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75" r:id="rId15"/>
  </p:sldMasterIdLst>
  <p:notesMasterIdLst>
    <p:notesMasterId r:id="rId87"/>
  </p:notesMasterIdLst>
  <p:handoutMasterIdLst>
    <p:handoutMasterId r:id="rId88"/>
  </p:handoutMasterIdLst>
  <p:sldIdLst>
    <p:sldId id="256" r:id="rId16"/>
    <p:sldId id="257" r:id="rId17"/>
    <p:sldId id="2146848127" r:id="rId18"/>
    <p:sldId id="2146848129" r:id="rId19"/>
    <p:sldId id="2146848130" r:id="rId20"/>
    <p:sldId id="2146848128" r:id="rId21"/>
    <p:sldId id="2146848132" r:id="rId22"/>
    <p:sldId id="2146848133" r:id="rId23"/>
    <p:sldId id="2146848134" r:id="rId24"/>
    <p:sldId id="2146848135" r:id="rId25"/>
    <p:sldId id="2146848136" r:id="rId26"/>
    <p:sldId id="2146848125" r:id="rId27"/>
    <p:sldId id="2146848138" r:id="rId28"/>
    <p:sldId id="2146848139" r:id="rId29"/>
    <p:sldId id="2146848126" r:id="rId30"/>
    <p:sldId id="2134960113" r:id="rId31"/>
    <p:sldId id="2146848143" r:id="rId32"/>
    <p:sldId id="2146848144" r:id="rId33"/>
    <p:sldId id="2146848216" r:id="rId34"/>
    <p:sldId id="2146848148" r:id="rId35"/>
    <p:sldId id="2146848149" r:id="rId36"/>
    <p:sldId id="2146848150" r:id="rId37"/>
    <p:sldId id="2146848151" r:id="rId38"/>
    <p:sldId id="2146848140" r:id="rId39"/>
    <p:sldId id="2146848152" r:id="rId40"/>
    <p:sldId id="2146848153" r:id="rId41"/>
    <p:sldId id="2146848154" r:id="rId42"/>
    <p:sldId id="2146848155" r:id="rId43"/>
    <p:sldId id="2146848156" r:id="rId44"/>
    <p:sldId id="2146848157" r:id="rId45"/>
    <p:sldId id="2146848158" r:id="rId46"/>
    <p:sldId id="2134960148" r:id="rId47"/>
    <p:sldId id="2146848160" r:id="rId48"/>
    <p:sldId id="2146848161" r:id="rId49"/>
    <p:sldId id="2146848162" r:id="rId50"/>
    <p:sldId id="2146848163" r:id="rId51"/>
    <p:sldId id="2146848137" r:id="rId52"/>
    <p:sldId id="2134960242" r:id="rId53"/>
    <p:sldId id="2146848164" r:id="rId54"/>
    <p:sldId id="2146848165" r:id="rId55"/>
    <p:sldId id="2146848166" r:id="rId56"/>
    <p:sldId id="2146848167" r:id="rId57"/>
    <p:sldId id="2146848168" r:id="rId58"/>
    <p:sldId id="2146848169" r:id="rId59"/>
    <p:sldId id="2146848170" r:id="rId60"/>
    <p:sldId id="2146848171" r:id="rId61"/>
    <p:sldId id="2146848172" r:id="rId62"/>
    <p:sldId id="2146848173" r:id="rId63"/>
    <p:sldId id="2146848175" r:id="rId64"/>
    <p:sldId id="2146848176" r:id="rId65"/>
    <p:sldId id="2146848177" r:id="rId66"/>
    <p:sldId id="2146848217" r:id="rId67"/>
    <p:sldId id="2146848179" r:id="rId68"/>
    <p:sldId id="2146848180" r:id="rId69"/>
    <p:sldId id="2146848181" r:id="rId70"/>
    <p:sldId id="2146848182" r:id="rId71"/>
    <p:sldId id="2146848183" r:id="rId72"/>
    <p:sldId id="2146848184" r:id="rId73"/>
    <p:sldId id="2146848185" r:id="rId74"/>
    <p:sldId id="2146848186" r:id="rId75"/>
    <p:sldId id="2146848188" r:id="rId76"/>
    <p:sldId id="3771" r:id="rId77"/>
    <p:sldId id="2146848205" r:id="rId78"/>
    <p:sldId id="2146848206" r:id="rId79"/>
    <p:sldId id="2146848207" r:id="rId80"/>
    <p:sldId id="2146848208" r:id="rId81"/>
    <p:sldId id="2146848209" r:id="rId82"/>
    <p:sldId id="2146848210" r:id="rId83"/>
    <p:sldId id="2146848211" r:id="rId84"/>
    <p:sldId id="2134960074" r:id="rId85"/>
    <p:sldId id="261" r:id="rId86"/>
  </p:sldIdLst>
  <p:sldSz cx="12192000" cy="6858000"/>
  <p:notesSz cx="6858000" cy="9144000"/>
  <p:custDataLst>
    <p:tags r:id="rId8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lobal" id="{30091B8B-2273-494D-93E5-F948FEC43C59}">
          <p14:sldIdLst>
            <p14:sldId id="256"/>
            <p14:sldId id="257"/>
            <p14:sldId id="2146848127"/>
            <p14:sldId id="2146848129"/>
            <p14:sldId id="2146848130"/>
            <p14:sldId id="2146848128"/>
            <p14:sldId id="2146848132"/>
            <p14:sldId id="2146848133"/>
            <p14:sldId id="2146848134"/>
            <p14:sldId id="2146848135"/>
            <p14:sldId id="2146848136"/>
            <p14:sldId id="2146848125"/>
            <p14:sldId id="2146848138"/>
            <p14:sldId id="2146848139"/>
            <p14:sldId id="2146848126"/>
            <p14:sldId id="2134960113"/>
            <p14:sldId id="2146848143"/>
            <p14:sldId id="2146848144"/>
            <p14:sldId id="2146848216"/>
            <p14:sldId id="2146848148"/>
            <p14:sldId id="2146848149"/>
            <p14:sldId id="2146848150"/>
            <p14:sldId id="2146848151"/>
            <p14:sldId id="2146848140"/>
            <p14:sldId id="2146848152"/>
            <p14:sldId id="2146848153"/>
            <p14:sldId id="2146848154"/>
            <p14:sldId id="2146848155"/>
            <p14:sldId id="2146848156"/>
            <p14:sldId id="2146848157"/>
            <p14:sldId id="2146848158"/>
            <p14:sldId id="2134960148"/>
            <p14:sldId id="2146848160"/>
            <p14:sldId id="2146848161"/>
            <p14:sldId id="2146848162"/>
            <p14:sldId id="2146848163"/>
            <p14:sldId id="2146848137"/>
            <p14:sldId id="2134960242"/>
            <p14:sldId id="2146848164"/>
            <p14:sldId id="2146848165"/>
            <p14:sldId id="2146848166"/>
            <p14:sldId id="2146848167"/>
            <p14:sldId id="2146848168"/>
            <p14:sldId id="2146848169"/>
            <p14:sldId id="2146848170"/>
            <p14:sldId id="2146848171"/>
            <p14:sldId id="2146848172"/>
            <p14:sldId id="2146848173"/>
            <p14:sldId id="2146848175"/>
            <p14:sldId id="2146848176"/>
            <p14:sldId id="2146848177"/>
            <p14:sldId id="2146848217"/>
            <p14:sldId id="2146848179"/>
            <p14:sldId id="2146848180"/>
            <p14:sldId id="2146848181"/>
            <p14:sldId id="2146848182"/>
            <p14:sldId id="2146848183"/>
            <p14:sldId id="2146848184"/>
            <p14:sldId id="2146848185"/>
            <p14:sldId id="2146848186"/>
            <p14:sldId id="2146848188"/>
            <p14:sldId id="3771"/>
            <p14:sldId id="2146848205"/>
            <p14:sldId id="2146848206"/>
            <p14:sldId id="2146848207"/>
            <p14:sldId id="2146848208"/>
            <p14:sldId id="2146848209"/>
            <p14:sldId id="2146848210"/>
            <p14:sldId id="2146848211"/>
            <p14:sldId id="2134960074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9F484B0-3F98-9CD0-D72A-D4A956D2BBD7}" name="Bopanna, Kaveri (Indegene)" initials="BK(" userId="S::kcbx297@astrazeneca.net::c6b36ad6-51e7-4a0f-9f19-7f78e0d0ea7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unce, Monique" initials="MM" lastIdx="2" clrIdx="0">
    <p:extLst>
      <p:ext uri="{19B8F6BF-5375-455C-9EA6-DF929625EA0E}">
        <p15:presenceInfo xmlns:p15="http://schemas.microsoft.com/office/powerpoint/2012/main" userId="S::kspk159@astrazeneca.net::0a107a8c-3220-4ebb-ab78-b1e71ab8c2b7" providerId="AD"/>
      </p:ext>
    </p:extLst>
  </p:cmAuthor>
  <p:cmAuthor id="2" name="Manjunath, Harini (Indegene)" initials="MH(" lastIdx="4" clrIdx="1">
    <p:extLst>
      <p:ext uri="{19B8F6BF-5375-455C-9EA6-DF929625EA0E}">
        <p15:presenceInfo xmlns:p15="http://schemas.microsoft.com/office/powerpoint/2012/main" userId="S::klcs170@astrazeneca.net::32b27419-de90-49cf-9d74-31130ca0602f" providerId="AD"/>
      </p:ext>
    </p:extLst>
  </p:cmAuthor>
  <p:cmAuthor id="3" name="Bopanna, Kaveri (Indegene)" initials="BK(" lastIdx="3" clrIdx="2">
    <p:extLst>
      <p:ext uri="{19B8F6BF-5375-455C-9EA6-DF929625EA0E}">
        <p15:presenceInfo xmlns:p15="http://schemas.microsoft.com/office/powerpoint/2012/main" userId="Bopanna, Kaveri (Indegene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5A2"/>
    <a:srgbClr val="00D8E9"/>
    <a:srgbClr val="F3F2F1"/>
    <a:srgbClr val="E6E6E6"/>
    <a:srgbClr val="006E76"/>
    <a:srgbClr val="D5D900"/>
    <a:srgbClr val="01ACB9"/>
    <a:srgbClr val="5F2F5A"/>
    <a:srgbClr val="00000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15"/>
    <p:restoredTop sz="93333" autoAdjust="0"/>
  </p:normalViewPr>
  <p:slideViewPr>
    <p:cSldViewPr snapToGrid="0">
      <p:cViewPr varScale="1">
        <p:scale>
          <a:sx n="77" d="100"/>
          <a:sy n="77" d="100"/>
        </p:scale>
        <p:origin x="110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050"/>
    </p:cViewPr>
  </p:sorterViewPr>
  <p:notesViewPr>
    <p:cSldViewPr snapToGrid="0">
      <p:cViewPr varScale="1">
        <p:scale>
          <a:sx n="66" d="100"/>
          <a:sy n="66" d="100"/>
        </p:scale>
        <p:origin x="3252" y="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tags" Target="tags/tag1.xml"/><Relationship Id="rId16" Type="http://schemas.openxmlformats.org/officeDocument/2006/relationships/slide" Target="slides/slide1.xml"/><Relationship Id="rId11" Type="http://schemas.openxmlformats.org/officeDocument/2006/relationships/customXml" Target="../customXml/item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5" Type="http://schemas.openxmlformats.org/officeDocument/2006/relationships/customXml" Target="../customXml/item5.xml"/><Relationship Id="rId90" Type="http://schemas.openxmlformats.org/officeDocument/2006/relationships/commentAuthors" Target="commentAuthors.xml"/><Relationship Id="rId95" Type="http://schemas.microsoft.com/office/2018/10/relationships/authors" Target="authors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8" Type="http://schemas.openxmlformats.org/officeDocument/2006/relationships/customXml" Target="../customXml/item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93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slide" Target="slides/slide68.xml"/><Relationship Id="rId88" Type="http://schemas.openxmlformats.org/officeDocument/2006/relationships/handoutMaster" Target="handoutMasters/handoutMaster1.xml"/><Relationship Id="rId9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Master" Target="slideMasters/slideMaster1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customXml" Target="../customXml/item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9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7" Type="http://schemas.openxmlformats.org/officeDocument/2006/relationships/customXml" Target="../customXml/item7.xml"/><Relationship Id="rId71" Type="http://schemas.openxmlformats.org/officeDocument/2006/relationships/slide" Target="slides/slide56.xml"/><Relationship Id="rId92" Type="http://schemas.openxmlformats.org/officeDocument/2006/relationships/viewProps" Target="view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9" Type="http://schemas.openxmlformats.org/officeDocument/2006/relationships/slide" Target="slides/slide4.xml"/><Relationship Id="rId14" Type="http://schemas.openxmlformats.org/officeDocument/2006/relationships/customXml" Target="../customXml/item14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600" dirty="0">
                <a:solidFill>
                  <a:srgbClr val="006E76"/>
                </a:solidFill>
              </a:rPr>
              <a:t>Piora da Doença, 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600" dirty="0">
                <a:solidFill>
                  <a:srgbClr val="006E76"/>
                </a:solidFill>
              </a:rPr>
              <a:t>Piora da Doença, 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600" dirty="0">
                <a:solidFill>
                  <a:srgbClr val="006E76"/>
                </a:solidFill>
              </a:rPr>
              <a:t>Piora da Doença, 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600" dirty="0">
                <a:solidFill>
                  <a:srgbClr val="006E76"/>
                </a:solidFill>
              </a:rPr>
              <a:t>Piora da Doença, 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600" dirty="0">
                <a:solidFill>
                  <a:srgbClr val="006E76"/>
                </a:solidFill>
              </a:rPr>
              <a:t>Piora da Doença, 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B71A65-7621-C84C-AD45-07D215358F55}" type="doc">
      <dgm:prSet loTypeId="urn:microsoft.com/office/officeart/2005/8/layout/process1" loCatId="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866198AE-EA93-DD4E-9FEB-FF5706AC4EBE}">
      <dgm:prSet phldrT="[Text]" custT="1"/>
      <dgm:spPr>
        <a:gradFill rotWithShape="0">
          <a:gsLst>
            <a:gs pos="0">
              <a:srgbClr val="008491"/>
            </a:gs>
            <a:gs pos="50000">
              <a:srgbClr val="01A5B1"/>
            </a:gs>
            <a:gs pos="100000">
              <a:srgbClr val="00CAD9"/>
            </a:gs>
          </a:gsLst>
          <a:path path="circle">
            <a:fillToRect l="100000" t="100000"/>
          </a:path>
        </a:gradFill>
      </dgm:spPr>
      <dgm:t>
        <a:bodyPr/>
        <a:lstStyle/>
        <a:p>
          <a:r>
            <a:rPr lang="en-US" sz="1800" b="1" dirty="0"/>
            <a:t>1890-2000</a:t>
          </a:r>
          <a:endParaRPr lang="en-US" sz="2100" b="1" dirty="0"/>
        </a:p>
      </dgm:t>
    </dgm:pt>
    <dgm:pt modelId="{8FB03DA9-7C59-DD46-898A-7B610496E005}" type="parTrans" cxnId="{EC3EEE72-A1A5-3A48-BA2B-F40FE68724A1}">
      <dgm:prSet/>
      <dgm:spPr/>
      <dgm:t>
        <a:bodyPr/>
        <a:lstStyle/>
        <a:p>
          <a:endParaRPr lang="en-US"/>
        </a:p>
      </dgm:t>
    </dgm:pt>
    <dgm:pt modelId="{C015456B-DA75-634A-9FD3-7C21FCEB5802}" type="sibTrans" cxnId="{EC3EEE72-A1A5-3A48-BA2B-F40FE68724A1}">
      <dgm:prSet/>
      <dgm:spPr>
        <a:solidFill>
          <a:srgbClr val="006E76"/>
        </a:solidFill>
      </dgm:spPr>
      <dgm:t>
        <a:bodyPr/>
        <a:lstStyle/>
        <a:p>
          <a:endParaRPr lang="en-US"/>
        </a:p>
      </dgm:t>
    </dgm:pt>
    <dgm:pt modelId="{7218829B-102A-234F-89E0-F82D0A282578}">
      <dgm:prSet phldrT="[Text]" custT="1"/>
      <dgm:spPr>
        <a:gradFill rotWithShape="0">
          <a:gsLst>
            <a:gs pos="0">
              <a:srgbClr val="008491"/>
            </a:gs>
            <a:gs pos="50000">
              <a:srgbClr val="01A5B1"/>
            </a:gs>
            <a:gs pos="100000">
              <a:srgbClr val="00CAD9"/>
            </a:gs>
          </a:gsLst>
          <a:path path="circle">
            <a:fillToRect l="100000" t="100000"/>
          </a:path>
        </a:gradFill>
      </dgm:spPr>
      <dgm:t>
        <a:bodyPr/>
        <a:lstStyle/>
        <a:p>
          <a:pPr>
            <a:buClr>
              <a:srgbClr val="D5D900"/>
            </a:buClr>
          </a:pPr>
          <a:r>
            <a:rPr lang="en-US" sz="1400" dirty="0" err="1"/>
            <a:t>Estabelecer</a:t>
          </a:r>
          <a:r>
            <a:rPr lang="en-US" sz="1400" dirty="0"/>
            <a:t> o </a:t>
          </a:r>
          <a:r>
            <a:rPr lang="en-US" sz="1400" dirty="0" err="1"/>
            <a:t>diagnóstico</a:t>
          </a:r>
          <a:r>
            <a:rPr lang="en-US" sz="1400" dirty="0"/>
            <a:t> de </a:t>
          </a:r>
          <a:r>
            <a:rPr lang="en-US" sz="1400" dirty="0" err="1"/>
            <a:t>malignidade</a:t>
          </a:r>
          <a:endParaRPr lang="en-US" sz="1400" dirty="0"/>
        </a:p>
      </dgm:t>
    </dgm:pt>
    <dgm:pt modelId="{99163DF6-EDF9-514B-BD63-5E77D54D7538}" type="parTrans" cxnId="{F5DDE128-3140-3E44-9FD8-5C132B1EEFA1}">
      <dgm:prSet/>
      <dgm:spPr/>
      <dgm:t>
        <a:bodyPr/>
        <a:lstStyle/>
        <a:p>
          <a:endParaRPr lang="en-US"/>
        </a:p>
      </dgm:t>
    </dgm:pt>
    <dgm:pt modelId="{7D820893-2B1E-5347-AE9C-A372372B0033}" type="sibTrans" cxnId="{F5DDE128-3140-3E44-9FD8-5C132B1EEFA1}">
      <dgm:prSet/>
      <dgm:spPr/>
      <dgm:t>
        <a:bodyPr/>
        <a:lstStyle/>
        <a:p>
          <a:endParaRPr lang="en-US"/>
        </a:p>
      </dgm:t>
    </dgm:pt>
    <dgm:pt modelId="{73853592-941F-9041-9754-42CE6127CACD}">
      <dgm:prSet phldrT="[Text]" custT="1"/>
      <dgm:spPr>
        <a:gradFill rotWithShape="0">
          <a:gsLst>
            <a:gs pos="0">
              <a:srgbClr val="008491"/>
            </a:gs>
            <a:gs pos="50000">
              <a:srgbClr val="01A5B1"/>
            </a:gs>
            <a:gs pos="100000">
              <a:srgbClr val="00CAD9"/>
            </a:gs>
          </a:gsLst>
          <a:path path="circle">
            <a:fillToRect l="100000" t="100000"/>
          </a:path>
        </a:gradFill>
      </dgm:spPr>
      <dgm:t>
        <a:bodyPr/>
        <a:lstStyle/>
        <a:p>
          <a:r>
            <a:rPr lang="en-US" sz="1800" b="1" dirty="0"/>
            <a:t>2000-2015</a:t>
          </a:r>
        </a:p>
      </dgm:t>
    </dgm:pt>
    <dgm:pt modelId="{623929EF-2D71-7B46-90E2-06535BB06AF9}" type="parTrans" cxnId="{603A31DD-069E-3E4A-B877-E24B0E254858}">
      <dgm:prSet/>
      <dgm:spPr/>
      <dgm:t>
        <a:bodyPr/>
        <a:lstStyle/>
        <a:p>
          <a:endParaRPr lang="en-US"/>
        </a:p>
      </dgm:t>
    </dgm:pt>
    <dgm:pt modelId="{32BEADAA-12DD-2B49-8791-19CCC31E43C4}" type="sibTrans" cxnId="{603A31DD-069E-3E4A-B877-E24B0E254858}">
      <dgm:prSet/>
      <dgm:spPr>
        <a:solidFill>
          <a:srgbClr val="006E76"/>
        </a:solidFill>
      </dgm:spPr>
      <dgm:t>
        <a:bodyPr/>
        <a:lstStyle/>
        <a:p>
          <a:endParaRPr lang="en-US"/>
        </a:p>
      </dgm:t>
    </dgm:pt>
    <dgm:pt modelId="{729E16F2-9D2E-3D48-90B7-7623B37F786B}">
      <dgm:prSet phldrT="[Text]" custT="1"/>
      <dgm:spPr>
        <a:gradFill rotWithShape="0">
          <a:gsLst>
            <a:gs pos="0">
              <a:srgbClr val="008491"/>
            </a:gs>
            <a:gs pos="50000">
              <a:srgbClr val="01A5B1"/>
            </a:gs>
            <a:gs pos="100000">
              <a:srgbClr val="00CAD9"/>
            </a:gs>
          </a:gsLst>
          <a:path path="circle">
            <a:fillToRect l="100000" t="100000"/>
          </a:path>
        </a:gradFill>
      </dgm:spPr>
      <dgm:t>
        <a:bodyPr/>
        <a:lstStyle/>
        <a:p>
          <a:pPr>
            <a:buClr>
              <a:srgbClr val="D5D900"/>
            </a:buClr>
          </a:pPr>
          <a:r>
            <a:rPr lang="en-US" sz="1400" dirty="0" err="1"/>
            <a:t>Classificação</a:t>
          </a:r>
          <a:r>
            <a:rPr lang="en-US" sz="1400" dirty="0"/>
            <a:t> tumoral (IHQ minima)</a:t>
          </a:r>
        </a:p>
      </dgm:t>
    </dgm:pt>
    <dgm:pt modelId="{383A80E9-D500-9645-8CFB-5C3101418FD9}" type="parTrans" cxnId="{777A8B14-17AE-D745-BF87-66771950C152}">
      <dgm:prSet/>
      <dgm:spPr/>
      <dgm:t>
        <a:bodyPr/>
        <a:lstStyle/>
        <a:p>
          <a:endParaRPr lang="en-US"/>
        </a:p>
      </dgm:t>
    </dgm:pt>
    <dgm:pt modelId="{7BC5C1D4-D4D8-9C4D-9D2C-00A6B346B638}" type="sibTrans" cxnId="{777A8B14-17AE-D745-BF87-66771950C152}">
      <dgm:prSet/>
      <dgm:spPr/>
      <dgm:t>
        <a:bodyPr/>
        <a:lstStyle/>
        <a:p>
          <a:endParaRPr lang="en-US"/>
        </a:p>
      </dgm:t>
    </dgm:pt>
    <dgm:pt modelId="{864154AC-529D-A143-BFBD-012F5C0F51BA}">
      <dgm:prSet phldrT="[Text]" custT="1"/>
      <dgm:spPr>
        <a:gradFill rotWithShape="0">
          <a:gsLst>
            <a:gs pos="0">
              <a:srgbClr val="008491"/>
            </a:gs>
            <a:gs pos="50000">
              <a:srgbClr val="01A5B1"/>
            </a:gs>
            <a:gs pos="100000">
              <a:srgbClr val="00CAD9"/>
            </a:gs>
          </a:gsLst>
          <a:path path="circle">
            <a:fillToRect l="100000" t="100000"/>
          </a:path>
        </a:gradFill>
      </dgm:spPr>
      <dgm:t>
        <a:bodyPr/>
        <a:lstStyle/>
        <a:p>
          <a:r>
            <a:rPr lang="en-US" sz="1800" b="1" dirty="0"/>
            <a:t>2015-2023</a:t>
          </a:r>
        </a:p>
      </dgm:t>
    </dgm:pt>
    <dgm:pt modelId="{A9C78ED9-B822-B643-8093-EB92C08D36B4}" type="parTrans" cxnId="{F0BA43AC-7B48-234B-868B-9CB34CFE0705}">
      <dgm:prSet/>
      <dgm:spPr/>
      <dgm:t>
        <a:bodyPr/>
        <a:lstStyle/>
        <a:p>
          <a:endParaRPr lang="en-US"/>
        </a:p>
      </dgm:t>
    </dgm:pt>
    <dgm:pt modelId="{DE1F81C8-85B3-7D4E-81A1-D21CE88942C8}" type="sibTrans" cxnId="{F0BA43AC-7B48-234B-868B-9CB34CFE0705}">
      <dgm:prSet/>
      <dgm:spPr/>
      <dgm:t>
        <a:bodyPr/>
        <a:lstStyle/>
        <a:p>
          <a:endParaRPr lang="en-US"/>
        </a:p>
      </dgm:t>
    </dgm:pt>
    <dgm:pt modelId="{FEEC2EB5-3B23-C445-A066-6BFFC821FF19}">
      <dgm:prSet phldrT="[Text]" custT="1"/>
      <dgm:spPr>
        <a:gradFill rotWithShape="0">
          <a:gsLst>
            <a:gs pos="0">
              <a:srgbClr val="008491"/>
            </a:gs>
            <a:gs pos="50000">
              <a:srgbClr val="01A5B1"/>
            </a:gs>
            <a:gs pos="100000">
              <a:srgbClr val="00CAD9"/>
            </a:gs>
          </a:gsLst>
          <a:path path="circle">
            <a:fillToRect l="100000" t="100000"/>
          </a:path>
        </a:gradFill>
      </dgm:spPr>
      <dgm:t>
        <a:bodyPr/>
        <a:lstStyle/>
        <a:p>
          <a:pPr>
            <a:buClr>
              <a:srgbClr val="D5D900"/>
            </a:buClr>
          </a:pPr>
          <a:r>
            <a:rPr lang="en-US" sz="1400" dirty="0" err="1"/>
            <a:t>Manter</a:t>
          </a:r>
          <a:r>
            <a:rPr lang="en-US" sz="1400" dirty="0"/>
            <a:t> material </a:t>
          </a:r>
          <a:r>
            <a:rPr lang="en-US" sz="1400" dirty="0" err="1"/>
            <a:t>adequado</a:t>
          </a:r>
          <a:r>
            <a:rPr lang="en-US" sz="1400" dirty="0"/>
            <a:t> para testes </a:t>
          </a:r>
          <a:r>
            <a:rPr lang="en-US" sz="1400" dirty="0" err="1"/>
            <a:t>moleculares</a:t>
          </a:r>
          <a:endParaRPr lang="en-US" sz="1400" dirty="0"/>
        </a:p>
      </dgm:t>
    </dgm:pt>
    <dgm:pt modelId="{FE671547-D0C3-B047-8B35-1C4068F1537E}" type="parTrans" cxnId="{39911550-D387-AB4A-87EB-2998643A6DE4}">
      <dgm:prSet/>
      <dgm:spPr/>
      <dgm:t>
        <a:bodyPr/>
        <a:lstStyle/>
        <a:p>
          <a:endParaRPr lang="en-US"/>
        </a:p>
      </dgm:t>
    </dgm:pt>
    <dgm:pt modelId="{33762BB4-8C82-084B-8308-AF2EA2204C62}" type="sibTrans" cxnId="{39911550-D387-AB4A-87EB-2998643A6DE4}">
      <dgm:prSet/>
      <dgm:spPr/>
      <dgm:t>
        <a:bodyPr/>
        <a:lstStyle/>
        <a:p>
          <a:endParaRPr lang="en-US"/>
        </a:p>
      </dgm:t>
    </dgm:pt>
    <dgm:pt modelId="{E1994582-54EE-1144-A4A2-FBAFCAA2E9CB}" type="pres">
      <dgm:prSet presAssocID="{9BB71A65-7621-C84C-AD45-07D215358F55}" presName="Name0" presStyleCnt="0">
        <dgm:presLayoutVars>
          <dgm:dir/>
          <dgm:resizeHandles val="exact"/>
        </dgm:presLayoutVars>
      </dgm:prSet>
      <dgm:spPr/>
    </dgm:pt>
    <dgm:pt modelId="{E70792BC-9CCE-F84F-8421-D106FD66629C}" type="pres">
      <dgm:prSet presAssocID="{866198AE-EA93-DD4E-9FEB-FF5706AC4EBE}" presName="node" presStyleLbl="node1" presStyleIdx="0" presStyleCnt="3" custLinFactNeighborX="-6083" custLinFactNeighborY="0">
        <dgm:presLayoutVars>
          <dgm:bulletEnabled val="1"/>
        </dgm:presLayoutVars>
      </dgm:prSet>
      <dgm:spPr/>
    </dgm:pt>
    <dgm:pt modelId="{C98D4DD2-9833-024D-A27C-92CAEB8B2D8E}" type="pres">
      <dgm:prSet presAssocID="{C015456B-DA75-634A-9FD3-7C21FCEB5802}" presName="sibTrans" presStyleLbl="sibTrans2D1" presStyleIdx="0" presStyleCnt="2"/>
      <dgm:spPr/>
    </dgm:pt>
    <dgm:pt modelId="{9DA2C6B3-5942-0F40-9557-20050ED3F915}" type="pres">
      <dgm:prSet presAssocID="{C015456B-DA75-634A-9FD3-7C21FCEB5802}" presName="connectorText" presStyleLbl="sibTrans2D1" presStyleIdx="0" presStyleCnt="2"/>
      <dgm:spPr/>
    </dgm:pt>
    <dgm:pt modelId="{59C40ECD-1BBF-CB4D-820E-6DF09FC34591}" type="pres">
      <dgm:prSet presAssocID="{73853592-941F-9041-9754-42CE6127CACD}" presName="node" presStyleLbl="node1" presStyleIdx="1" presStyleCnt="3">
        <dgm:presLayoutVars>
          <dgm:bulletEnabled val="1"/>
        </dgm:presLayoutVars>
      </dgm:prSet>
      <dgm:spPr/>
    </dgm:pt>
    <dgm:pt modelId="{F72C36C1-901C-ED4A-91FF-688D1CB2DC8D}" type="pres">
      <dgm:prSet presAssocID="{32BEADAA-12DD-2B49-8791-19CCC31E43C4}" presName="sibTrans" presStyleLbl="sibTrans2D1" presStyleIdx="1" presStyleCnt="2"/>
      <dgm:spPr/>
    </dgm:pt>
    <dgm:pt modelId="{3EBC0B3B-AE02-4049-9EC2-A852EFAB7232}" type="pres">
      <dgm:prSet presAssocID="{32BEADAA-12DD-2B49-8791-19CCC31E43C4}" presName="connectorText" presStyleLbl="sibTrans2D1" presStyleIdx="1" presStyleCnt="2"/>
      <dgm:spPr/>
    </dgm:pt>
    <dgm:pt modelId="{5924B788-7FBD-E04E-A719-72D2116B0D20}" type="pres">
      <dgm:prSet presAssocID="{864154AC-529D-A143-BFBD-012F5C0F51BA}" presName="node" presStyleLbl="node1" presStyleIdx="2" presStyleCnt="3">
        <dgm:presLayoutVars>
          <dgm:bulletEnabled val="1"/>
        </dgm:presLayoutVars>
      </dgm:prSet>
      <dgm:spPr/>
    </dgm:pt>
  </dgm:ptLst>
  <dgm:cxnLst>
    <dgm:cxn modelId="{777A8B14-17AE-D745-BF87-66771950C152}" srcId="{73853592-941F-9041-9754-42CE6127CACD}" destId="{729E16F2-9D2E-3D48-90B7-7623B37F786B}" srcOrd="0" destOrd="0" parTransId="{383A80E9-D500-9645-8CFB-5C3101418FD9}" sibTransId="{7BC5C1D4-D4D8-9C4D-9D2C-00A6B346B638}"/>
    <dgm:cxn modelId="{F5DDE128-3140-3E44-9FD8-5C132B1EEFA1}" srcId="{866198AE-EA93-DD4E-9FEB-FF5706AC4EBE}" destId="{7218829B-102A-234F-89E0-F82D0A282578}" srcOrd="0" destOrd="0" parTransId="{99163DF6-EDF9-514B-BD63-5E77D54D7538}" sibTransId="{7D820893-2B1E-5347-AE9C-A372372B0033}"/>
    <dgm:cxn modelId="{7C4F1438-EAB5-CC40-BC06-FDA5AA728A43}" type="presOf" srcId="{729E16F2-9D2E-3D48-90B7-7623B37F786B}" destId="{59C40ECD-1BBF-CB4D-820E-6DF09FC34591}" srcOrd="0" destOrd="1" presId="urn:microsoft.com/office/officeart/2005/8/layout/process1"/>
    <dgm:cxn modelId="{376FA35E-96A9-8F4C-B16D-4952E6962CED}" type="presOf" srcId="{866198AE-EA93-DD4E-9FEB-FF5706AC4EBE}" destId="{E70792BC-9CCE-F84F-8421-D106FD66629C}" srcOrd="0" destOrd="0" presId="urn:microsoft.com/office/officeart/2005/8/layout/process1"/>
    <dgm:cxn modelId="{BD62236E-5AB4-674A-A7E8-7446CD7851A4}" type="presOf" srcId="{32BEADAA-12DD-2B49-8791-19CCC31E43C4}" destId="{F72C36C1-901C-ED4A-91FF-688D1CB2DC8D}" srcOrd="0" destOrd="0" presId="urn:microsoft.com/office/officeart/2005/8/layout/process1"/>
    <dgm:cxn modelId="{39911550-D387-AB4A-87EB-2998643A6DE4}" srcId="{864154AC-529D-A143-BFBD-012F5C0F51BA}" destId="{FEEC2EB5-3B23-C445-A066-6BFFC821FF19}" srcOrd="0" destOrd="0" parTransId="{FE671547-D0C3-B047-8B35-1C4068F1537E}" sibTransId="{33762BB4-8C82-084B-8308-AF2EA2204C62}"/>
    <dgm:cxn modelId="{EC3EEE72-A1A5-3A48-BA2B-F40FE68724A1}" srcId="{9BB71A65-7621-C84C-AD45-07D215358F55}" destId="{866198AE-EA93-DD4E-9FEB-FF5706AC4EBE}" srcOrd="0" destOrd="0" parTransId="{8FB03DA9-7C59-DD46-898A-7B610496E005}" sibTransId="{C015456B-DA75-634A-9FD3-7C21FCEB5802}"/>
    <dgm:cxn modelId="{46AE655A-CD6A-9348-9BD5-0C7451618CDD}" type="presOf" srcId="{C015456B-DA75-634A-9FD3-7C21FCEB5802}" destId="{C98D4DD2-9833-024D-A27C-92CAEB8B2D8E}" srcOrd="0" destOrd="0" presId="urn:microsoft.com/office/officeart/2005/8/layout/process1"/>
    <dgm:cxn modelId="{46BCCD83-22F2-614E-BFEE-A9C43397CB74}" type="presOf" srcId="{32BEADAA-12DD-2B49-8791-19CCC31E43C4}" destId="{3EBC0B3B-AE02-4049-9EC2-A852EFAB7232}" srcOrd="1" destOrd="0" presId="urn:microsoft.com/office/officeart/2005/8/layout/process1"/>
    <dgm:cxn modelId="{8C0D2F8F-7563-7946-9C97-A65F4A5D27CC}" type="presOf" srcId="{7218829B-102A-234F-89E0-F82D0A282578}" destId="{E70792BC-9CCE-F84F-8421-D106FD66629C}" srcOrd="0" destOrd="1" presId="urn:microsoft.com/office/officeart/2005/8/layout/process1"/>
    <dgm:cxn modelId="{25EAF3AA-30B4-D84F-ABD1-7F8BDE24421F}" type="presOf" srcId="{9BB71A65-7621-C84C-AD45-07D215358F55}" destId="{E1994582-54EE-1144-A4A2-FBAFCAA2E9CB}" srcOrd="0" destOrd="0" presId="urn:microsoft.com/office/officeart/2005/8/layout/process1"/>
    <dgm:cxn modelId="{F0BA43AC-7B48-234B-868B-9CB34CFE0705}" srcId="{9BB71A65-7621-C84C-AD45-07D215358F55}" destId="{864154AC-529D-A143-BFBD-012F5C0F51BA}" srcOrd="2" destOrd="0" parTransId="{A9C78ED9-B822-B643-8093-EB92C08D36B4}" sibTransId="{DE1F81C8-85B3-7D4E-81A1-D21CE88942C8}"/>
    <dgm:cxn modelId="{29AB59AC-CD27-7F42-94E7-883E81AFF443}" type="presOf" srcId="{864154AC-529D-A143-BFBD-012F5C0F51BA}" destId="{5924B788-7FBD-E04E-A719-72D2116B0D20}" srcOrd="0" destOrd="0" presId="urn:microsoft.com/office/officeart/2005/8/layout/process1"/>
    <dgm:cxn modelId="{8FC364BC-9C46-FA46-93DA-D5FF5A057DCE}" type="presOf" srcId="{C015456B-DA75-634A-9FD3-7C21FCEB5802}" destId="{9DA2C6B3-5942-0F40-9557-20050ED3F915}" srcOrd="1" destOrd="0" presId="urn:microsoft.com/office/officeart/2005/8/layout/process1"/>
    <dgm:cxn modelId="{9BE92FC7-6E92-0644-A9A1-CE9A00DA4071}" type="presOf" srcId="{FEEC2EB5-3B23-C445-A066-6BFFC821FF19}" destId="{5924B788-7FBD-E04E-A719-72D2116B0D20}" srcOrd="0" destOrd="1" presId="urn:microsoft.com/office/officeart/2005/8/layout/process1"/>
    <dgm:cxn modelId="{603A31DD-069E-3E4A-B877-E24B0E254858}" srcId="{9BB71A65-7621-C84C-AD45-07D215358F55}" destId="{73853592-941F-9041-9754-42CE6127CACD}" srcOrd="1" destOrd="0" parTransId="{623929EF-2D71-7B46-90E2-06535BB06AF9}" sibTransId="{32BEADAA-12DD-2B49-8791-19CCC31E43C4}"/>
    <dgm:cxn modelId="{825AF2F4-5E83-3547-BC3C-CE8DC9ABBB90}" type="presOf" srcId="{73853592-941F-9041-9754-42CE6127CACD}" destId="{59C40ECD-1BBF-CB4D-820E-6DF09FC34591}" srcOrd="0" destOrd="0" presId="urn:microsoft.com/office/officeart/2005/8/layout/process1"/>
    <dgm:cxn modelId="{D456B5E9-C1F1-DF4F-B045-5E6E5E8D00C9}" type="presParOf" srcId="{E1994582-54EE-1144-A4A2-FBAFCAA2E9CB}" destId="{E70792BC-9CCE-F84F-8421-D106FD66629C}" srcOrd="0" destOrd="0" presId="urn:microsoft.com/office/officeart/2005/8/layout/process1"/>
    <dgm:cxn modelId="{40D53BB6-6AF6-3740-AAB4-285C535C7E06}" type="presParOf" srcId="{E1994582-54EE-1144-A4A2-FBAFCAA2E9CB}" destId="{C98D4DD2-9833-024D-A27C-92CAEB8B2D8E}" srcOrd="1" destOrd="0" presId="urn:microsoft.com/office/officeart/2005/8/layout/process1"/>
    <dgm:cxn modelId="{DBE49708-1087-A04F-9A00-6A98B20454D5}" type="presParOf" srcId="{C98D4DD2-9833-024D-A27C-92CAEB8B2D8E}" destId="{9DA2C6B3-5942-0F40-9557-20050ED3F915}" srcOrd="0" destOrd="0" presId="urn:microsoft.com/office/officeart/2005/8/layout/process1"/>
    <dgm:cxn modelId="{5F7D12A1-A8AC-7241-8622-DCA13A242719}" type="presParOf" srcId="{E1994582-54EE-1144-A4A2-FBAFCAA2E9CB}" destId="{59C40ECD-1BBF-CB4D-820E-6DF09FC34591}" srcOrd="2" destOrd="0" presId="urn:microsoft.com/office/officeart/2005/8/layout/process1"/>
    <dgm:cxn modelId="{EF117562-EE2E-784D-B2A9-8997B8003989}" type="presParOf" srcId="{E1994582-54EE-1144-A4A2-FBAFCAA2E9CB}" destId="{F72C36C1-901C-ED4A-91FF-688D1CB2DC8D}" srcOrd="3" destOrd="0" presId="urn:microsoft.com/office/officeart/2005/8/layout/process1"/>
    <dgm:cxn modelId="{17C0313F-E9A3-B047-BDB7-EC09312EE426}" type="presParOf" srcId="{F72C36C1-901C-ED4A-91FF-688D1CB2DC8D}" destId="{3EBC0B3B-AE02-4049-9EC2-A852EFAB7232}" srcOrd="0" destOrd="0" presId="urn:microsoft.com/office/officeart/2005/8/layout/process1"/>
    <dgm:cxn modelId="{5C8C36E9-6384-3F49-9315-BC2F75BF5407}" type="presParOf" srcId="{E1994582-54EE-1144-A4A2-FBAFCAA2E9CB}" destId="{5924B788-7FBD-E04E-A719-72D2116B0D20}" srcOrd="4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B71A65-7621-C84C-AD45-07D215358F55}" type="doc">
      <dgm:prSet loTypeId="urn:microsoft.com/office/officeart/2005/8/layout/hList7" loCatId="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866198AE-EA93-DD4E-9FEB-FF5706AC4EBE}">
      <dgm:prSet phldrT="[Text]" custT="1"/>
      <dgm:spPr>
        <a:gradFill rotWithShape="0">
          <a:gsLst>
            <a:gs pos="0">
              <a:srgbClr val="008491"/>
            </a:gs>
            <a:gs pos="50000">
              <a:srgbClr val="01A5B1"/>
            </a:gs>
            <a:gs pos="100000">
              <a:srgbClr val="00CAD9"/>
            </a:gs>
          </a:gsLst>
          <a:path path="circle">
            <a:fillToRect l="100000" t="100000"/>
          </a:path>
        </a:gradFill>
      </dgm:spPr>
      <dgm:t>
        <a:bodyPr/>
        <a:lstStyle/>
        <a:p>
          <a:r>
            <a:rPr lang="en-US" sz="1800" dirty="0"/>
            <a:t>Bx</a:t>
          </a:r>
          <a:br>
            <a:rPr lang="en-US" sz="1800" dirty="0"/>
          </a:br>
          <a:r>
            <a:rPr lang="en-US" sz="1800" dirty="0" err="1"/>
            <a:t>transtorácica</a:t>
          </a:r>
          <a:endParaRPr lang="en-US" sz="1800" dirty="0"/>
        </a:p>
      </dgm:t>
    </dgm:pt>
    <dgm:pt modelId="{8FB03DA9-7C59-DD46-898A-7B610496E005}" type="parTrans" cxnId="{EC3EEE72-A1A5-3A48-BA2B-F40FE68724A1}">
      <dgm:prSet/>
      <dgm:spPr/>
      <dgm:t>
        <a:bodyPr/>
        <a:lstStyle/>
        <a:p>
          <a:endParaRPr lang="en-US"/>
        </a:p>
      </dgm:t>
    </dgm:pt>
    <dgm:pt modelId="{C015456B-DA75-634A-9FD3-7C21FCEB5802}" type="sibTrans" cxnId="{EC3EEE72-A1A5-3A48-BA2B-F40FE68724A1}">
      <dgm:prSet/>
      <dgm:spPr/>
      <dgm:t>
        <a:bodyPr/>
        <a:lstStyle/>
        <a:p>
          <a:endParaRPr lang="en-US"/>
        </a:p>
      </dgm:t>
    </dgm:pt>
    <dgm:pt modelId="{73853592-941F-9041-9754-42CE6127CACD}">
      <dgm:prSet phldrT="[Text]" custT="1"/>
      <dgm:spPr>
        <a:gradFill rotWithShape="0">
          <a:gsLst>
            <a:gs pos="0">
              <a:srgbClr val="008491"/>
            </a:gs>
            <a:gs pos="50000">
              <a:srgbClr val="01A5B1"/>
            </a:gs>
            <a:gs pos="100000">
              <a:srgbClr val="00CAD9"/>
            </a:gs>
          </a:gsLst>
          <a:path path="circle">
            <a:fillToRect l="100000" t="100000"/>
          </a:path>
        </a:gradFill>
      </dgm:spPr>
      <dgm:t>
        <a:bodyPr/>
        <a:lstStyle/>
        <a:p>
          <a:r>
            <a:rPr lang="en-US" sz="1800" dirty="0"/>
            <a:t>Bx </a:t>
          </a:r>
          <a:br>
            <a:rPr lang="en-US" sz="1800" dirty="0"/>
          </a:br>
          <a:r>
            <a:rPr lang="en-US" sz="1800" dirty="0" err="1"/>
            <a:t>transbrônquica</a:t>
          </a:r>
          <a:endParaRPr lang="en-US" sz="1800" dirty="0"/>
        </a:p>
      </dgm:t>
    </dgm:pt>
    <dgm:pt modelId="{623929EF-2D71-7B46-90E2-06535BB06AF9}" type="parTrans" cxnId="{603A31DD-069E-3E4A-B877-E24B0E254858}">
      <dgm:prSet/>
      <dgm:spPr/>
      <dgm:t>
        <a:bodyPr/>
        <a:lstStyle/>
        <a:p>
          <a:endParaRPr lang="en-US"/>
        </a:p>
      </dgm:t>
    </dgm:pt>
    <dgm:pt modelId="{32BEADAA-12DD-2B49-8791-19CCC31E43C4}" type="sibTrans" cxnId="{603A31DD-069E-3E4A-B877-E24B0E254858}">
      <dgm:prSet/>
      <dgm:spPr/>
      <dgm:t>
        <a:bodyPr/>
        <a:lstStyle/>
        <a:p>
          <a:endParaRPr lang="en-US"/>
        </a:p>
      </dgm:t>
    </dgm:pt>
    <dgm:pt modelId="{864154AC-529D-A143-BFBD-012F5C0F51BA}">
      <dgm:prSet phldrT="[Text]" custT="1"/>
      <dgm:spPr>
        <a:gradFill rotWithShape="0">
          <a:gsLst>
            <a:gs pos="0">
              <a:srgbClr val="008491"/>
            </a:gs>
            <a:gs pos="50000">
              <a:srgbClr val="01A5B1"/>
            </a:gs>
            <a:gs pos="100000">
              <a:srgbClr val="00CAD9"/>
            </a:gs>
          </a:gsLst>
          <a:path path="circle">
            <a:fillToRect l="100000" t="100000"/>
          </a:path>
        </a:gradFill>
      </dgm:spPr>
      <dgm:t>
        <a:bodyPr/>
        <a:lstStyle/>
        <a:p>
          <a:r>
            <a:rPr lang="en-US" sz="1800" dirty="0"/>
            <a:t>Bx </a:t>
          </a:r>
          <a:br>
            <a:rPr lang="en-US" sz="1800" dirty="0"/>
          </a:br>
          <a:r>
            <a:rPr lang="en-US" sz="1800" dirty="0" err="1"/>
            <a:t>cirúrgica</a:t>
          </a:r>
          <a:endParaRPr lang="en-US" sz="1800" dirty="0"/>
        </a:p>
      </dgm:t>
    </dgm:pt>
    <dgm:pt modelId="{A9C78ED9-B822-B643-8093-EB92C08D36B4}" type="parTrans" cxnId="{F0BA43AC-7B48-234B-868B-9CB34CFE0705}">
      <dgm:prSet/>
      <dgm:spPr/>
      <dgm:t>
        <a:bodyPr/>
        <a:lstStyle/>
        <a:p>
          <a:endParaRPr lang="en-US"/>
        </a:p>
      </dgm:t>
    </dgm:pt>
    <dgm:pt modelId="{DE1F81C8-85B3-7D4E-81A1-D21CE88942C8}" type="sibTrans" cxnId="{F0BA43AC-7B48-234B-868B-9CB34CFE0705}">
      <dgm:prSet/>
      <dgm:spPr/>
      <dgm:t>
        <a:bodyPr/>
        <a:lstStyle/>
        <a:p>
          <a:endParaRPr lang="en-US"/>
        </a:p>
      </dgm:t>
    </dgm:pt>
    <dgm:pt modelId="{3DB2C50E-E4C0-CE45-ABA3-128208AB6266}">
      <dgm:prSet custT="1"/>
      <dgm:spPr>
        <a:gradFill rotWithShape="0">
          <a:gsLst>
            <a:gs pos="0">
              <a:srgbClr val="008491"/>
            </a:gs>
            <a:gs pos="50000">
              <a:srgbClr val="01A5B1"/>
            </a:gs>
            <a:gs pos="100000">
              <a:srgbClr val="00CAD9"/>
            </a:gs>
          </a:gsLst>
          <a:path path="circle">
            <a:fillToRect l="100000" t="100000"/>
          </a:path>
        </a:gradFill>
      </dgm:spPr>
      <dgm:t>
        <a:bodyPr/>
        <a:lstStyle/>
        <a:p>
          <a:r>
            <a:rPr lang="en-US" sz="1800" dirty="0" err="1"/>
            <a:t>Amostra</a:t>
          </a:r>
          <a:r>
            <a:rPr lang="en-US" sz="1800" dirty="0"/>
            <a:t> </a:t>
          </a:r>
          <a:r>
            <a:rPr lang="en-US" sz="1800" dirty="0" err="1"/>
            <a:t>citológica</a:t>
          </a:r>
          <a:endParaRPr lang="en-US" sz="1800" dirty="0"/>
        </a:p>
      </dgm:t>
    </dgm:pt>
    <dgm:pt modelId="{AB378226-8BC1-1A41-8310-3365AF805D74}" type="parTrans" cxnId="{8C0B6588-80D8-C54E-AC30-0A8A2C94F6B8}">
      <dgm:prSet/>
      <dgm:spPr/>
      <dgm:t>
        <a:bodyPr/>
        <a:lstStyle/>
        <a:p>
          <a:endParaRPr lang="en-US"/>
        </a:p>
      </dgm:t>
    </dgm:pt>
    <dgm:pt modelId="{198CD23C-DC4B-8C41-A6C3-6A3BA4BE74ED}" type="sibTrans" cxnId="{8C0B6588-80D8-C54E-AC30-0A8A2C94F6B8}">
      <dgm:prSet/>
      <dgm:spPr/>
      <dgm:t>
        <a:bodyPr/>
        <a:lstStyle/>
        <a:p>
          <a:endParaRPr lang="en-US"/>
        </a:p>
      </dgm:t>
    </dgm:pt>
    <dgm:pt modelId="{874AE338-729F-C840-9D3E-66054CF74812}" type="pres">
      <dgm:prSet presAssocID="{9BB71A65-7621-C84C-AD45-07D215358F55}" presName="Name0" presStyleCnt="0">
        <dgm:presLayoutVars>
          <dgm:dir/>
          <dgm:resizeHandles val="exact"/>
        </dgm:presLayoutVars>
      </dgm:prSet>
      <dgm:spPr/>
    </dgm:pt>
    <dgm:pt modelId="{7BE9F912-0EF8-8645-B016-8F846779B2B9}" type="pres">
      <dgm:prSet presAssocID="{9BB71A65-7621-C84C-AD45-07D215358F55}" presName="fgShape" presStyleLbl="fgShp" presStyleIdx="0" presStyleCnt="1"/>
      <dgm:spPr>
        <a:solidFill>
          <a:srgbClr val="D5D900"/>
        </a:solidFill>
        <a:ln>
          <a:solidFill>
            <a:srgbClr val="006E76"/>
          </a:solidFill>
        </a:ln>
      </dgm:spPr>
    </dgm:pt>
    <dgm:pt modelId="{9C993AAB-D67F-D846-972F-1F53074823D6}" type="pres">
      <dgm:prSet presAssocID="{9BB71A65-7621-C84C-AD45-07D215358F55}" presName="linComp" presStyleCnt="0"/>
      <dgm:spPr/>
    </dgm:pt>
    <dgm:pt modelId="{F5734C22-972B-1C44-AACE-E78E001E92A6}" type="pres">
      <dgm:prSet presAssocID="{866198AE-EA93-DD4E-9FEB-FF5706AC4EBE}" presName="compNode" presStyleCnt="0"/>
      <dgm:spPr/>
    </dgm:pt>
    <dgm:pt modelId="{325DE9C0-0377-C94D-A3E3-4C07E273C0E7}" type="pres">
      <dgm:prSet presAssocID="{866198AE-EA93-DD4E-9FEB-FF5706AC4EBE}" presName="bkgdShape" presStyleLbl="node1" presStyleIdx="0" presStyleCnt="4"/>
      <dgm:spPr/>
    </dgm:pt>
    <dgm:pt modelId="{033F8BE1-597C-5644-B929-C910EFEB823A}" type="pres">
      <dgm:prSet presAssocID="{866198AE-EA93-DD4E-9FEB-FF5706AC4EBE}" presName="nodeTx" presStyleLbl="node1" presStyleIdx="0" presStyleCnt="4">
        <dgm:presLayoutVars>
          <dgm:bulletEnabled val="1"/>
        </dgm:presLayoutVars>
      </dgm:prSet>
      <dgm:spPr/>
    </dgm:pt>
    <dgm:pt modelId="{B3CAA3FB-A264-224E-928B-3904576A1524}" type="pres">
      <dgm:prSet presAssocID="{866198AE-EA93-DD4E-9FEB-FF5706AC4EBE}" presName="invisiNode" presStyleLbl="node1" presStyleIdx="0" presStyleCnt="4"/>
      <dgm:spPr/>
    </dgm:pt>
    <dgm:pt modelId="{319A80E3-4478-7441-AD82-B13E65980433}" type="pres">
      <dgm:prSet presAssocID="{866198AE-EA93-DD4E-9FEB-FF5706AC4EBE}" presName="imagNode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 l="-9000" r="-9000"/>
          </a:stretch>
        </a:blipFill>
      </dgm:spPr>
    </dgm:pt>
    <dgm:pt modelId="{4FCD0A76-1163-1C4E-942F-C11AEBB19DBC}" type="pres">
      <dgm:prSet presAssocID="{C015456B-DA75-634A-9FD3-7C21FCEB5802}" presName="sibTrans" presStyleLbl="sibTrans2D1" presStyleIdx="0" presStyleCnt="0"/>
      <dgm:spPr/>
    </dgm:pt>
    <dgm:pt modelId="{60E3C4A9-ACE7-6147-9AC4-1CBCE29857B1}" type="pres">
      <dgm:prSet presAssocID="{73853592-941F-9041-9754-42CE6127CACD}" presName="compNode" presStyleCnt="0"/>
      <dgm:spPr/>
    </dgm:pt>
    <dgm:pt modelId="{7BCF6829-8DFD-4741-8135-F26B24BB7986}" type="pres">
      <dgm:prSet presAssocID="{73853592-941F-9041-9754-42CE6127CACD}" presName="bkgdShape" presStyleLbl="node1" presStyleIdx="1" presStyleCnt="4"/>
      <dgm:spPr/>
    </dgm:pt>
    <dgm:pt modelId="{A29D2E68-9D1F-D742-BA58-825A7EBFE214}" type="pres">
      <dgm:prSet presAssocID="{73853592-941F-9041-9754-42CE6127CACD}" presName="nodeTx" presStyleLbl="node1" presStyleIdx="1" presStyleCnt="4">
        <dgm:presLayoutVars>
          <dgm:bulletEnabled val="1"/>
        </dgm:presLayoutVars>
      </dgm:prSet>
      <dgm:spPr/>
    </dgm:pt>
    <dgm:pt modelId="{48194C03-8B55-3E41-BCED-734D0B969B37}" type="pres">
      <dgm:prSet presAssocID="{73853592-941F-9041-9754-42CE6127CACD}" presName="invisiNode" presStyleLbl="node1" presStyleIdx="1" presStyleCnt="4"/>
      <dgm:spPr/>
    </dgm:pt>
    <dgm:pt modelId="{B4355CBD-6B5F-4E4D-AD70-37027C1EFAC5}" type="pres">
      <dgm:prSet presAssocID="{73853592-941F-9041-9754-42CE6127CACD}" presName="imagNode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t="-51000" b="-51000"/>
          </a:stretch>
        </a:blipFill>
      </dgm:spPr>
    </dgm:pt>
    <dgm:pt modelId="{6FE6AFE6-EF85-C74C-AC74-B6E0893C6C61}" type="pres">
      <dgm:prSet presAssocID="{32BEADAA-12DD-2B49-8791-19CCC31E43C4}" presName="sibTrans" presStyleLbl="sibTrans2D1" presStyleIdx="0" presStyleCnt="0"/>
      <dgm:spPr/>
    </dgm:pt>
    <dgm:pt modelId="{956A59EB-D96C-054E-8E9A-DA481E5981E5}" type="pres">
      <dgm:prSet presAssocID="{864154AC-529D-A143-BFBD-012F5C0F51BA}" presName="compNode" presStyleCnt="0"/>
      <dgm:spPr/>
    </dgm:pt>
    <dgm:pt modelId="{0F49D1BB-F813-204B-8254-C4488B27530E}" type="pres">
      <dgm:prSet presAssocID="{864154AC-529D-A143-BFBD-012F5C0F51BA}" presName="bkgdShape" presStyleLbl="node1" presStyleIdx="2" presStyleCnt="4"/>
      <dgm:spPr/>
    </dgm:pt>
    <dgm:pt modelId="{395EA0BF-BAF0-FE42-A386-4944EFB9AF11}" type="pres">
      <dgm:prSet presAssocID="{864154AC-529D-A143-BFBD-012F5C0F51BA}" presName="nodeTx" presStyleLbl="node1" presStyleIdx="2" presStyleCnt="4">
        <dgm:presLayoutVars>
          <dgm:bulletEnabled val="1"/>
        </dgm:presLayoutVars>
      </dgm:prSet>
      <dgm:spPr/>
    </dgm:pt>
    <dgm:pt modelId="{39053C4E-FDE4-654B-92C5-817A892A28F9}" type="pres">
      <dgm:prSet presAssocID="{864154AC-529D-A143-BFBD-012F5C0F51BA}" presName="invisiNode" presStyleLbl="node1" presStyleIdx="2" presStyleCnt="4"/>
      <dgm:spPr/>
    </dgm:pt>
    <dgm:pt modelId="{68267463-2D29-2B48-A04D-1A8175F8A0FB}" type="pres">
      <dgm:prSet presAssocID="{864154AC-529D-A143-BFBD-012F5C0F51BA}" presName="imagNode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t="-5000" b="-5000"/>
          </a:stretch>
        </a:blipFill>
      </dgm:spPr>
    </dgm:pt>
    <dgm:pt modelId="{B32D2373-38AE-9B43-8D25-91437B742856}" type="pres">
      <dgm:prSet presAssocID="{DE1F81C8-85B3-7D4E-81A1-D21CE88942C8}" presName="sibTrans" presStyleLbl="sibTrans2D1" presStyleIdx="0" presStyleCnt="0"/>
      <dgm:spPr/>
    </dgm:pt>
    <dgm:pt modelId="{20802DFA-07AC-3647-8841-4EACF7772D7B}" type="pres">
      <dgm:prSet presAssocID="{3DB2C50E-E4C0-CE45-ABA3-128208AB6266}" presName="compNode" presStyleCnt="0"/>
      <dgm:spPr/>
    </dgm:pt>
    <dgm:pt modelId="{DD715D09-D8A3-DB48-A0E3-8F1D1C6CB1FA}" type="pres">
      <dgm:prSet presAssocID="{3DB2C50E-E4C0-CE45-ABA3-128208AB6266}" presName="bkgdShape" presStyleLbl="node1" presStyleIdx="3" presStyleCnt="4"/>
      <dgm:spPr/>
    </dgm:pt>
    <dgm:pt modelId="{738C05D7-D705-4249-A5C9-D09DF27F909C}" type="pres">
      <dgm:prSet presAssocID="{3DB2C50E-E4C0-CE45-ABA3-128208AB6266}" presName="nodeTx" presStyleLbl="node1" presStyleIdx="3" presStyleCnt="4">
        <dgm:presLayoutVars>
          <dgm:bulletEnabled val="1"/>
        </dgm:presLayoutVars>
      </dgm:prSet>
      <dgm:spPr/>
    </dgm:pt>
    <dgm:pt modelId="{3E31AC97-B05F-1043-9434-43C53B7CB486}" type="pres">
      <dgm:prSet presAssocID="{3DB2C50E-E4C0-CE45-ABA3-128208AB6266}" presName="invisiNode" presStyleLbl="node1" presStyleIdx="3" presStyleCnt="4"/>
      <dgm:spPr/>
    </dgm:pt>
    <dgm:pt modelId="{85D3B04C-0457-BF4F-8FDD-A2F2A5FB684B}" type="pres">
      <dgm:prSet presAssocID="{3DB2C50E-E4C0-CE45-ABA3-128208AB6266}" presName="imagNode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t="-15000" b="-15000"/>
          </a:stretch>
        </a:blipFill>
      </dgm:spPr>
    </dgm:pt>
  </dgm:ptLst>
  <dgm:cxnLst>
    <dgm:cxn modelId="{44FECD01-C29D-8D46-A226-F3541CA64DF2}" type="presOf" srcId="{866198AE-EA93-DD4E-9FEB-FF5706AC4EBE}" destId="{033F8BE1-597C-5644-B929-C910EFEB823A}" srcOrd="1" destOrd="0" presId="urn:microsoft.com/office/officeart/2005/8/layout/hList7"/>
    <dgm:cxn modelId="{BE487C0E-89FD-0F4D-873C-F77D413AAF9E}" type="presOf" srcId="{73853592-941F-9041-9754-42CE6127CACD}" destId="{7BCF6829-8DFD-4741-8135-F26B24BB7986}" srcOrd="0" destOrd="0" presId="urn:microsoft.com/office/officeart/2005/8/layout/hList7"/>
    <dgm:cxn modelId="{41A84B4E-2624-EC4E-97AC-0B9BDE0590C3}" type="presOf" srcId="{3DB2C50E-E4C0-CE45-ABA3-128208AB6266}" destId="{DD715D09-D8A3-DB48-A0E3-8F1D1C6CB1FA}" srcOrd="0" destOrd="0" presId="urn:microsoft.com/office/officeart/2005/8/layout/hList7"/>
    <dgm:cxn modelId="{93EA6F4F-C142-274B-81F2-878E173BCB33}" type="presOf" srcId="{866198AE-EA93-DD4E-9FEB-FF5706AC4EBE}" destId="{325DE9C0-0377-C94D-A3E3-4C07E273C0E7}" srcOrd="0" destOrd="0" presId="urn:microsoft.com/office/officeart/2005/8/layout/hList7"/>
    <dgm:cxn modelId="{EC3EEE72-A1A5-3A48-BA2B-F40FE68724A1}" srcId="{9BB71A65-7621-C84C-AD45-07D215358F55}" destId="{866198AE-EA93-DD4E-9FEB-FF5706AC4EBE}" srcOrd="0" destOrd="0" parTransId="{8FB03DA9-7C59-DD46-898A-7B610496E005}" sibTransId="{C015456B-DA75-634A-9FD3-7C21FCEB5802}"/>
    <dgm:cxn modelId="{BD614E77-0AE8-2846-83C8-0F44CED9F926}" type="presOf" srcId="{73853592-941F-9041-9754-42CE6127CACD}" destId="{A29D2E68-9D1F-D742-BA58-825A7EBFE214}" srcOrd="1" destOrd="0" presId="urn:microsoft.com/office/officeart/2005/8/layout/hList7"/>
    <dgm:cxn modelId="{8C0B6588-80D8-C54E-AC30-0A8A2C94F6B8}" srcId="{9BB71A65-7621-C84C-AD45-07D215358F55}" destId="{3DB2C50E-E4C0-CE45-ABA3-128208AB6266}" srcOrd="3" destOrd="0" parTransId="{AB378226-8BC1-1A41-8310-3365AF805D74}" sibTransId="{198CD23C-DC4B-8C41-A6C3-6A3BA4BE74ED}"/>
    <dgm:cxn modelId="{CA233093-6ED5-C845-999D-55CA90C0A8F7}" type="presOf" srcId="{3DB2C50E-E4C0-CE45-ABA3-128208AB6266}" destId="{738C05D7-D705-4249-A5C9-D09DF27F909C}" srcOrd="1" destOrd="0" presId="urn:microsoft.com/office/officeart/2005/8/layout/hList7"/>
    <dgm:cxn modelId="{FE795393-0B51-E641-A5F5-AD1663D9B511}" type="presOf" srcId="{864154AC-529D-A143-BFBD-012F5C0F51BA}" destId="{0F49D1BB-F813-204B-8254-C4488B27530E}" srcOrd="0" destOrd="0" presId="urn:microsoft.com/office/officeart/2005/8/layout/hList7"/>
    <dgm:cxn modelId="{F0BA43AC-7B48-234B-868B-9CB34CFE0705}" srcId="{9BB71A65-7621-C84C-AD45-07D215358F55}" destId="{864154AC-529D-A143-BFBD-012F5C0F51BA}" srcOrd="2" destOrd="0" parTransId="{A9C78ED9-B822-B643-8093-EB92C08D36B4}" sibTransId="{DE1F81C8-85B3-7D4E-81A1-D21CE88942C8}"/>
    <dgm:cxn modelId="{669747AC-B64D-4B4B-A18D-175D39E3F118}" type="presOf" srcId="{C015456B-DA75-634A-9FD3-7C21FCEB5802}" destId="{4FCD0A76-1163-1C4E-942F-C11AEBB19DBC}" srcOrd="0" destOrd="0" presId="urn:microsoft.com/office/officeart/2005/8/layout/hList7"/>
    <dgm:cxn modelId="{FFAC84B3-5768-234E-BAF9-7912CB7B4668}" type="presOf" srcId="{DE1F81C8-85B3-7D4E-81A1-D21CE88942C8}" destId="{B32D2373-38AE-9B43-8D25-91437B742856}" srcOrd="0" destOrd="0" presId="urn:microsoft.com/office/officeart/2005/8/layout/hList7"/>
    <dgm:cxn modelId="{D30CEACD-481D-1442-8AC3-59C9F094B7D2}" type="presOf" srcId="{9BB71A65-7621-C84C-AD45-07D215358F55}" destId="{874AE338-729F-C840-9D3E-66054CF74812}" srcOrd="0" destOrd="0" presId="urn:microsoft.com/office/officeart/2005/8/layout/hList7"/>
    <dgm:cxn modelId="{603A31DD-069E-3E4A-B877-E24B0E254858}" srcId="{9BB71A65-7621-C84C-AD45-07D215358F55}" destId="{73853592-941F-9041-9754-42CE6127CACD}" srcOrd="1" destOrd="0" parTransId="{623929EF-2D71-7B46-90E2-06535BB06AF9}" sibTransId="{32BEADAA-12DD-2B49-8791-19CCC31E43C4}"/>
    <dgm:cxn modelId="{E97E54EA-5A3C-C142-B0F9-27BADD17D14C}" type="presOf" srcId="{864154AC-529D-A143-BFBD-012F5C0F51BA}" destId="{395EA0BF-BAF0-FE42-A386-4944EFB9AF11}" srcOrd="1" destOrd="0" presId="urn:microsoft.com/office/officeart/2005/8/layout/hList7"/>
    <dgm:cxn modelId="{37C71EF2-B3C6-794B-9918-AD7E8F469ED8}" type="presOf" srcId="{32BEADAA-12DD-2B49-8791-19CCC31E43C4}" destId="{6FE6AFE6-EF85-C74C-AC74-B6E0893C6C61}" srcOrd="0" destOrd="0" presId="urn:microsoft.com/office/officeart/2005/8/layout/hList7"/>
    <dgm:cxn modelId="{1EE67E51-647E-8348-9288-18DF5FB00E56}" type="presParOf" srcId="{874AE338-729F-C840-9D3E-66054CF74812}" destId="{7BE9F912-0EF8-8645-B016-8F846779B2B9}" srcOrd="0" destOrd="0" presId="urn:microsoft.com/office/officeart/2005/8/layout/hList7"/>
    <dgm:cxn modelId="{A5F6BF7B-0BF5-E845-8E5E-1CD5FEBAEE10}" type="presParOf" srcId="{874AE338-729F-C840-9D3E-66054CF74812}" destId="{9C993AAB-D67F-D846-972F-1F53074823D6}" srcOrd="1" destOrd="0" presId="urn:microsoft.com/office/officeart/2005/8/layout/hList7"/>
    <dgm:cxn modelId="{D2646761-5770-C543-B0AB-7D3BADB4DB9C}" type="presParOf" srcId="{9C993AAB-D67F-D846-972F-1F53074823D6}" destId="{F5734C22-972B-1C44-AACE-E78E001E92A6}" srcOrd="0" destOrd="0" presId="urn:microsoft.com/office/officeart/2005/8/layout/hList7"/>
    <dgm:cxn modelId="{66FCE51D-6625-7147-9F13-F0123D94E56D}" type="presParOf" srcId="{F5734C22-972B-1C44-AACE-E78E001E92A6}" destId="{325DE9C0-0377-C94D-A3E3-4C07E273C0E7}" srcOrd="0" destOrd="0" presId="urn:microsoft.com/office/officeart/2005/8/layout/hList7"/>
    <dgm:cxn modelId="{C2F1E0C5-52A9-6146-85AD-69D58CA9D328}" type="presParOf" srcId="{F5734C22-972B-1C44-AACE-E78E001E92A6}" destId="{033F8BE1-597C-5644-B929-C910EFEB823A}" srcOrd="1" destOrd="0" presId="urn:microsoft.com/office/officeart/2005/8/layout/hList7"/>
    <dgm:cxn modelId="{6E67DF4B-30B4-5B42-8E70-4C67EE97C3AC}" type="presParOf" srcId="{F5734C22-972B-1C44-AACE-E78E001E92A6}" destId="{B3CAA3FB-A264-224E-928B-3904576A1524}" srcOrd="2" destOrd="0" presId="urn:microsoft.com/office/officeart/2005/8/layout/hList7"/>
    <dgm:cxn modelId="{8B9D06DA-742F-9F42-84D6-F042A02FBBC5}" type="presParOf" srcId="{F5734C22-972B-1C44-AACE-E78E001E92A6}" destId="{319A80E3-4478-7441-AD82-B13E65980433}" srcOrd="3" destOrd="0" presId="urn:microsoft.com/office/officeart/2005/8/layout/hList7"/>
    <dgm:cxn modelId="{E450FF76-77D0-9642-AC40-6CFB2B2E7B43}" type="presParOf" srcId="{9C993AAB-D67F-D846-972F-1F53074823D6}" destId="{4FCD0A76-1163-1C4E-942F-C11AEBB19DBC}" srcOrd="1" destOrd="0" presId="urn:microsoft.com/office/officeart/2005/8/layout/hList7"/>
    <dgm:cxn modelId="{7ACA1272-6155-584A-A73B-78AD35CBE739}" type="presParOf" srcId="{9C993AAB-D67F-D846-972F-1F53074823D6}" destId="{60E3C4A9-ACE7-6147-9AC4-1CBCE29857B1}" srcOrd="2" destOrd="0" presId="urn:microsoft.com/office/officeart/2005/8/layout/hList7"/>
    <dgm:cxn modelId="{BD6294D0-C79C-934F-8CBB-06A8B3ADCB9C}" type="presParOf" srcId="{60E3C4A9-ACE7-6147-9AC4-1CBCE29857B1}" destId="{7BCF6829-8DFD-4741-8135-F26B24BB7986}" srcOrd="0" destOrd="0" presId="urn:microsoft.com/office/officeart/2005/8/layout/hList7"/>
    <dgm:cxn modelId="{7D4D4F6F-E05A-2045-A778-4BB5ECB6EE85}" type="presParOf" srcId="{60E3C4A9-ACE7-6147-9AC4-1CBCE29857B1}" destId="{A29D2E68-9D1F-D742-BA58-825A7EBFE214}" srcOrd="1" destOrd="0" presId="urn:microsoft.com/office/officeart/2005/8/layout/hList7"/>
    <dgm:cxn modelId="{9361E2FA-1747-3646-9EA4-EDB7EE1CBDFD}" type="presParOf" srcId="{60E3C4A9-ACE7-6147-9AC4-1CBCE29857B1}" destId="{48194C03-8B55-3E41-BCED-734D0B969B37}" srcOrd="2" destOrd="0" presId="urn:microsoft.com/office/officeart/2005/8/layout/hList7"/>
    <dgm:cxn modelId="{2A1D96CD-CC5D-CA42-B6C0-301343FD3736}" type="presParOf" srcId="{60E3C4A9-ACE7-6147-9AC4-1CBCE29857B1}" destId="{B4355CBD-6B5F-4E4D-AD70-37027C1EFAC5}" srcOrd="3" destOrd="0" presId="urn:microsoft.com/office/officeart/2005/8/layout/hList7"/>
    <dgm:cxn modelId="{7A75CB9F-3ADF-F44F-9ADD-E2AB843B4F81}" type="presParOf" srcId="{9C993AAB-D67F-D846-972F-1F53074823D6}" destId="{6FE6AFE6-EF85-C74C-AC74-B6E0893C6C61}" srcOrd="3" destOrd="0" presId="urn:microsoft.com/office/officeart/2005/8/layout/hList7"/>
    <dgm:cxn modelId="{2E011075-4C01-7049-9147-FEE09598A8F6}" type="presParOf" srcId="{9C993AAB-D67F-D846-972F-1F53074823D6}" destId="{956A59EB-D96C-054E-8E9A-DA481E5981E5}" srcOrd="4" destOrd="0" presId="urn:microsoft.com/office/officeart/2005/8/layout/hList7"/>
    <dgm:cxn modelId="{3462A438-B9C1-2846-83F2-E6E12F0C19C2}" type="presParOf" srcId="{956A59EB-D96C-054E-8E9A-DA481E5981E5}" destId="{0F49D1BB-F813-204B-8254-C4488B27530E}" srcOrd="0" destOrd="0" presId="urn:microsoft.com/office/officeart/2005/8/layout/hList7"/>
    <dgm:cxn modelId="{01DE2423-4842-5149-98BC-735AC8062DF8}" type="presParOf" srcId="{956A59EB-D96C-054E-8E9A-DA481E5981E5}" destId="{395EA0BF-BAF0-FE42-A386-4944EFB9AF11}" srcOrd="1" destOrd="0" presId="urn:microsoft.com/office/officeart/2005/8/layout/hList7"/>
    <dgm:cxn modelId="{7A33930D-E0AF-AB49-84A8-2CF328EDCEFF}" type="presParOf" srcId="{956A59EB-D96C-054E-8E9A-DA481E5981E5}" destId="{39053C4E-FDE4-654B-92C5-817A892A28F9}" srcOrd="2" destOrd="0" presId="urn:microsoft.com/office/officeart/2005/8/layout/hList7"/>
    <dgm:cxn modelId="{9556320E-88A4-3642-9543-9B03760A32A0}" type="presParOf" srcId="{956A59EB-D96C-054E-8E9A-DA481E5981E5}" destId="{68267463-2D29-2B48-A04D-1A8175F8A0FB}" srcOrd="3" destOrd="0" presId="urn:microsoft.com/office/officeart/2005/8/layout/hList7"/>
    <dgm:cxn modelId="{1B537281-6950-534C-BC7A-0F24AE75E18D}" type="presParOf" srcId="{9C993AAB-D67F-D846-972F-1F53074823D6}" destId="{B32D2373-38AE-9B43-8D25-91437B742856}" srcOrd="5" destOrd="0" presId="urn:microsoft.com/office/officeart/2005/8/layout/hList7"/>
    <dgm:cxn modelId="{49160BCA-A1B5-6947-8CA2-CE5942BDDD6D}" type="presParOf" srcId="{9C993AAB-D67F-D846-972F-1F53074823D6}" destId="{20802DFA-07AC-3647-8841-4EACF7772D7B}" srcOrd="6" destOrd="0" presId="urn:microsoft.com/office/officeart/2005/8/layout/hList7"/>
    <dgm:cxn modelId="{58442CD2-E299-4D4F-BAA0-BFAFDA72889B}" type="presParOf" srcId="{20802DFA-07AC-3647-8841-4EACF7772D7B}" destId="{DD715D09-D8A3-DB48-A0E3-8F1D1C6CB1FA}" srcOrd="0" destOrd="0" presId="urn:microsoft.com/office/officeart/2005/8/layout/hList7"/>
    <dgm:cxn modelId="{686A9318-A597-4946-948D-0C9AE9BA5BB4}" type="presParOf" srcId="{20802DFA-07AC-3647-8841-4EACF7772D7B}" destId="{738C05D7-D705-4249-A5C9-D09DF27F909C}" srcOrd="1" destOrd="0" presId="urn:microsoft.com/office/officeart/2005/8/layout/hList7"/>
    <dgm:cxn modelId="{0364E36F-1205-BA4A-94FA-BFA1133DDBDA}" type="presParOf" srcId="{20802DFA-07AC-3647-8841-4EACF7772D7B}" destId="{3E31AC97-B05F-1043-9434-43C53B7CB486}" srcOrd="2" destOrd="0" presId="urn:microsoft.com/office/officeart/2005/8/layout/hList7"/>
    <dgm:cxn modelId="{807A78AB-DBD4-A04E-BEDE-A52928657D68}" type="presParOf" srcId="{20802DFA-07AC-3647-8841-4EACF7772D7B}" destId="{85D3B04C-0457-BF4F-8FDD-A2F2A5FB684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E0AE68-2A4C-42A1-8690-F8F636986AB7}" type="doc">
      <dgm:prSet loTypeId="urn:microsoft.com/office/officeart/2005/8/layout/vList4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ADBC4651-71E6-4609-8825-ECB149199BF0}">
      <dgm:prSet phldrT="[Texto]" custT="1"/>
      <dgm:spPr>
        <a:gradFill rotWithShape="0">
          <a:gsLst>
            <a:gs pos="0">
              <a:srgbClr val="006E76"/>
            </a:gs>
            <a:gs pos="100000">
              <a:srgbClr val="01ACB9"/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pt-BR" sz="9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Lesões entre 1 e 3 cm de diâmetro  - tem maiores chances de sucesso da NGS. </a:t>
          </a:r>
        </a:p>
        <a:p>
          <a:r>
            <a:rPr lang="pt-BR" sz="9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Lesões maiores têm maior probabilidade de ter mais conteúdo </a:t>
          </a:r>
          <a:r>
            <a:rPr lang="pt-BR" sz="900" b="0" i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saguineos</a:t>
          </a:r>
          <a:r>
            <a:rPr lang="pt-BR" sz="9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e maior área </a:t>
          </a:r>
          <a:r>
            <a:rPr lang="pt-BR" sz="900" b="0" i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neocrótica</a:t>
          </a:r>
          <a:r>
            <a:rPr lang="pt-BR" sz="9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pt-BR" sz="900" b="0" i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2C5B52-0DFA-4294-8ABA-8B90ABADC474}" type="parTrans" cxnId="{9C4D61E7-8F01-4DB8-BD8C-40BE7594E7C1}">
      <dgm:prSet/>
      <dgm:spPr/>
      <dgm:t>
        <a:bodyPr/>
        <a:lstStyle/>
        <a:p>
          <a:endParaRPr lang="pt-BR" sz="10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0FAD1F-00DB-4656-A1E6-70EB9F846B70}" type="sibTrans" cxnId="{9C4D61E7-8F01-4DB8-BD8C-40BE7594E7C1}">
      <dgm:prSet/>
      <dgm:spPr/>
      <dgm:t>
        <a:bodyPr/>
        <a:lstStyle/>
        <a:p>
          <a:endParaRPr lang="pt-BR" sz="10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4E254E-E82A-4DDB-92E8-235012EAE8CF}">
      <dgm:prSet phldrT="[Texto]" custT="1"/>
      <dgm:spPr>
        <a:gradFill rotWithShape="0">
          <a:gsLst>
            <a:gs pos="0">
              <a:srgbClr val="006E76"/>
            </a:gs>
            <a:gs pos="100000">
              <a:srgbClr val="01ACB9"/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pt-BR" sz="9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Plataformas NGS diferentes </a:t>
          </a:r>
          <a:r>
            <a:rPr lang="pt-BR" sz="9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 o tipo de ensaio influencia a quantidade necessária de acido nucleico</a:t>
          </a:r>
          <a:r>
            <a:rPr lang="pt-BR" sz="9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.  </a:t>
          </a:r>
        </a:p>
        <a:p>
          <a:r>
            <a:rPr lang="pt-BR" sz="9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Varia de 10 a 3.000 </a:t>
          </a:r>
          <a:r>
            <a:rPr lang="pt-BR" sz="900" b="0" i="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ng</a:t>
          </a:r>
          <a:r>
            <a:rPr lang="pt-BR" sz="9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9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/</a:t>
          </a:r>
          <a:r>
            <a:rPr lang="pt-BR" sz="9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aproximadamente 2.000–500.000 células. </a:t>
          </a:r>
        </a:p>
        <a:p>
          <a:r>
            <a:rPr lang="pt-BR" sz="9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A fração tumoral refere-se à proporção de núcleos tumorais em relação ao total de núcleos dentro de uma amostra</a:t>
          </a:r>
          <a:endParaRPr lang="pt-BR" sz="900" b="0" i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79C291-1196-4C78-87E9-BB12503CBF59}" type="parTrans" cxnId="{13FA41B2-8181-4D2F-9814-7ACC7EE66A26}">
      <dgm:prSet/>
      <dgm:spPr/>
      <dgm:t>
        <a:bodyPr/>
        <a:lstStyle/>
        <a:p>
          <a:endParaRPr lang="pt-BR" sz="10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637BD1-9E2E-4844-8564-1F637A6FF66B}" type="sibTrans" cxnId="{13FA41B2-8181-4D2F-9814-7ACC7EE66A26}">
      <dgm:prSet/>
      <dgm:spPr/>
      <dgm:t>
        <a:bodyPr/>
        <a:lstStyle/>
        <a:p>
          <a:endParaRPr lang="pt-BR" sz="10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27BCC8-A16A-4B5A-82E0-C717240A53D0}">
      <dgm:prSet phldrT="[Texto]" custT="1"/>
      <dgm:spPr>
        <a:gradFill rotWithShape="0">
          <a:gsLst>
            <a:gs pos="0">
              <a:srgbClr val="006E76"/>
            </a:gs>
            <a:gs pos="100000">
              <a:srgbClr val="01ACB9"/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pt-BR" sz="9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Requisitos mínimos de fração tumoral dependem da sensibilidade analítica da plataforma NGS específica e estão normalmente entre 10% e 20% . </a:t>
          </a:r>
          <a:endParaRPr lang="pt-BR" sz="900" b="0" i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76B8E4-D366-40CD-BEA9-FDD3194C17E8}" type="parTrans" cxnId="{6C76B636-457B-45C2-81F0-7FF09E6F4A8C}">
      <dgm:prSet/>
      <dgm:spPr/>
      <dgm:t>
        <a:bodyPr/>
        <a:lstStyle/>
        <a:p>
          <a:endParaRPr lang="pt-BR" sz="10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FBAEBF-956D-4A71-ABEE-48630FCACA4B}" type="sibTrans" cxnId="{6C76B636-457B-45C2-81F0-7FF09E6F4A8C}">
      <dgm:prSet/>
      <dgm:spPr/>
      <dgm:t>
        <a:bodyPr/>
        <a:lstStyle/>
        <a:p>
          <a:endParaRPr lang="pt-BR" sz="10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AD949B-2327-4F94-AFA5-F62117E44D16}">
      <dgm:prSet custT="1"/>
      <dgm:spPr>
        <a:gradFill rotWithShape="0">
          <a:gsLst>
            <a:gs pos="0">
              <a:srgbClr val="006E76"/>
            </a:gs>
            <a:gs pos="100000">
              <a:srgbClr val="01ACB9"/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pt-BR" sz="9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As frações tumorais abaixo da sensibilidade analítica resultam em uma profundidade de leitura reduzida da sequência derivada do tumor, com um risco aumentado de resultados falso-negativos </a:t>
          </a:r>
        </a:p>
        <a:p>
          <a:r>
            <a:rPr lang="pt-BR" sz="9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Dificuldade em determinar a validade de mutações variantes de baixa frequência</a:t>
          </a:r>
          <a:endParaRPr lang="pt-BR" sz="900" b="0" i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8EECB9-D06A-408E-B8E0-CEDDE08ACFBD}" type="parTrans" cxnId="{4A825AC4-26BD-474A-924D-3854434CEFDC}">
      <dgm:prSet/>
      <dgm:spPr/>
      <dgm:t>
        <a:bodyPr/>
        <a:lstStyle/>
        <a:p>
          <a:endParaRPr lang="pt-BR" sz="10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201D05-7211-4D30-9B06-7325FE83E0CF}" type="sibTrans" cxnId="{4A825AC4-26BD-474A-924D-3854434CEFDC}">
      <dgm:prSet/>
      <dgm:spPr/>
      <dgm:t>
        <a:bodyPr/>
        <a:lstStyle/>
        <a:p>
          <a:endParaRPr lang="pt-BR" sz="10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143F53-D430-408C-B516-14637B4C263E}">
      <dgm:prSet custT="1"/>
      <dgm:spPr>
        <a:gradFill rotWithShape="0">
          <a:gsLst>
            <a:gs pos="0">
              <a:srgbClr val="006E76"/>
            </a:gs>
            <a:gs pos="100000">
              <a:srgbClr val="01ACB9"/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pt-BR" sz="9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Boas amostras - fração tumoral mediana de aproximadamente 30% a 60%. </a:t>
          </a:r>
        </a:p>
        <a:p>
          <a:r>
            <a:rPr lang="pt-BR" sz="9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Cilindros completos e que um tumor de 1 mm </a:t>
          </a:r>
          <a:r>
            <a:rPr lang="pt-BR" sz="900" b="0" i="0" baseline="300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pt-BR" sz="9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 contém aproximadamente 10</a:t>
          </a:r>
          <a:r>
            <a:rPr lang="pt-BR" sz="900" b="0" i="0" baseline="300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5</a:t>
          </a:r>
          <a:r>
            <a:rPr lang="pt-BR" sz="9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 células</a:t>
          </a:r>
          <a:endParaRPr lang="pt-BR" sz="900" b="0" i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3001B7-433F-4245-B0BE-B62952A43B99}" type="parTrans" cxnId="{82B3AE1F-BFD7-469D-A32B-CA05160C8ABF}">
      <dgm:prSet/>
      <dgm:spPr/>
      <dgm:t>
        <a:bodyPr/>
        <a:lstStyle/>
        <a:p>
          <a:endParaRPr lang="pt-BR" sz="10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4BD81C-862D-42E3-9898-966FA03F37FE}" type="sibTrans" cxnId="{82B3AE1F-BFD7-469D-A32B-CA05160C8ABF}">
      <dgm:prSet/>
      <dgm:spPr/>
      <dgm:t>
        <a:bodyPr/>
        <a:lstStyle/>
        <a:p>
          <a:endParaRPr lang="pt-BR" sz="10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8FE6D7-9BA0-4CA0-BD07-147D4697904E}" type="pres">
      <dgm:prSet presAssocID="{5DE0AE68-2A4C-42A1-8690-F8F636986AB7}" presName="linear" presStyleCnt="0">
        <dgm:presLayoutVars>
          <dgm:dir/>
          <dgm:resizeHandles val="exact"/>
        </dgm:presLayoutVars>
      </dgm:prSet>
      <dgm:spPr/>
    </dgm:pt>
    <dgm:pt modelId="{B36CA0E4-E3AF-4C53-8D2B-BA1D5F3186E2}" type="pres">
      <dgm:prSet presAssocID="{ADBC4651-71E6-4609-8825-ECB149199BF0}" presName="comp" presStyleCnt="0"/>
      <dgm:spPr/>
    </dgm:pt>
    <dgm:pt modelId="{D350BB57-88FA-46E0-8B22-5C13656319AC}" type="pres">
      <dgm:prSet presAssocID="{ADBC4651-71E6-4609-8825-ECB149199BF0}" presName="box" presStyleLbl="node1" presStyleIdx="0" presStyleCnt="5"/>
      <dgm:spPr/>
    </dgm:pt>
    <dgm:pt modelId="{9A45F883-82FC-463D-8A2A-A65C8E04EB54}" type="pres">
      <dgm:prSet presAssocID="{ADBC4651-71E6-4609-8825-ECB149199BF0}" presName="img" presStyleLbl="fgImgPlace1" presStyleIdx="0" presStyleCnt="5" custScaleX="84239" custLinFactNeighborX="-597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>
          <a:solidFill>
            <a:srgbClr val="F3F2F1"/>
          </a:solidFill>
        </a:ln>
      </dgm:spPr>
    </dgm:pt>
    <dgm:pt modelId="{D42B17F9-1A20-4948-847F-1E503753ABDF}" type="pres">
      <dgm:prSet presAssocID="{ADBC4651-71E6-4609-8825-ECB149199BF0}" presName="text" presStyleLbl="node1" presStyleIdx="0" presStyleCnt="5">
        <dgm:presLayoutVars>
          <dgm:bulletEnabled val="1"/>
        </dgm:presLayoutVars>
      </dgm:prSet>
      <dgm:spPr/>
    </dgm:pt>
    <dgm:pt modelId="{EADA2334-62EC-40A3-A129-AAE6ACD50D1C}" type="pres">
      <dgm:prSet presAssocID="{080FAD1F-00DB-4656-A1E6-70EB9F846B70}" presName="spacer" presStyleCnt="0"/>
      <dgm:spPr/>
    </dgm:pt>
    <dgm:pt modelId="{34346B06-48D9-47F3-B4A4-EC2CD7745FAF}" type="pres">
      <dgm:prSet presAssocID="{FB4E254E-E82A-4DDB-92E8-235012EAE8CF}" presName="comp" presStyleCnt="0"/>
      <dgm:spPr/>
    </dgm:pt>
    <dgm:pt modelId="{491274EB-FCF3-40F3-ABB6-D640B9E74E0E}" type="pres">
      <dgm:prSet presAssocID="{FB4E254E-E82A-4DDB-92E8-235012EAE8CF}" presName="box" presStyleLbl="node1" presStyleIdx="1" presStyleCnt="5"/>
      <dgm:spPr/>
    </dgm:pt>
    <dgm:pt modelId="{D13862DC-A824-41A5-9203-73E22CBD3747}" type="pres">
      <dgm:prSet presAssocID="{FB4E254E-E82A-4DDB-92E8-235012EAE8CF}" presName="img" presStyleLbl="fgImgPlace1" presStyleIdx="1" presStyleCnt="5" custScaleX="84239" custLinFactNeighborX="-597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>
          <a:solidFill>
            <a:srgbClr val="F3F2F1"/>
          </a:solidFill>
        </a:ln>
      </dgm:spPr>
    </dgm:pt>
    <dgm:pt modelId="{1BF94F85-C17B-429C-BBFF-65304671CD1F}" type="pres">
      <dgm:prSet presAssocID="{FB4E254E-E82A-4DDB-92E8-235012EAE8CF}" presName="text" presStyleLbl="node1" presStyleIdx="1" presStyleCnt="5">
        <dgm:presLayoutVars>
          <dgm:bulletEnabled val="1"/>
        </dgm:presLayoutVars>
      </dgm:prSet>
      <dgm:spPr/>
    </dgm:pt>
    <dgm:pt modelId="{27B54F05-8F74-4452-85E8-2C95F89BC04C}" type="pres">
      <dgm:prSet presAssocID="{91637BD1-9E2E-4844-8564-1F637A6FF66B}" presName="spacer" presStyleCnt="0"/>
      <dgm:spPr/>
    </dgm:pt>
    <dgm:pt modelId="{C74598B8-C131-4363-A66E-61E21705D6F8}" type="pres">
      <dgm:prSet presAssocID="{AE143F53-D430-408C-B516-14637B4C263E}" presName="comp" presStyleCnt="0"/>
      <dgm:spPr/>
    </dgm:pt>
    <dgm:pt modelId="{7A07E6BA-C95F-4407-ADD3-415FC186D5BD}" type="pres">
      <dgm:prSet presAssocID="{AE143F53-D430-408C-B516-14637B4C263E}" presName="box" presStyleLbl="node1" presStyleIdx="2" presStyleCnt="5"/>
      <dgm:spPr/>
    </dgm:pt>
    <dgm:pt modelId="{5418F9DA-A513-481A-8185-E271EF5CA899}" type="pres">
      <dgm:prSet presAssocID="{AE143F53-D430-408C-B516-14637B4C263E}" presName="img" presStyleLbl="fgImgPlace1" presStyleIdx="2" presStyleCnt="5" custScaleX="84239" custLinFactNeighborX="-597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>
          <a:solidFill>
            <a:srgbClr val="F3F2F1"/>
          </a:solidFill>
        </a:ln>
      </dgm:spPr>
    </dgm:pt>
    <dgm:pt modelId="{1AF07BC8-C8B4-4882-AC47-1715EB57C718}" type="pres">
      <dgm:prSet presAssocID="{AE143F53-D430-408C-B516-14637B4C263E}" presName="text" presStyleLbl="node1" presStyleIdx="2" presStyleCnt="5">
        <dgm:presLayoutVars>
          <dgm:bulletEnabled val="1"/>
        </dgm:presLayoutVars>
      </dgm:prSet>
      <dgm:spPr/>
    </dgm:pt>
    <dgm:pt modelId="{1ED99429-67AF-4FFE-97A6-7CAB54C1B820}" type="pres">
      <dgm:prSet presAssocID="{144BD81C-862D-42E3-9898-966FA03F37FE}" presName="spacer" presStyleCnt="0"/>
      <dgm:spPr/>
    </dgm:pt>
    <dgm:pt modelId="{308EA12D-A4C2-4A35-BCC9-490FD22955C0}" type="pres">
      <dgm:prSet presAssocID="{95AD949B-2327-4F94-AFA5-F62117E44D16}" presName="comp" presStyleCnt="0"/>
      <dgm:spPr/>
    </dgm:pt>
    <dgm:pt modelId="{BBBE47BB-752F-4122-9590-730CFDE04F19}" type="pres">
      <dgm:prSet presAssocID="{95AD949B-2327-4F94-AFA5-F62117E44D16}" presName="box" presStyleLbl="node1" presStyleIdx="3" presStyleCnt="5"/>
      <dgm:spPr/>
    </dgm:pt>
    <dgm:pt modelId="{564681AB-3966-486F-A0FD-58DEE43074FC}" type="pres">
      <dgm:prSet presAssocID="{95AD949B-2327-4F94-AFA5-F62117E44D16}" presName="img" presStyleLbl="fgImgPlace1" presStyleIdx="3" presStyleCnt="5" custScaleX="84239" custLinFactNeighborX="-597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>
          <a:solidFill>
            <a:srgbClr val="F3F2F1"/>
          </a:solidFill>
        </a:ln>
      </dgm:spPr>
    </dgm:pt>
    <dgm:pt modelId="{631184BC-10C5-40D1-ADFD-155A7AFDB1DE}" type="pres">
      <dgm:prSet presAssocID="{95AD949B-2327-4F94-AFA5-F62117E44D16}" presName="text" presStyleLbl="node1" presStyleIdx="3" presStyleCnt="5">
        <dgm:presLayoutVars>
          <dgm:bulletEnabled val="1"/>
        </dgm:presLayoutVars>
      </dgm:prSet>
      <dgm:spPr/>
    </dgm:pt>
    <dgm:pt modelId="{5D4C4CCC-BFCE-4896-B943-128D5E4F9398}" type="pres">
      <dgm:prSet presAssocID="{36201D05-7211-4D30-9B06-7325FE83E0CF}" presName="spacer" presStyleCnt="0"/>
      <dgm:spPr/>
    </dgm:pt>
    <dgm:pt modelId="{BA3D2AF8-E901-4CDC-B965-AD2C94413208}" type="pres">
      <dgm:prSet presAssocID="{8D27BCC8-A16A-4B5A-82E0-C717240A53D0}" presName="comp" presStyleCnt="0"/>
      <dgm:spPr/>
    </dgm:pt>
    <dgm:pt modelId="{392D04C0-8E16-4F91-ABF9-653888743757}" type="pres">
      <dgm:prSet presAssocID="{8D27BCC8-A16A-4B5A-82E0-C717240A53D0}" presName="box" presStyleLbl="node1" presStyleIdx="4" presStyleCnt="5"/>
      <dgm:spPr/>
    </dgm:pt>
    <dgm:pt modelId="{943AD01C-4F88-4C76-8C5B-CD35C969C821}" type="pres">
      <dgm:prSet presAssocID="{8D27BCC8-A16A-4B5A-82E0-C717240A53D0}" presName="img" presStyleLbl="fgImgPlace1" presStyleIdx="4" presStyleCnt="5" custScaleX="84239" custLinFactNeighborX="-597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>
          <a:solidFill>
            <a:srgbClr val="F3F2F1"/>
          </a:solidFill>
        </a:ln>
      </dgm:spPr>
    </dgm:pt>
    <dgm:pt modelId="{7E5FD48F-E93E-4C35-85DC-A72D72E5F7D5}" type="pres">
      <dgm:prSet presAssocID="{8D27BCC8-A16A-4B5A-82E0-C717240A53D0}" presName="text" presStyleLbl="node1" presStyleIdx="4" presStyleCnt="5">
        <dgm:presLayoutVars>
          <dgm:bulletEnabled val="1"/>
        </dgm:presLayoutVars>
      </dgm:prSet>
      <dgm:spPr/>
    </dgm:pt>
  </dgm:ptLst>
  <dgm:cxnLst>
    <dgm:cxn modelId="{8ABD201B-518E-425B-B0DB-51F5A07DB5BD}" type="presOf" srcId="{FB4E254E-E82A-4DDB-92E8-235012EAE8CF}" destId="{1BF94F85-C17B-429C-BBFF-65304671CD1F}" srcOrd="1" destOrd="0" presId="urn:microsoft.com/office/officeart/2005/8/layout/vList4"/>
    <dgm:cxn modelId="{6A5E991D-BAD1-4EDD-92DA-238006053314}" type="presOf" srcId="{FB4E254E-E82A-4DDB-92E8-235012EAE8CF}" destId="{491274EB-FCF3-40F3-ABB6-D640B9E74E0E}" srcOrd="0" destOrd="0" presId="urn:microsoft.com/office/officeart/2005/8/layout/vList4"/>
    <dgm:cxn modelId="{82B3AE1F-BFD7-469D-A32B-CA05160C8ABF}" srcId="{5DE0AE68-2A4C-42A1-8690-F8F636986AB7}" destId="{AE143F53-D430-408C-B516-14637B4C263E}" srcOrd="2" destOrd="0" parTransId="{9D3001B7-433F-4245-B0BE-B62952A43B99}" sibTransId="{144BD81C-862D-42E3-9898-966FA03F37FE}"/>
    <dgm:cxn modelId="{7D954021-AA3B-499F-91FB-52355A893FCE}" type="presOf" srcId="{5DE0AE68-2A4C-42A1-8690-F8F636986AB7}" destId="{9C8FE6D7-9BA0-4CA0-BD07-147D4697904E}" srcOrd="0" destOrd="0" presId="urn:microsoft.com/office/officeart/2005/8/layout/vList4"/>
    <dgm:cxn modelId="{6C76B636-457B-45C2-81F0-7FF09E6F4A8C}" srcId="{5DE0AE68-2A4C-42A1-8690-F8F636986AB7}" destId="{8D27BCC8-A16A-4B5A-82E0-C717240A53D0}" srcOrd="4" destOrd="0" parTransId="{EA76B8E4-D366-40CD-BEA9-FDD3194C17E8}" sibTransId="{01FBAEBF-956D-4A71-ABEE-48630FCACA4B}"/>
    <dgm:cxn modelId="{C405B45C-7F37-4ACF-8223-8E3913FA7073}" type="presOf" srcId="{ADBC4651-71E6-4609-8825-ECB149199BF0}" destId="{D350BB57-88FA-46E0-8B22-5C13656319AC}" srcOrd="0" destOrd="0" presId="urn:microsoft.com/office/officeart/2005/8/layout/vList4"/>
    <dgm:cxn modelId="{0ED6FF4D-50E1-417C-8C19-F5EE1F278643}" type="presOf" srcId="{ADBC4651-71E6-4609-8825-ECB149199BF0}" destId="{D42B17F9-1A20-4948-847F-1E503753ABDF}" srcOrd="1" destOrd="0" presId="urn:microsoft.com/office/officeart/2005/8/layout/vList4"/>
    <dgm:cxn modelId="{E9400D52-C745-44A5-B88B-02371E4C8885}" type="presOf" srcId="{AE143F53-D430-408C-B516-14637B4C263E}" destId="{7A07E6BA-C95F-4407-ADD3-415FC186D5BD}" srcOrd="0" destOrd="0" presId="urn:microsoft.com/office/officeart/2005/8/layout/vList4"/>
    <dgm:cxn modelId="{EA36D195-91C7-4A02-82FE-0689FA937C3D}" type="presOf" srcId="{8D27BCC8-A16A-4B5A-82E0-C717240A53D0}" destId="{392D04C0-8E16-4F91-ABF9-653888743757}" srcOrd="0" destOrd="0" presId="urn:microsoft.com/office/officeart/2005/8/layout/vList4"/>
    <dgm:cxn modelId="{DBCEC19D-EB7E-453D-B00A-27D857B24D21}" type="presOf" srcId="{95AD949B-2327-4F94-AFA5-F62117E44D16}" destId="{BBBE47BB-752F-4122-9590-730CFDE04F19}" srcOrd="0" destOrd="0" presId="urn:microsoft.com/office/officeart/2005/8/layout/vList4"/>
    <dgm:cxn modelId="{0AEFF8A7-6726-4472-98A2-FC3446EEB009}" type="presOf" srcId="{95AD949B-2327-4F94-AFA5-F62117E44D16}" destId="{631184BC-10C5-40D1-ADFD-155A7AFDB1DE}" srcOrd="1" destOrd="0" presId="urn:microsoft.com/office/officeart/2005/8/layout/vList4"/>
    <dgm:cxn modelId="{13FA41B2-8181-4D2F-9814-7ACC7EE66A26}" srcId="{5DE0AE68-2A4C-42A1-8690-F8F636986AB7}" destId="{FB4E254E-E82A-4DDB-92E8-235012EAE8CF}" srcOrd="1" destOrd="0" parTransId="{4A79C291-1196-4C78-87E9-BB12503CBF59}" sibTransId="{91637BD1-9E2E-4844-8564-1F637A6FF66B}"/>
    <dgm:cxn modelId="{4A825AC4-26BD-474A-924D-3854434CEFDC}" srcId="{5DE0AE68-2A4C-42A1-8690-F8F636986AB7}" destId="{95AD949B-2327-4F94-AFA5-F62117E44D16}" srcOrd="3" destOrd="0" parTransId="{468EECB9-D06A-408E-B8E0-CEDDE08ACFBD}" sibTransId="{36201D05-7211-4D30-9B06-7325FE83E0CF}"/>
    <dgm:cxn modelId="{AB26FFCA-E29E-4252-BAC1-29B0CB8E15CE}" type="presOf" srcId="{8D27BCC8-A16A-4B5A-82E0-C717240A53D0}" destId="{7E5FD48F-E93E-4C35-85DC-A72D72E5F7D5}" srcOrd="1" destOrd="0" presId="urn:microsoft.com/office/officeart/2005/8/layout/vList4"/>
    <dgm:cxn modelId="{9C4D61E7-8F01-4DB8-BD8C-40BE7594E7C1}" srcId="{5DE0AE68-2A4C-42A1-8690-F8F636986AB7}" destId="{ADBC4651-71E6-4609-8825-ECB149199BF0}" srcOrd="0" destOrd="0" parTransId="{BD2C5B52-0DFA-4294-8ABA-8B90ABADC474}" sibTransId="{080FAD1F-00DB-4656-A1E6-70EB9F846B70}"/>
    <dgm:cxn modelId="{EBB91EFC-6719-492D-8463-AB2BF4DB329C}" type="presOf" srcId="{AE143F53-D430-408C-B516-14637B4C263E}" destId="{1AF07BC8-C8B4-4882-AC47-1715EB57C718}" srcOrd="1" destOrd="0" presId="urn:microsoft.com/office/officeart/2005/8/layout/vList4"/>
    <dgm:cxn modelId="{EBD9B4DD-B6FD-442D-B55B-D1A32F0B60C2}" type="presParOf" srcId="{9C8FE6D7-9BA0-4CA0-BD07-147D4697904E}" destId="{B36CA0E4-E3AF-4C53-8D2B-BA1D5F3186E2}" srcOrd="0" destOrd="0" presId="urn:microsoft.com/office/officeart/2005/8/layout/vList4"/>
    <dgm:cxn modelId="{94D6AA45-30DE-4376-8B9C-9CD720C77808}" type="presParOf" srcId="{B36CA0E4-E3AF-4C53-8D2B-BA1D5F3186E2}" destId="{D350BB57-88FA-46E0-8B22-5C13656319AC}" srcOrd="0" destOrd="0" presId="urn:microsoft.com/office/officeart/2005/8/layout/vList4"/>
    <dgm:cxn modelId="{5B5F1B28-640C-4F0A-B5D1-6114CB64A990}" type="presParOf" srcId="{B36CA0E4-E3AF-4C53-8D2B-BA1D5F3186E2}" destId="{9A45F883-82FC-463D-8A2A-A65C8E04EB54}" srcOrd="1" destOrd="0" presId="urn:microsoft.com/office/officeart/2005/8/layout/vList4"/>
    <dgm:cxn modelId="{8660098F-2B75-46F7-94DE-212217F04A55}" type="presParOf" srcId="{B36CA0E4-E3AF-4C53-8D2B-BA1D5F3186E2}" destId="{D42B17F9-1A20-4948-847F-1E503753ABDF}" srcOrd="2" destOrd="0" presId="urn:microsoft.com/office/officeart/2005/8/layout/vList4"/>
    <dgm:cxn modelId="{87C78FE5-B0F8-4549-BAAF-DF11736B0BCE}" type="presParOf" srcId="{9C8FE6D7-9BA0-4CA0-BD07-147D4697904E}" destId="{EADA2334-62EC-40A3-A129-AAE6ACD50D1C}" srcOrd="1" destOrd="0" presId="urn:microsoft.com/office/officeart/2005/8/layout/vList4"/>
    <dgm:cxn modelId="{370D0FB9-0C24-4F77-8C46-4425FCD31557}" type="presParOf" srcId="{9C8FE6D7-9BA0-4CA0-BD07-147D4697904E}" destId="{34346B06-48D9-47F3-B4A4-EC2CD7745FAF}" srcOrd="2" destOrd="0" presId="urn:microsoft.com/office/officeart/2005/8/layout/vList4"/>
    <dgm:cxn modelId="{1F3D30DD-A6A6-4A5F-B4F0-9281DF8055AB}" type="presParOf" srcId="{34346B06-48D9-47F3-B4A4-EC2CD7745FAF}" destId="{491274EB-FCF3-40F3-ABB6-D640B9E74E0E}" srcOrd="0" destOrd="0" presId="urn:microsoft.com/office/officeart/2005/8/layout/vList4"/>
    <dgm:cxn modelId="{7818C4A5-C595-451B-B1C5-F7A2CD11C773}" type="presParOf" srcId="{34346B06-48D9-47F3-B4A4-EC2CD7745FAF}" destId="{D13862DC-A824-41A5-9203-73E22CBD3747}" srcOrd="1" destOrd="0" presId="urn:microsoft.com/office/officeart/2005/8/layout/vList4"/>
    <dgm:cxn modelId="{8519C1B3-C695-4838-8EC8-7FB68EB2F1C8}" type="presParOf" srcId="{34346B06-48D9-47F3-B4A4-EC2CD7745FAF}" destId="{1BF94F85-C17B-429C-BBFF-65304671CD1F}" srcOrd="2" destOrd="0" presId="urn:microsoft.com/office/officeart/2005/8/layout/vList4"/>
    <dgm:cxn modelId="{8DC88035-BF79-42BE-AB36-887C33304A96}" type="presParOf" srcId="{9C8FE6D7-9BA0-4CA0-BD07-147D4697904E}" destId="{27B54F05-8F74-4452-85E8-2C95F89BC04C}" srcOrd="3" destOrd="0" presId="urn:microsoft.com/office/officeart/2005/8/layout/vList4"/>
    <dgm:cxn modelId="{EE8254F2-FB15-42F4-85B7-5A6D7B35CCB5}" type="presParOf" srcId="{9C8FE6D7-9BA0-4CA0-BD07-147D4697904E}" destId="{C74598B8-C131-4363-A66E-61E21705D6F8}" srcOrd="4" destOrd="0" presId="urn:microsoft.com/office/officeart/2005/8/layout/vList4"/>
    <dgm:cxn modelId="{A5A84B0B-3EA2-4F8B-9235-41B62A176187}" type="presParOf" srcId="{C74598B8-C131-4363-A66E-61E21705D6F8}" destId="{7A07E6BA-C95F-4407-ADD3-415FC186D5BD}" srcOrd="0" destOrd="0" presId="urn:microsoft.com/office/officeart/2005/8/layout/vList4"/>
    <dgm:cxn modelId="{F21DCBA1-4031-454C-B66F-4F21F7E3C9C6}" type="presParOf" srcId="{C74598B8-C131-4363-A66E-61E21705D6F8}" destId="{5418F9DA-A513-481A-8185-E271EF5CA899}" srcOrd="1" destOrd="0" presId="urn:microsoft.com/office/officeart/2005/8/layout/vList4"/>
    <dgm:cxn modelId="{812227B1-E11D-4EFE-9149-CB238B51D081}" type="presParOf" srcId="{C74598B8-C131-4363-A66E-61E21705D6F8}" destId="{1AF07BC8-C8B4-4882-AC47-1715EB57C718}" srcOrd="2" destOrd="0" presId="urn:microsoft.com/office/officeart/2005/8/layout/vList4"/>
    <dgm:cxn modelId="{A3F3CA65-DAC0-418B-95B2-EF61AEC48E04}" type="presParOf" srcId="{9C8FE6D7-9BA0-4CA0-BD07-147D4697904E}" destId="{1ED99429-67AF-4FFE-97A6-7CAB54C1B820}" srcOrd="5" destOrd="0" presId="urn:microsoft.com/office/officeart/2005/8/layout/vList4"/>
    <dgm:cxn modelId="{8B5B9720-C3E8-400C-A481-10819D1B75D8}" type="presParOf" srcId="{9C8FE6D7-9BA0-4CA0-BD07-147D4697904E}" destId="{308EA12D-A4C2-4A35-BCC9-490FD22955C0}" srcOrd="6" destOrd="0" presId="urn:microsoft.com/office/officeart/2005/8/layout/vList4"/>
    <dgm:cxn modelId="{AEEDB78E-B124-41F7-9D46-5C04653E5320}" type="presParOf" srcId="{308EA12D-A4C2-4A35-BCC9-490FD22955C0}" destId="{BBBE47BB-752F-4122-9590-730CFDE04F19}" srcOrd="0" destOrd="0" presId="urn:microsoft.com/office/officeart/2005/8/layout/vList4"/>
    <dgm:cxn modelId="{1EFB8A02-008E-48D3-A7BD-27CDA9867F03}" type="presParOf" srcId="{308EA12D-A4C2-4A35-BCC9-490FD22955C0}" destId="{564681AB-3966-486F-A0FD-58DEE43074FC}" srcOrd="1" destOrd="0" presId="urn:microsoft.com/office/officeart/2005/8/layout/vList4"/>
    <dgm:cxn modelId="{15AA81DF-DB95-4DBA-AEEB-5D1F97E74D1F}" type="presParOf" srcId="{308EA12D-A4C2-4A35-BCC9-490FD22955C0}" destId="{631184BC-10C5-40D1-ADFD-155A7AFDB1DE}" srcOrd="2" destOrd="0" presId="urn:microsoft.com/office/officeart/2005/8/layout/vList4"/>
    <dgm:cxn modelId="{140C5CAE-EAB4-46DD-95A9-6220178E1183}" type="presParOf" srcId="{9C8FE6D7-9BA0-4CA0-BD07-147D4697904E}" destId="{5D4C4CCC-BFCE-4896-B943-128D5E4F9398}" srcOrd="7" destOrd="0" presId="urn:microsoft.com/office/officeart/2005/8/layout/vList4"/>
    <dgm:cxn modelId="{E2ED6953-9C19-40A1-ACB0-5BD12B08D635}" type="presParOf" srcId="{9C8FE6D7-9BA0-4CA0-BD07-147D4697904E}" destId="{BA3D2AF8-E901-4CDC-B965-AD2C94413208}" srcOrd="8" destOrd="0" presId="urn:microsoft.com/office/officeart/2005/8/layout/vList4"/>
    <dgm:cxn modelId="{849D1E9C-A787-4176-A901-BBE40C3B7C72}" type="presParOf" srcId="{BA3D2AF8-E901-4CDC-B965-AD2C94413208}" destId="{392D04C0-8E16-4F91-ABF9-653888743757}" srcOrd="0" destOrd="0" presId="urn:microsoft.com/office/officeart/2005/8/layout/vList4"/>
    <dgm:cxn modelId="{AE413828-3054-416C-9BAD-F82EDB3E8130}" type="presParOf" srcId="{BA3D2AF8-E901-4CDC-B965-AD2C94413208}" destId="{943AD01C-4F88-4C76-8C5B-CD35C969C821}" srcOrd="1" destOrd="0" presId="urn:microsoft.com/office/officeart/2005/8/layout/vList4"/>
    <dgm:cxn modelId="{8D706F03-5207-406B-83EB-75F11271D514}" type="presParOf" srcId="{BA3D2AF8-E901-4CDC-B965-AD2C94413208}" destId="{7E5FD48F-E93E-4C35-85DC-A72D72E5F7D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0792BC-9CCE-F84F-8421-D106FD66629C}">
      <dsp:nvSpPr>
        <dsp:cNvPr id="0" name=""/>
        <dsp:cNvSpPr/>
      </dsp:nvSpPr>
      <dsp:spPr>
        <a:xfrm>
          <a:off x="0" y="304948"/>
          <a:ext cx="2135187" cy="128111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8491"/>
            </a:gs>
            <a:gs pos="50000">
              <a:srgbClr val="01A5B1"/>
            </a:gs>
            <a:gs pos="100000">
              <a:srgbClr val="00CAD9"/>
            </a:gs>
          </a:gsLst>
          <a:path path="circle">
            <a:fillToRect l="100000" t="100000"/>
          </a:path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1890-2000</a:t>
          </a:r>
          <a:endParaRPr lang="en-US" sz="21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D5D900"/>
            </a:buClr>
            <a:buChar char="•"/>
          </a:pPr>
          <a:r>
            <a:rPr lang="en-US" sz="1400" kern="1200" dirty="0" err="1"/>
            <a:t>Estabelecer</a:t>
          </a:r>
          <a:r>
            <a:rPr lang="en-US" sz="1400" kern="1200" dirty="0"/>
            <a:t> o </a:t>
          </a:r>
          <a:r>
            <a:rPr lang="en-US" sz="1400" kern="1200" dirty="0" err="1"/>
            <a:t>diagnóstico</a:t>
          </a:r>
          <a:r>
            <a:rPr lang="en-US" sz="1400" kern="1200" dirty="0"/>
            <a:t> de </a:t>
          </a:r>
          <a:r>
            <a:rPr lang="en-US" sz="1400" kern="1200" dirty="0" err="1"/>
            <a:t>malignidade</a:t>
          </a:r>
          <a:endParaRPr lang="en-US" sz="1400" kern="1200" dirty="0"/>
        </a:p>
      </dsp:txBody>
      <dsp:txXfrm>
        <a:off x="37522" y="342470"/>
        <a:ext cx="2060143" cy="1206068"/>
      </dsp:txXfrm>
    </dsp:sp>
    <dsp:sp modelId="{C98D4DD2-9833-024D-A27C-92CAEB8B2D8E}">
      <dsp:nvSpPr>
        <dsp:cNvPr id="0" name=""/>
        <dsp:cNvSpPr/>
      </dsp:nvSpPr>
      <dsp:spPr>
        <a:xfrm>
          <a:off x="2350492" y="680741"/>
          <a:ext cx="456445" cy="529526"/>
        </a:xfrm>
        <a:prstGeom prst="rightArrow">
          <a:avLst>
            <a:gd name="adj1" fmla="val 60000"/>
            <a:gd name="adj2" fmla="val 50000"/>
          </a:avLst>
        </a:prstGeom>
        <a:solidFill>
          <a:srgbClr val="006E7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350492" y="786646"/>
        <a:ext cx="319512" cy="317716"/>
      </dsp:txXfrm>
    </dsp:sp>
    <dsp:sp modelId="{59C40ECD-1BBF-CB4D-820E-6DF09FC34591}">
      <dsp:nvSpPr>
        <dsp:cNvPr id="0" name=""/>
        <dsp:cNvSpPr/>
      </dsp:nvSpPr>
      <dsp:spPr>
        <a:xfrm>
          <a:off x="2996406" y="304948"/>
          <a:ext cx="2135187" cy="128111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8491"/>
            </a:gs>
            <a:gs pos="50000">
              <a:srgbClr val="01A5B1"/>
            </a:gs>
            <a:gs pos="100000">
              <a:srgbClr val="00CAD9"/>
            </a:gs>
          </a:gsLst>
          <a:path path="circle">
            <a:fillToRect l="100000" t="100000"/>
          </a:path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2000-2015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D5D900"/>
            </a:buClr>
            <a:buChar char="•"/>
          </a:pPr>
          <a:r>
            <a:rPr lang="en-US" sz="1400" kern="1200" dirty="0" err="1"/>
            <a:t>Classificação</a:t>
          </a:r>
          <a:r>
            <a:rPr lang="en-US" sz="1400" kern="1200" dirty="0"/>
            <a:t> tumoral (IHQ minima)</a:t>
          </a:r>
        </a:p>
      </dsp:txBody>
      <dsp:txXfrm>
        <a:off x="3033928" y="342470"/>
        <a:ext cx="2060143" cy="1206068"/>
      </dsp:txXfrm>
    </dsp:sp>
    <dsp:sp modelId="{F72C36C1-901C-ED4A-91FF-688D1CB2DC8D}">
      <dsp:nvSpPr>
        <dsp:cNvPr id="0" name=""/>
        <dsp:cNvSpPr/>
      </dsp:nvSpPr>
      <dsp:spPr>
        <a:xfrm>
          <a:off x="5345112" y="680741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rgbClr val="006E7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5345112" y="786646"/>
        <a:ext cx="316861" cy="317716"/>
      </dsp:txXfrm>
    </dsp:sp>
    <dsp:sp modelId="{5924B788-7FBD-E04E-A719-72D2116B0D20}">
      <dsp:nvSpPr>
        <dsp:cNvPr id="0" name=""/>
        <dsp:cNvSpPr/>
      </dsp:nvSpPr>
      <dsp:spPr>
        <a:xfrm>
          <a:off x="5985668" y="304948"/>
          <a:ext cx="2135187" cy="128111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8491"/>
            </a:gs>
            <a:gs pos="50000">
              <a:srgbClr val="01A5B1"/>
            </a:gs>
            <a:gs pos="100000">
              <a:srgbClr val="00CAD9"/>
            </a:gs>
          </a:gsLst>
          <a:path path="circle">
            <a:fillToRect l="100000" t="100000"/>
          </a:path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2015-2023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D5D900"/>
            </a:buClr>
            <a:buChar char="•"/>
          </a:pPr>
          <a:r>
            <a:rPr lang="en-US" sz="1400" kern="1200" dirty="0" err="1"/>
            <a:t>Manter</a:t>
          </a:r>
          <a:r>
            <a:rPr lang="en-US" sz="1400" kern="1200" dirty="0"/>
            <a:t> material </a:t>
          </a:r>
          <a:r>
            <a:rPr lang="en-US" sz="1400" kern="1200" dirty="0" err="1"/>
            <a:t>adequado</a:t>
          </a:r>
          <a:r>
            <a:rPr lang="en-US" sz="1400" kern="1200" dirty="0"/>
            <a:t> para testes </a:t>
          </a:r>
          <a:r>
            <a:rPr lang="en-US" sz="1400" kern="1200" dirty="0" err="1"/>
            <a:t>moleculares</a:t>
          </a:r>
          <a:endParaRPr lang="en-US" sz="1400" kern="1200" dirty="0"/>
        </a:p>
      </dsp:txBody>
      <dsp:txXfrm>
        <a:off x="6023190" y="342470"/>
        <a:ext cx="2060143" cy="12060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5DE9C0-0377-C94D-A3E3-4C07E273C0E7}">
      <dsp:nvSpPr>
        <dsp:cNvPr id="0" name=""/>
        <dsp:cNvSpPr/>
      </dsp:nvSpPr>
      <dsp:spPr>
        <a:xfrm>
          <a:off x="1895" y="0"/>
          <a:ext cx="1986359" cy="22409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8491"/>
            </a:gs>
            <a:gs pos="50000">
              <a:srgbClr val="01A5B1"/>
            </a:gs>
            <a:gs pos="100000">
              <a:srgbClr val="00CAD9"/>
            </a:gs>
          </a:gsLst>
          <a:path path="circle">
            <a:fillToRect l="100000" t="100000"/>
          </a:path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Bx</a:t>
          </a:r>
          <a:br>
            <a:rPr lang="en-US" sz="1800" kern="1200" dirty="0"/>
          </a:br>
          <a:r>
            <a:rPr lang="en-US" sz="1800" kern="1200" dirty="0" err="1"/>
            <a:t>transtorácica</a:t>
          </a:r>
          <a:endParaRPr lang="en-US" sz="1800" kern="1200" dirty="0"/>
        </a:p>
      </dsp:txBody>
      <dsp:txXfrm>
        <a:off x="1895" y="896389"/>
        <a:ext cx="1986359" cy="896389"/>
      </dsp:txXfrm>
    </dsp:sp>
    <dsp:sp modelId="{319A80E3-4478-7441-AD82-B13E65980433}">
      <dsp:nvSpPr>
        <dsp:cNvPr id="0" name=""/>
        <dsp:cNvSpPr/>
      </dsp:nvSpPr>
      <dsp:spPr>
        <a:xfrm>
          <a:off x="621952" y="134458"/>
          <a:ext cx="746244" cy="746244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CF6829-8DFD-4741-8135-F26B24BB7986}">
      <dsp:nvSpPr>
        <dsp:cNvPr id="0" name=""/>
        <dsp:cNvSpPr/>
      </dsp:nvSpPr>
      <dsp:spPr>
        <a:xfrm>
          <a:off x="2047845" y="0"/>
          <a:ext cx="1986359" cy="22409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8491"/>
            </a:gs>
            <a:gs pos="50000">
              <a:srgbClr val="01A5B1"/>
            </a:gs>
            <a:gs pos="100000">
              <a:srgbClr val="00CAD9"/>
            </a:gs>
          </a:gsLst>
          <a:path path="circle">
            <a:fillToRect l="100000" t="100000"/>
          </a:path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Bx </a:t>
          </a:r>
          <a:br>
            <a:rPr lang="en-US" sz="1800" kern="1200" dirty="0"/>
          </a:br>
          <a:r>
            <a:rPr lang="en-US" sz="1800" kern="1200" dirty="0" err="1"/>
            <a:t>transbrônquica</a:t>
          </a:r>
          <a:endParaRPr lang="en-US" sz="1800" kern="1200" dirty="0"/>
        </a:p>
      </dsp:txBody>
      <dsp:txXfrm>
        <a:off x="2047845" y="896389"/>
        <a:ext cx="1986359" cy="896389"/>
      </dsp:txXfrm>
    </dsp:sp>
    <dsp:sp modelId="{B4355CBD-6B5F-4E4D-AD70-37027C1EFAC5}">
      <dsp:nvSpPr>
        <dsp:cNvPr id="0" name=""/>
        <dsp:cNvSpPr/>
      </dsp:nvSpPr>
      <dsp:spPr>
        <a:xfrm>
          <a:off x="2667902" y="134458"/>
          <a:ext cx="746244" cy="746244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51000" b="-5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49D1BB-F813-204B-8254-C4488B27530E}">
      <dsp:nvSpPr>
        <dsp:cNvPr id="0" name=""/>
        <dsp:cNvSpPr/>
      </dsp:nvSpPr>
      <dsp:spPr>
        <a:xfrm>
          <a:off x="4093795" y="0"/>
          <a:ext cx="1986359" cy="22409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8491"/>
            </a:gs>
            <a:gs pos="50000">
              <a:srgbClr val="01A5B1"/>
            </a:gs>
            <a:gs pos="100000">
              <a:srgbClr val="00CAD9"/>
            </a:gs>
          </a:gsLst>
          <a:path path="circle">
            <a:fillToRect l="100000" t="100000"/>
          </a:path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Bx </a:t>
          </a:r>
          <a:br>
            <a:rPr lang="en-US" sz="1800" kern="1200" dirty="0"/>
          </a:br>
          <a:r>
            <a:rPr lang="en-US" sz="1800" kern="1200" dirty="0" err="1"/>
            <a:t>cirúrgica</a:t>
          </a:r>
          <a:endParaRPr lang="en-US" sz="1800" kern="1200" dirty="0"/>
        </a:p>
      </dsp:txBody>
      <dsp:txXfrm>
        <a:off x="4093795" y="896389"/>
        <a:ext cx="1986359" cy="896389"/>
      </dsp:txXfrm>
    </dsp:sp>
    <dsp:sp modelId="{68267463-2D29-2B48-A04D-1A8175F8A0FB}">
      <dsp:nvSpPr>
        <dsp:cNvPr id="0" name=""/>
        <dsp:cNvSpPr/>
      </dsp:nvSpPr>
      <dsp:spPr>
        <a:xfrm>
          <a:off x="4713853" y="134458"/>
          <a:ext cx="746244" cy="746244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715D09-D8A3-DB48-A0E3-8F1D1C6CB1FA}">
      <dsp:nvSpPr>
        <dsp:cNvPr id="0" name=""/>
        <dsp:cNvSpPr/>
      </dsp:nvSpPr>
      <dsp:spPr>
        <a:xfrm>
          <a:off x="6139745" y="0"/>
          <a:ext cx="1986359" cy="22409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8491"/>
            </a:gs>
            <a:gs pos="50000">
              <a:srgbClr val="01A5B1"/>
            </a:gs>
            <a:gs pos="100000">
              <a:srgbClr val="00CAD9"/>
            </a:gs>
          </a:gsLst>
          <a:path path="circle">
            <a:fillToRect l="100000" t="100000"/>
          </a:path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Amostra</a:t>
          </a:r>
          <a:r>
            <a:rPr lang="en-US" sz="1800" kern="1200" dirty="0"/>
            <a:t> </a:t>
          </a:r>
          <a:r>
            <a:rPr lang="en-US" sz="1800" kern="1200" dirty="0" err="1"/>
            <a:t>citológica</a:t>
          </a:r>
          <a:endParaRPr lang="en-US" sz="1800" kern="1200" dirty="0"/>
        </a:p>
      </dsp:txBody>
      <dsp:txXfrm>
        <a:off x="6139745" y="896389"/>
        <a:ext cx="1986359" cy="896389"/>
      </dsp:txXfrm>
    </dsp:sp>
    <dsp:sp modelId="{85D3B04C-0457-BF4F-8FDD-A2F2A5FB684B}">
      <dsp:nvSpPr>
        <dsp:cNvPr id="0" name=""/>
        <dsp:cNvSpPr/>
      </dsp:nvSpPr>
      <dsp:spPr>
        <a:xfrm>
          <a:off x="6759803" y="134458"/>
          <a:ext cx="746244" cy="746244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E9F912-0EF8-8645-B016-8F846779B2B9}">
      <dsp:nvSpPr>
        <dsp:cNvPr id="0" name=""/>
        <dsp:cNvSpPr/>
      </dsp:nvSpPr>
      <dsp:spPr>
        <a:xfrm>
          <a:off x="325119" y="1792778"/>
          <a:ext cx="7477760" cy="336145"/>
        </a:xfrm>
        <a:prstGeom prst="leftRightArrow">
          <a:avLst/>
        </a:prstGeom>
        <a:solidFill>
          <a:srgbClr val="D5D900"/>
        </a:solidFill>
        <a:ln w="12700" cap="flat" cmpd="sng" algn="ctr">
          <a:solidFill>
            <a:srgbClr val="006E7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50BB57-88FA-46E0-8B22-5C13656319AC}">
      <dsp:nvSpPr>
        <dsp:cNvPr id="0" name=""/>
        <dsp:cNvSpPr/>
      </dsp:nvSpPr>
      <dsp:spPr>
        <a:xfrm>
          <a:off x="0" y="0"/>
          <a:ext cx="6296794" cy="76705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6E76"/>
            </a:gs>
            <a:gs pos="100000">
              <a:srgbClr val="01ACB9"/>
            </a:gs>
          </a:gsLst>
          <a:lin ang="540000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b="0" i="0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Lesões entre 1 e 3 cm de diâmetro  - tem maiores chances de sucesso da NGS. 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b="0" i="0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Lesões maiores têm maior probabilidade de ter mais conteúdo </a:t>
          </a:r>
          <a:r>
            <a:rPr lang="pt-BR" sz="900" b="0" i="0" kern="120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saguineos</a:t>
          </a:r>
          <a:r>
            <a:rPr lang="pt-BR" sz="900" b="0" i="0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e maior área </a:t>
          </a:r>
          <a:r>
            <a:rPr lang="pt-BR" sz="900" b="0" i="0" kern="120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neocrótica</a:t>
          </a:r>
          <a:r>
            <a:rPr lang="pt-BR" sz="900" b="0" i="0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pt-BR" sz="900" b="0" i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36064" y="0"/>
        <a:ext cx="4960729" cy="767054"/>
      </dsp:txXfrm>
    </dsp:sp>
    <dsp:sp modelId="{9A45F883-82FC-463D-8A2A-A65C8E04EB54}">
      <dsp:nvSpPr>
        <dsp:cNvPr id="0" name=""/>
        <dsp:cNvSpPr/>
      </dsp:nvSpPr>
      <dsp:spPr>
        <a:xfrm>
          <a:off x="100752" y="76705"/>
          <a:ext cx="1060871" cy="6136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F3F2F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1274EB-FCF3-40F3-ABB6-D640B9E74E0E}">
      <dsp:nvSpPr>
        <dsp:cNvPr id="0" name=""/>
        <dsp:cNvSpPr/>
      </dsp:nvSpPr>
      <dsp:spPr>
        <a:xfrm>
          <a:off x="0" y="843759"/>
          <a:ext cx="6296794" cy="76705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6E76"/>
            </a:gs>
            <a:gs pos="100000">
              <a:srgbClr val="01ACB9"/>
            </a:gs>
          </a:gsLst>
          <a:lin ang="540000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b="0" i="0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Plataformas NGS diferentes </a:t>
          </a:r>
          <a:r>
            <a:rPr lang="pt-BR" sz="900" b="0" i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 o tipo de ensaio influencia a quantidade necessária de acido nucleico</a:t>
          </a:r>
          <a:r>
            <a:rPr lang="pt-BR" sz="900" b="0" i="0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.  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b="0" i="0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Varia de 10 a 3.000 </a:t>
          </a:r>
          <a:r>
            <a:rPr lang="pt-BR" sz="900" b="0" i="0" kern="1200" dirty="0" err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ng</a:t>
          </a:r>
          <a:r>
            <a:rPr lang="pt-BR" sz="900" b="0" i="0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900" b="0" i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/</a:t>
          </a:r>
          <a:r>
            <a:rPr lang="pt-BR" sz="900" b="0" i="0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aproximadamente 2.000–500.000 células. 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b="0" i="0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A fração tumoral refere-se à proporção de núcleos tumorais em relação ao total de núcleos dentro de uma amostra</a:t>
          </a:r>
          <a:endParaRPr lang="pt-BR" sz="900" b="0" i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36064" y="843759"/>
        <a:ext cx="4960729" cy="767054"/>
      </dsp:txXfrm>
    </dsp:sp>
    <dsp:sp modelId="{D13862DC-A824-41A5-9203-73E22CBD3747}">
      <dsp:nvSpPr>
        <dsp:cNvPr id="0" name=""/>
        <dsp:cNvSpPr/>
      </dsp:nvSpPr>
      <dsp:spPr>
        <a:xfrm>
          <a:off x="100752" y="920465"/>
          <a:ext cx="1060871" cy="6136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F3F2F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07E6BA-C95F-4407-ADD3-415FC186D5BD}">
      <dsp:nvSpPr>
        <dsp:cNvPr id="0" name=""/>
        <dsp:cNvSpPr/>
      </dsp:nvSpPr>
      <dsp:spPr>
        <a:xfrm>
          <a:off x="0" y="1687519"/>
          <a:ext cx="6296794" cy="76705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6E76"/>
            </a:gs>
            <a:gs pos="100000">
              <a:srgbClr val="01ACB9"/>
            </a:gs>
          </a:gsLst>
          <a:lin ang="540000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b="0" i="0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Boas amostras - fração tumoral mediana de aproximadamente 30% a 60%. 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b="0" i="0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Cilindros completos e que um tumor de 1 mm </a:t>
          </a:r>
          <a:r>
            <a:rPr lang="pt-BR" sz="900" b="0" i="0" kern="1200" baseline="300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pt-BR" sz="900" b="0" i="0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 contém aproximadamente 10</a:t>
          </a:r>
          <a:r>
            <a:rPr lang="pt-BR" sz="900" b="0" i="0" kern="1200" baseline="300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5</a:t>
          </a:r>
          <a:r>
            <a:rPr lang="pt-BR" sz="900" b="0" i="0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 células</a:t>
          </a:r>
          <a:endParaRPr lang="pt-BR" sz="900" b="0" i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36064" y="1687519"/>
        <a:ext cx="4960729" cy="767054"/>
      </dsp:txXfrm>
    </dsp:sp>
    <dsp:sp modelId="{5418F9DA-A513-481A-8185-E271EF5CA899}">
      <dsp:nvSpPr>
        <dsp:cNvPr id="0" name=""/>
        <dsp:cNvSpPr/>
      </dsp:nvSpPr>
      <dsp:spPr>
        <a:xfrm>
          <a:off x="100752" y="1764225"/>
          <a:ext cx="1060871" cy="6136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F3F2F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BE47BB-752F-4122-9590-730CFDE04F19}">
      <dsp:nvSpPr>
        <dsp:cNvPr id="0" name=""/>
        <dsp:cNvSpPr/>
      </dsp:nvSpPr>
      <dsp:spPr>
        <a:xfrm>
          <a:off x="0" y="2531279"/>
          <a:ext cx="6296794" cy="76705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6E76"/>
            </a:gs>
            <a:gs pos="100000">
              <a:srgbClr val="01ACB9"/>
            </a:gs>
          </a:gsLst>
          <a:lin ang="540000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b="0" i="0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As frações tumorais abaixo da sensibilidade analítica resultam em uma profundidade de leitura reduzida da sequência derivada do tumor, com um risco aumentado de resultados falso-negativos 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b="0" i="0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Dificuldade em determinar a validade de mutações variantes de baixa frequência</a:t>
          </a:r>
          <a:endParaRPr lang="pt-BR" sz="900" b="0" i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36064" y="2531279"/>
        <a:ext cx="4960729" cy="767054"/>
      </dsp:txXfrm>
    </dsp:sp>
    <dsp:sp modelId="{564681AB-3966-486F-A0FD-58DEE43074FC}">
      <dsp:nvSpPr>
        <dsp:cNvPr id="0" name=""/>
        <dsp:cNvSpPr/>
      </dsp:nvSpPr>
      <dsp:spPr>
        <a:xfrm>
          <a:off x="100752" y="2607984"/>
          <a:ext cx="1060871" cy="6136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F3F2F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2D04C0-8E16-4F91-ABF9-653888743757}">
      <dsp:nvSpPr>
        <dsp:cNvPr id="0" name=""/>
        <dsp:cNvSpPr/>
      </dsp:nvSpPr>
      <dsp:spPr>
        <a:xfrm>
          <a:off x="0" y="3375039"/>
          <a:ext cx="6296794" cy="76705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6E76"/>
            </a:gs>
            <a:gs pos="100000">
              <a:srgbClr val="01ACB9"/>
            </a:gs>
          </a:gsLst>
          <a:lin ang="540000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b="0" i="0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Requisitos mínimos de fração tumoral dependem da sensibilidade analítica da plataforma NGS específica e estão normalmente entre 10% e 20% . </a:t>
          </a:r>
          <a:endParaRPr lang="pt-BR" sz="900" b="0" i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36064" y="3375039"/>
        <a:ext cx="4960729" cy="767054"/>
      </dsp:txXfrm>
    </dsp:sp>
    <dsp:sp modelId="{943AD01C-4F88-4C76-8C5B-CD35C969C821}">
      <dsp:nvSpPr>
        <dsp:cNvPr id="0" name=""/>
        <dsp:cNvSpPr/>
      </dsp:nvSpPr>
      <dsp:spPr>
        <a:xfrm>
          <a:off x="100752" y="3451744"/>
          <a:ext cx="1060871" cy="6136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F3F2F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0F313-442B-4592-8D61-1BBD85CB607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4877B-247C-4CDB-B827-9729DC6464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582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3:16:15.96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24575,'50'0'0,"-26"0"0,19 0 0,-32 0 0,1 0 0,-1 0 0,0 0 0,2 0 0,0 0 0,1 0 0,-1 0 0,-2 0 0,-1 1 0,0 0 0,-1 1 0,-2-1 0,0 0 0,-1-1 0,0 1 0,0 1 0,-1 0 0,1 0 0,1 1 0,-2-2 0,2 2 0,1 1 0,0-2 0,1 1 0,0 2 0,1-2 0,-3-1 0,-1 0 0,2 0 0,-3 0 0,2 0 0,0 0 0,-1-1 0,3 0 0,-1 0 0,2 1 0,0-1 0,0 1 0,1-1 0,-1 0 0,0 0 0,0 0 0,1-1 0,-1 0 0,-1 0 0,-1 0 0,1 0 0,0 0 0,1 0 0,-1 0 0,-3 0 0,0 0 0,0 0 0,1 0 0,-1 0 0,2 0 0,-1 0 0,-1 0 0,1 0 0,0 0 0,1 0 0,0 0 0,1 0 0,1 0 0,-1 0 0,0 0 0,0 0 0,1 0 0,2 0 0,2 0 0,-1 0 0,-2 0 0,2 0 0,0 0 0,-1 0 0,0 0 0,-1 0 0,-1 0 0,-1 0 0,-2 0 0,1 0 0,1 0 0,-3 0 0,0 0 0,2 0 0,-4 0 0,2 0 0,-2 0 0,1 0 0,-1-1 0,0 0 0,2 0 0,-2 1 0,2 0 0,0 0 0,1 0 0,0 0 0,0 0 0,1 0 0,-1 0 0,2 0 0,-1 0 0,0 0 0,-1 0 0,1 0 0,-2 0 0,0 0 0,1 0 0,-1 0 0,0 0 0,-2 0 0,2 0 0,-2 0 0,0 0 0,0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3:16:15.97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24575,'18'0'0,"1"0"0,-6 0 0,9 0 0,-5 0 0,4 0 0,-8 0 0,0 0 0,-1 0 0,-1 0 0,-2 0 0,0 0 0,0 0 0,0 0 0,0 0 0,2 0 0,-3 0 0,0 0 0,-1 0 0,-1 0 0,-2 0 0,1 0 0,-1 0 0,0 0 0,2 0 0,-2 0 0,2 0 0,-2 0 0,0 0 0,1 0 0,0 0 0,0 0 0,2 0 0,1 0 0,-1 0 0,1 0 0,1 0 0,-2 0 0,-1 0 0,1 0 0,-3 0 0,2 0 0,-3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3:16:15.97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24575,'22'0'0,"2"0"0,13 0 0,0 0 0,14 0 0,6 0 0,-5 0 0,15 0 0,-22 0 0,1 0 0,-11 0 0,-6 0 0,-1 0 0,2 0 0,-5 0 0,11 0 0,-13 1 0,6 0 0,-6 2 0,1-2 0,-1 1 0,5 1 0,-5 2 0,0-2 0,-3 1 0,-7 0 0,-1-3 0,0 0 0,1-1 0,8 0 0,0 0 0,3 0 0,0-3 0,-7 0 0,2-3 0,-6 4 0,0-1 0,-2 3 0,2 0 0,0 0 0,5 0 0,0 0 0,-5 0 0,0 0 0,-9 0 0,-1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3:16:15.98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66 24575,'24'0'0,"5"0"0,4 0 0,1 0 0,-3 0 0,-1 0 0,2 0 0,6 0 0,2 0 0,4 0 0,-5 0 0,-4 0 0,0 0 0,-8 0 0,2 0 0,0 0 0,-1 0 0,-3 0 0,-1 0 0,-2 0 0,-1 0 0,-2 0 0,-1 0 0,2 0 0,-3 0 0,-1 0 0,-1 0 0,-1 0 0,-2-1 0,-1-1 0,2-1 0,-1 1 0,-1-1 0,-2 0 0,-1 2 0,1 0 0,0-1 0,2 2 0,-2-2 0,-1 2 0,0-1 0,2-1 0,1 0 0,1 0 0,0 0 0,0 0 0,0-1 0,2 0 0,0 1 0,-1-2 0,0 0 0,-1 2 0,0-2 0,-2 0 0,-2 2 0,0 1 0,-3-1 0,1 1 0,-3 0 0,4 0 0,-2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3:16:15.97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24575,'17'0'0,"1"0"0,-8 0 0,-1 0 0,1 0 0,-1 0 0,1 0 0,1 0 0,-1 0 0,-2 0 0,0 0 0,0 0 0,1 0 0,2 0 0,-1 0 0,-1 0 0,0 0 0,2 0 0,3 0 0,0 0 0,2 0 0,3 0 0,0 0 0,5 0 0,-2 0 0,-1 0 0,-1 0 0,-2 0 0,0 0 0,-3 0 0,-1 0 0,-1 0 0,-3 0 0,1 0 0,0 0 0,-1 0 0,1 1 0,0 1 0,0 0 0,0-1 0,1 1 0,0 1 0,1 0 0,0 0 0,2-1 0,1 1 0,1 0 0,-2-2 0,3 1 0,-3-1 0,2-1 0,-4 0 0,1 0 0,-3 0 0,-1 0 0,-1 0 0,0 0 0,-1 0 0,-1 0 0,0 0 0,0 0 0,0 0 0,-2 0 0,2 0 0,-1 0 0,-1 0 0,1 0 0,0 0 0,0 0 0,-1 0 0,1 0 0,-1 0 0,2 0 0,-1 0 0,1 0 0,-2 0 0,1 0 0,0 0 0,0 0 0,1 0 0,-3 0 0,1 0 0,0 0 0,-1 0 0,1 0 0,-2-4 0,-2-3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3:16:15.97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36 24575,'24'0'0,"-1"0"0,5 0 0,8 0 0,-6 0 0,4 0 0,-14 0 0,-1 0 0,1 0 0,0 0 0,10 0 0,-5 0 0,9 0 0,-11 0 0,2 0 0,-3 0 0,-1 0 0,1 0 0,-1 0 0,-6 0 0,3 0 0,1 0 0,-2 0 0,5 0 0,-6 0 0,7 0 0,-3 0 0,6-1 0,-3-3 0,13 0 0,-4-4 0,-1 2 0,-4-1 0,-10 5 0,-3 0 0,2 2 0,-4 0 0,2 0 0,-1 0 0,-4 0 0,-2 0 0,-4-1 0,-2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3:16:15.97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24575,'24'0'0,"4"0"0,-4 0 0,20 0 0,9 0 0,9 1 0,9 4 0,-26-5 0,-3 4 0,-14-1 0,-6-1 0,7 2 0,-6 0 0,9 0 0,-8-3 0,9 3 0,-8-1 0,4 1 0,-2 0 0,-7 1 0,7 2 0,-7-2 0,0 1 0,-1-2 0,-5-2 0,-6 0 0,-2-2 0,-5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3:16:15.97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32 24575,'18'0'0,"1"0"0,4 0 0,1 0 0,6 0 0,-1 0 0,-1 0 0,-1 0 0,0 0 0,1 0 0,2 0 0,-1 0 0,-1 0 0,0 0 0,-1 0 0,-1 0 0,-1 0 0,-1 0 0,-3 0 0,-2 0 0,-1 0 0,-4 0 0,-1 0 0,-1 0 0,-1 0 0,-2 0 0,-1 0 0,1 0 0,-1 0 0,-1 0 0,1 0 0,-2 0 0,1 0 0,0 0 0,-1 0 0,1 0 0,-2 0 0,3 0 0,-2 0 0,1 0 0,3 0 0,0 0 0,2 0 0,0 0 0,2 0 0,0-1 0,1-1 0,-2 0 0,1-1 0,2 0 0,-1 0 0,1 2 0,-1-2 0,-3 0 0,-1 0 0,0 2 0,0-1 0,0 0 0,-2 0 0,0 2 0,-1 0 0,-1 0 0,-1 0 0,1 0 0,-1 0 0,1 0 0,-2 0 0,1 0 0,0 0 0,-2 0 0,0 0 0,1 0 0,-2 0 0,4 0 0,-3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3:16:15.97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87 24575,'16'0'0,"-3"0"0,-3 0 0,1 0 0,0 0 0,2 0 0,0 0 0,0 0 0,2 0 0,0 0 0,-1 0 0,0 0 0,1 0 0,0 0 0,1 0 0,-3 0 0,-1 0 0,1 0 0,0 0 0,0 0 0,1 0 0,-1 0 0,-1 0 0,-1 0 0,0 0 0,1 0 0,-1 0 0,0 0 0,-1 0 0,1 0 0,-1 0 0,-1 0 0,1 0 0,0 0 0,1 0 0,-2 0 0,-1 0 0,0 0 0,-1 0 0,2-2 0,-1 0 0,-1 0 0,1 0 0,1 0 0,2 0 0,-2 0 0,0 0 0,0 0 0,0 0 0,1 0 0,1-1 0,0 2 0,3-1 0,-1 0 0,1 0 0,0 0 0,-1 0 0,1 0 0,1 0 0,-2-1 0,0 1 0,0-1 0,0 0 0,-2-1 0,0 1 0,0 1 0,-2-1 0,1-1 0,0 2 0,0-1 0,-1 0 0,-2 1 0,1-1 0,1 3 0,-1-1 0,1 0 0,0 0 0,1-1 0,0 1 0,0 1 0,1 0 0,0 0 0,-2 0 0,0 0 0,1 0 0,-1 0 0,2 0 0,-2 0 0,1 0 0,0 0 0,3 0 0,-2 0 0,5 0 0,-5 0 0,3 0 0,0 0 0,-3 0 0,2 0 0,-1 0 0,-1 0 0,-1 0 0,-2 0 0,-3 0 0,-2 0 0,2 0 0,-1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3:16:15.97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24575,'36'0'0,"17"0"0,-1 0 0,27 0 0,-16 0 0,13 0 0,-27 0 0,15 0 0,-24 0 0,1 0 0,-3 0 0,-16 0 0,12 0 0,-11 0 0,8 0 0,-11 0 0,5 0 0,-8 0 0,5 0 0,-1 0 0,-1 0 0,1 0 0,-5 0 0,5 0 0,-8 0 0,-2 0 0,-1 0 0,-5 0 0,1 0 0,-3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3:16:15.97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24575,'26'0'0,"-2"0"0,2 0 0,4 0 0,-2 0 0,4 0 0,-4 0 0,2 0 0,3 0 0,-3 0 0,0 0 0,-4 0 0,-1 0 0,-2 0 0,-4 0 0,-1 0 0,-3 0 0,0 0 0,0 0 0,-2 0 0,1 0 0,3 0 0,-3 0 0,4 0 0,-1 0 0,1 0 0,0 0 0,1 0 0,0 2 0,-2 1 0,2-1 0,1 4 0,0-2 0,-1 2 0,-1-1 0,0 0 0,0 0 0,3-2 0,0-1 0,3-1 0,-1-1 0,-2 0 0,-2 0 0,-1 0 0,-1 0 0,-3 0 0,0 0 0,-8 0 0,-1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3:16:15.97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522 0 24575,'-12'0'0,"2"0"0,6 0 0,3 0 0,-8 0 0,5 0 0,-8 0 0,3 0 0,-1 0 0,-2 0 0,-2 0 0,-1 2 0,-2-1 0,-1 2 0,1-2 0,-2 2 0,0-1 0,0 0 0,1-2 0,-1 0 0,1 0 0,1 0 0,3 0 0,0 0 0,1 0 0,2 0 0,2 0 0,2 0 0,2 0 0,1 0 0,1 0 0,-2 0 0,0 0 0,-1 0 0,2 0 0,-2 0 0,2 0 0,0 0 0,-1 0 0,1 0 0,-2 0 0,2 0 0,0 0 0,0 0 0,-1 0 0,0 0 0,-1 0 0,0 0 0,-1 0 0,0 0 0,1 0 0,-1 0 0,2 0 0,-1 0 0,1 0 0,-1 0 0,2 0 0,-1 0 0,2 0 0,-2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-3874168" y="800100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-3874168" y="7316788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087141-04D6-47C7-9B30-CFBA82E50253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2286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42900" y="3543300"/>
            <a:ext cx="6210300" cy="511302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-3874168" y="8685212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376737" y="8685213"/>
            <a:ext cx="479676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50487F27-F4AC-478C-A07B-A71CA0B86259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5800" y="8671592"/>
            <a:ext cx="54941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latin typeface="Arial" pitchFamily="34" charset="0"/>
                <a:cs typeface="Arial" pitchFamily="34" charset="0"/>
              </a:rPr>
              <a:t>Speaker notes are for internal use only </a:t>
            </a:r>
            <a:br>
              <a:rPr lang="en-US" sz="1100" b="1">
                <a:latin typeface="Arial" pitchFamily="34" charset="0"/>
                <a:cs typeface="Arial" pitchFamily="34" charset="0"/>
              </a:rPr>
            </a:br>
            <a:r>
              <a:rPr lang="en-US" sz="1100" b="1">
                <a:latin typeface="Arial" pitchFamily="34" charset="0"/>
                <a:cs typeface="Arial" pitchFamily="34" charset="0"/>
              </a:rPr>
              <a:t>and are not to be shown or disseminated outside of AstraZeneca.</a:t>
            </a:r>
          </a:p>
        </p:txBody>
      </p:sp>
    </p:spTree>
    <p:extLst>
      <p:ext uri="{BB962C8B-B14F-4D97-AF65-F5344CB8AC3E}">
        <p14:creationId xmlns:p14="http://schemas.microsoft.com/office/powerpoint/2010/main" val="485681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spcBef>
        <a:spcPts val="1000"/>
      </a:spcBef>
      <a:buClr>
        <a:schemeClr val="accent1"/>
      </a:buClr>
      <a:buSzPct val="100000"/>
      <a:buFont typeface="Arial" panose="020B0604020202020204" pitchFamily="34" charset="0"/>
      <a:buChar char="•"/>
      <a:defRPr sz="1000" b="0" kern="1200">
        <a:solidFill>
          <a:schemeClr val="tx1"/>
        </a:solidFill>
        <a:latin typeface="+mn-lt"/>
        <a:ea typeface="+mn-ea"/>
        <a:cs typeface="+mn-cs"/>
      </a:defRPr>
    </a:lvl1pPr>
    <a:lvl2pPr marL="171450" indent="-171450" algn="l" defTabSz="914400" rtl="0" eaLnBrk="1" latinLnBrk="0" hangingPunct="1">
      <a:lnSpc>
        <a:spcPct val="90000"/>
      </a:lnSpc>
      <a:spcBef>
        <a:spcPts val="400"/>
      </a:spcBef>
      <a:buClr>
        <a:schemeClr val="accent1"/>
      </a:buClr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400050" indent="-171450" algn="l" defTabSz="914400" rtl="0" eaLnBrk="1" latinLnBrk="0" hangingPunct="1">
      <a:lnSpc>
        <a:spcPct val="90000"/>
      </a:lnSpc>
      <a:spcBef>
        <a:spcPts val="400"/>
      </a:spcBef>
      <a:buClr>
        <a:schemeClr val="accent1"/>
      </a:buClr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628650" indent="-171450" algn="l" defTabSz="914400" rtl="0" eaLnBrk="1" latinLnBrk="0" hangingPunct="1">
      <a:lnSpc>
        <a:spcPct val="90000"/>
      </a:lnSpc>
      <a:spcBef>
        <a:spcPts val="400"/>
      </a:spcBef>
      <a:buClr>
        <a:schemeClr val="accent1"/>
      </a:buClr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857250" indent="-171450" algn="l" defTabSz="914400" rtl="0" eaLnBrk="1" latinLnBrk="0" hangingPunct="1">
      <a:spcBef>
        <a:spcPts val="400"/>
      </a:spcBef>
      <a:buClr>
        <a:schemeClr val="accent1"/>
      </a:buClr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2232" userDrawn="1">
          <p15:clr>
            <a:srgbClr val="F26B43"/>
          </p15:clr>
        </p15:guide>
        <p15:guide id="3" orient="horz" pos="144" userDrawn="1">
          <p15:clr>
            <a:srgbClr val="F26B43"/>
          </p15:clr>
        </p15:guide>
        <p15:guide id="4" pos="216" userDrawn="1">
          <p15:clr>
            <a:srgbClr val="F26B43"/>
          </p15:clr>
        </p15:guide>
        <p15:guide id="5" pos="4128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300038"/>
            <a:ext cx="5156200" cy="29003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57A81-DEF9-4B57-AC08-20326D7F81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075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29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5CEEA-20FB-6DC7-4460-C16375337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5F454A-4544-7325-4EFC-D8FDE0A2E3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994938-07B9-E20F-35FA-A6A01F1697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40D8B-D79E-912B-1FF7-5920A4326E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16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C6B47-BF22-C614-E694-16394048A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E59577-86A3-6865-E10C-558BCBCEB0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2BCA8F-10A4-CB7E-273F-1DB141A9F9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82336-BCB9-92A3-23C6-EA85D115F7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15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23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9014E-F2B9-55BC-4FFB-35BC02AB4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3E2271-20F9-E585-5FA1-68B32FDFB5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4B7591-6E36-0895-9EC1-98668266CF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D8C9A-D979-9C25-E8DC-1E2EFDDEDC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82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772A7-6459-8BDC-1121-0E4A97CE2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9D2A86-E9EE-0483-415B-D668638699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C0FE50-7FE1-CE12-4F00-0A7E4232E4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BE18F6-F440-E3BA-8366-7BF5A3AA33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18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207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9973A-49D7-42D6-3E6D-C61485E8B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33DAD8-FF55-9429-8CC9-08B6F0C068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E1EDCC-E343-FD16-55DD-60F023D99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408AAC-8707-A161-A41C-423507E512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826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1B2A6-EA06-012E-75B8-575700315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335456-ADF7-4557-83BF-58EA3B40FB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BA9283-8A0C-D3B5-5693-9B8FD9E5F3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87725-C000-2BDE-4012-6D3AC2FBAA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0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E559A-1CFF-ADD9-5CDE-2A087F667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C93BEE-4E1D-3C6F-ACC6-7E3C34A7B1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641098-1863-7B59-6A94-C9BE809E78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78DE3C-2A8D-EA58-C532-DE0C63F673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7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32325-A0EA-A4B1-5CF5-6AF8D65A7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038EB5-07BD-D8C9-95D4-D09707038F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423CD6-C0D5-B300-A3F2-74C888A6F3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B9FC1-7F78-B557-1847-EBABC7BE09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029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AAAF5-704F-C49A-F1F0-468E16654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14FC55-AB50-AC8E-00CD-30A19FC78C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102DA9-6233-FC08-159C-2DA4C28B98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F190B-FE14-CA7A-CB10-27CDEBDB76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014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7FEBA-E5D3-BC68-5100-DCAB4C27B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6E2F35-4958-A275-7885-5647F9E366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882BC6-DB3A-02A8-FFBF-DF0724458F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32C395-B100-B4EE-69EE-D49E0D9875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808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7C006-3740-8F7B-CE76-9BBE4DC07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37F751-634A-587E-D2B7-E45DE44812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79818C-DD33-8889-966C-C8E704A2E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66622-A6DB-CB85-A147-8683006A35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152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279E2-3D08-DB64-0C81-D77EE33B8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18F2FF-8DCB-AE01-DCD4-47FAD61404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818788-8727-1D57-8418-626B0383AB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7E18E-A4BC-699B-BCA2-CBE27142E5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4700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B8588-3590-956B-D80D-A1A1391BF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271E71-CE72-EB98-2DF7-364915C823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A2A6A7-CAF4-9E36-9938-6CA84D7CD8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E8597-170E-A661-F3ED-C63FC6D64E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875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4DA9A-F2D8-280E-5945-04771906C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3B25C5-C6BB-EF07-15CD-9DF8DAC3AE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E3C007-4ECD-504D-64D7-A5B952418B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766C3-8AEB-B1C1-259C-1305F9802D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400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07FE8-89B7-8444-5326-C10774DB1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D2DA34-4619-BF41-D880-2B6B5623E5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276AC1-3F69-67AB-7B34-D794B9798F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09E71-61C5-E5C8-5CA6-40E8E0ECDB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146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DFB2D-C588-B00A-0744-6EC51A04F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E0076E-8D05-EDB6-560F-48F26391DA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9A4A55-485C-06EA-C51D-B66A3C5498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31B2A6-4C27-9B7B-9335-6B0DD26C12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672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50490-2840-4F56-EF44-2F977BE16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2E4A9F-9240-C07E-B654-23D62D6D84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7B724F-F054-63D4-2988-C3BBEFECBA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F740F-7C2D-3572-B0D7-CCA46214AB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1655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5387C-CD40-EDE2-FF3C-8D90BA023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BC5065-2FAA-F2B0-BB80-53FBE00198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48CD50-20A7-C992-0714-02DFBA1C34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52232-3482-3AB1-38A3-2DD6277B47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22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33CF8-EDF0-8D28-FD69-5D7E72F45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710AD3-4053-2BB1-5705-809B7B2CC0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355666-9CD6-C392-00F0-3B8CA9F76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18774-CD33-0AB6-9E5C-EEC2A619FA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738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6A1A8-3D30-6B67-F285-B14318F04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A09CEC-A823-0B59-43F0-717876BF55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F9589F-F684-F76C-6509-C20C09A241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52FB8-ED2E-287E-CE44-BA1A831093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6233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2BFCD-D587-4F36-8287-E0120BB01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F1B996-3FC7-26AA-8C95-943E5A3192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7A96A3-D124-89F1-35DD-2231C888EB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D89B1-D24D-7772-20F8-B42C517F4F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478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1034D-7B6D-4D4E-3192-9313DBAC8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2A0054-106D-0CA0-6B28-914CE08DB3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35C030-BC09-B79A-3AD3-09E1CEBD9A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2523E-93B4-C9ED-89B1-E7EA5AA747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713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9E65E-F699-9099-5C7B-9C0BE2F9E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D9EDB5-AE4A-102F-1B8F-F884D961AA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249179-7E54-AFE3-CBBB-DDCD3F31AD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E3683-BDDF-7CBF-B467-66DE9FA69F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81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861D5-0F62-3B29-7B86-E8E867345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184B13-A4D3-19A9-555F-B25695E36F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8F32C6-5ABA-3DD2-85D0-A09BA0D1D1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2551B5-CCD7-0816-767C-31B6C2DBA6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287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E9B6C-3C38-A030-D047-3D55127BE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06ED8F-CC32-4DB6-BF81-F82B385896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C48CA5-64A9-2277-A208-2962B03BF4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A31C2-2A4B-955C-E611-B8E8F4DDAB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763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45617-7B1A-47DB-8135-D20832CC4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E7B405-81C1-31EC-F155-0CEE20EA8E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4E9A7A-ACEF-B820-D375-4DE3ED14E6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B0294A-BA27-E0CB-8382-C009D20224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91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9FFE4-717E-D949-53F4-C13597A0F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4950CA-96C9-F2C2-992B-B86DD7ABAF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7628BE-C16A-42F9-88C4-EC3DD6D310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C86AF-0A7B-AC16-BCC9-25A36F545A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929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A0CB8-3DD3-7BE2-43A9-761E5BD64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4D9EF2-AC77-FB20-6105-F55DACD393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FD392E-663B-6DB6-54CD-B4C0663162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B53F5E-9735-C67C-5144-A568EDA591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232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1F64B-9126-D272-C438-09AA3D30C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EE67F0-76F5-A358-ADED-DF7B451138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799F95-13A2-D70F-9C86-A33BFC88B7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34A62-F36E-157B-A1AC-4312C0045F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7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D8D0A-E994-66E8-FC79-834B26C43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2FEB09-15E9-3CF7-19AE-681EF93B55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0900" y="300038"/>
            <a:ext cx="5156200" cy="29003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BEDF47-4A06-DA78-49BC-6A9C69BD9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C7E92-2273-C3C8-5202-C29B5843CC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57A81-DEF9-4B57-AC08-20326D7F81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9815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614BD-8F21-5CC0-F88F-D7E12F424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8B0AFD-E4DC-857B-63CB-B51620AA28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B7CA5C-424A-6F31-77B9-1B970DD524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F10F0E-62F9-3913-86A6-2B803694A0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796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CA1E8-59C7-E06E-CA20-4B12EE540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FB8B52-9266-6B83-0681-E7CD0E40DB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DF9014-339E-8C15-7EB4-0604F67688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0BD66-4525-DDEA-23FC-4D647EDD2E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969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C00A4-D522-696F-47B0-FCEE9FD5C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677BB2-041B-FA43-F7FC-04801A3D7D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B09AA6-F577-9F7E-AC7C-618C1D0E05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1B27B-1E6C-1B4E-5872-AF3FA86EAB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620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8997E-0BC6-64F1-548C-6FE7250FB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714014-821D-7843-852C-7EAD4E935A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AB38C9-7453-1656-2DCB-75864E5B47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13215-A3E0-7BFC-A4DA-5EBCD720D1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369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997EB-FF4B-0EBF-419F-00C45A1ED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72CBC5-5256-BABD-7904-10DF3C48CB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22731C-07BC-32BF-F05D-E47E942C80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86FA0D-B12E-C050-3FCD-A526B05476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842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31E16-2E1F-C215-608B-F30FF0984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9860F0-0685-F875-DA68-E780C0BBC4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C49810-B54B-688F-FD08-9D67DAACF2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248F2-8BAC-E950-4C4F-CFB314B4DE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035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29DFC-9A2A-5F97-E1F8-FF2A9C6DE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2056E1-3A52-9F20-A463-4B1D97B2E1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A83AF9-6238-44C9-D77A-D6BD739738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1F1CF-16D7-84D4-433B-19734988C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052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16E30-E2F3-9918-5D54-476377F7D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6761F8-2AE8-6CE2-1D47-14A9501D95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C11F97-5715-8862-5D92-E9B8392F8E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9B0D9-F685-BD01-452A-3C88B39570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189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A71D9-5408-95DD-AC56-80CD4C490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253EAF-5D80-1E82-DBD5-D277437B49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9B772A-B4C5-900B-05A8-0546995EE0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AA236-95DF-6BBC-F5AA-6DAAA019FD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559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EC1C7-8CF9-7E2D-955C-65F7389A8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3875B1-400C-6708-7F1A-9D534BF352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03901F-44C8-168D-E825-4823323CAA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D6E76C-7DBD-3F88-B20A-D8F2EED9AB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26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8EAE7-D793-EBD2-94FD-4A99F0EA1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1E7F93-C6AE-BB94-CBF0-8FC3D9F285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0900" y="300038"/>
            <a:ext cx="5156200" cy="29003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437B15-8574-F3B4-8553-623EFB32BC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A3ADE-764B-AC51-1A66-C9DA1DB0C4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57A81-DEF9-4B57-AC08-20326D7F81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0476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6E419-673F-5EFA-4553-CD37FB808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BDA248-93DA-C5B2-FC73-4F81F44373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A494EF-D9F6-BD34-355B-BD41C9C754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2D158-7885-25B1-31B6-4C778F2543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4593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AA87A-02CB-C8C5-909C-6F5BEAD39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47FC9C-C869-5B96-918A-AD2CCD8F6E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91D300-21D8-BA96-11C5-B97D1DF7DE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3B513-70E7-E41E-BE94-7EE5A6D203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092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472EE-62F4-411C-810D-F10DC7B68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43DB58-6D89-9F1B-3F76-3BE741BA9F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F4FE54-C529-BED1-583D-57C90B6D30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BD608-F089-7899-A350-660383C7F0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2482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4C691-CBCC-A4E4-0366-63A769CF0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91BB0C-1ABF-E406-038C-F0B9B31EB2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BEF88B-D679-5A50-1B5E-09664520D7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DE6C5-359E-47AB-A0E8-86B8EED97F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836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08ACB-3813-3442-9282-2670CEA4E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2530D2-302B-26B4-8F10-54998BB4E7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CBAC89-64BB-407D-C93B-ABDD4DC5AF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F57C7-9EC0-6FDE-BCD5-A7EEA1EB0F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004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4B442-1E69-0C17-1B25-5545A5D42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2CBFEB-01CB-A88D-49C2-A4931D2BD3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3AE780-33B8-3882-A1C4-E868D072B1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20E94-30A7-9F79-0B8B-0108B23AAC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8909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8AC3B-E961-1E06-2999-9857BBD5C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DB65D4-B238-43A8-F733-BBC1BA50C0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136D3B-5BC4-7293-5C72-8604D15A92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F5602-A117-A754-7FCA-EA92B26FBC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454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BE02F-9264-AD55-5205-C1105F818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797484-DDC1-5FC0-DFDF-E233C8468F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285CBF-329C-940E-76A6-441E916C5A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FAB6DC-449B-8F7D-9B6E-F4D1D0EEA4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0554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23D56-C2F3-A673-57B3-0F029A73C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A38534-6D3F-7931-BEF5-A48AC71338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FB1A50-92D5-4646-C0A1-FF9F4AFCCC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8E7DA-A91E-84D3-0FE2-D83E75F399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0096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440CF-6181-2FB0-29A7-8D5298023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29EF45-859A-B488-1068-787713DA81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D1974D-0E9B-3571-6297-9F37BA68FB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AD8AE-2FF6-C40E-8F07-06F7CBAE42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03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5D14D-7D19-F12E-3135-DD2A7D3B3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05625F-726D-0C5E-670E-FFCBA68613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0900" y="300038"/>
            <a:ext cx="5156200" cy="29003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EFC9D8-860C-DE5D-0A73-4C0EB2CAF3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22D87-6D1D-10E1-1867-D7F279B4BF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57A81-DEF9-4B57-AC08-20326D7F81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33003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EC01C-2F69-B835-6B0C-71BC33511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C00849-0D8C-4883-D175-921310E5D9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4CE039-A004-8470-BF46-D65D325462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27EC50-A323-8B1B-5CF9-4A0789225C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8578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C3AD4-F3F6-00D1-1F5D-EDE8443D9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DADDB6-B27C-0B64-BC4A-D0216402A3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246E41-9E2B-196F-093E-7D8A91B3F2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B7D3F-4D8D-FD1B-39DD-927667EDF1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0756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8E630-F65F-9F53-E62B-D529FC7F3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911E0B-58A5-3047-D9C6-AC2507A2BE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4C9253-A3FC-9ED2-CE15-022E6CFB6F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C398D-A749-1A5A-AA1F-6B24EE0EF3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48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63F66-E0D1-857C-5444-5DBBD445F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A87205-460B-38B0-FD20-B58C786E97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0900" y="300038"/>
            <a:ext cx="5156200" cy="29003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AE9E67-9F00-4CB6-EB04-264299D451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66433-B41E-6A74-1FB3-FC880A539F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57A81-DEF9-4B57-AC08-20326D7F81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725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47669-9D5C-4FF8-56EE-D7BF64983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1FC38B-3251-A93A-7E16-3E4A89E8A4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0900" y="300038"/>
            <a:ext cx="5156200" cy="29003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10FC8E-B1B4-3A9F-75DF-6BC633C87E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6B144-4B1E-BE95-FBFD-B9B8C13EE2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57A81-DEF9-4B57-AC08-20326D7F81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034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88E3E-D0CD-F0E7-B4B8-F5C2BA4E2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BD61D9-A345-0005-B68D-51203760F1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50900" y="300038"/>
            <a:ext cx="5156200" cy="29003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525425-A59C-CB4A-DFD2-0DFDF6375D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48CBE-0402-2397-C403-705D4D9F17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57A81-DEF9-4B57-AC08-20326D7F81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350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7.xml"/><Relationship Id="rId7" Type="http://schemas.openxmlformats.org/officeDocument/2006/relationships/image" Target="../media/image4.png"/><Relationship Id="rId2" Type="http://schemas.openxmlformats.org/officeDocument/2006/relationships/customXml" Target="../../customXml/item6.xml"/><Relationship Id="rId1" Type="http://schemas.openxmlformats.org/officeDocument/2006/relationships/customXml" Target="../../customXml/item5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customXml" Target="../../customXml/item13.xml"/><Relationship Id="rId7" Type="http://schemas.openxmlformats.org/officeDocument/2006/relationships/image" Target="../media/image11.png"/><Relationship Id="rId2" Type="http://schemas.openxmlformats.org/officeDocument/2006/relationships/customXml" Target="../../customXml/item12.xml"/><Relationship Id="rId1" Type="http://schemas.openxmlformats.org/officeDocument/2006/relationships/customXml" Target="../../customXml/item1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6E76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B930-CE3F-4743-B072-2338D7EF26EF}" type="datetime1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2160"/>
            <a:ext cx="10058400" cy="1005840"/>
          </a:xfrm>
        </p:spPr>
        <p:txBody>
          <a:bodyPr anchor="b">
            <a:normAutofit/>
          </a:bodyPr>
          <a:lstStyle>
            <a:lvl1pPr marL="0" indent="0">
              <a:spcBef>
                <a:spcPts val="300"/>
              </a:spcBef>
              <a:buNone/>
              <a:defRPr sz="800">
                <a:solidFill>
                  <a:schemeClr val="tx1"/>
                </a:solidFill>
              </a:defRPr>
            </a:lvl1pPr>
            <a:lvl2pPr marL="228600" indent="0">
              <a:buNone/>
              <a:defRPr>
                <a:solidFill>
                  <a:schemeClr val="tx1"/>
                </a:solidFill>
              </a:defRPr>
            </a:lvl2pPr>
            <a:lvl3pPr marL="457200" indent="0"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>
                <a:solidFill>
                  <a:schemeClr val="tx1"/>
                </a:solidFill>
              </a:defRPr>
            </a:lvl4pPr>
            <a:lvl5pPr marL="9144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Reference(s)</a:t>
            </a:r>
          </a:p>
        </p:txBody>
      </p:sp>
    </p:spTree>
    <p:extLst>
      <p:ext uri="{BB962C8B-B14F-4D97-AF65-F5344CB8AC3E}">
        <p14:creationId xmlns:p14="http://schemas.microsoft.com/office/powerpoint/2010/main" val="393283977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5713D-D566-4186-9787-C5E97CA19282}" type="datetime1">
              <a:rPr lang="en-US" smtClean="0"/>
              <a:t>5/30/2024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32E5-F8E0-41AE-9A6B-AD730338B00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2160"/>
            <a:ext cx="10058400" cy="1005840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spcBef>
                <a:spcPts val="300"/>
              </a:spcBef>
              <a:buNone/>
              <a:defRPr sz="1000"/>
            </a:lvl2pPr>
            <a:lvl3pPr marL="457200" indent="0">
              <a:spcBef>
                <a:spcPts val="300"/>
              </a:spcBef>
              <a:buNone/>
              <a:defRPr sz="1000"/>
            </a:lvl3pPr>
            <a:lvl4pPr marL="685800" indent="0">
              <a:spcBef>
                <a:spcPts val="300"/>
              </a:spcBef>
              <a:buNone/>
              <a:defRPr sz="1000"/>
            </a:lvl4pPr>
            <a:lvl5pPr marL="914400" indent="0">
              <a:spcBef>
                <a:spcPts val="300"/>
              </a:spcBef>
              <a:buNone/>
              <a:defRPr sz="1000"/>
            </a:lvl5pPr>
          </a:lstStyle>
          <a:p>
            <a:pPr lvl="0"/>
            <a:r>
              <a:rPr lang="en-US"/>
              <a:t>Reference(s)</a:t>
            </a:r>
          </a:p>
        </p:txBody>
      </p:sp>
    </p:spTree>
    <p:extLst>
      <p:ext uri="{BB962C8B-B14F-4D97-AF65-F5344CB8AC3E}">
        <p14:creationId xmlns:p14="http://schemas.microsoft.com/office/powerpoint/2010/main" val="254314631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lnSpc>
                <a:spcPct val="100000"/>
              </a:lnSpc>
              <a:defRPr sz="2800">
                <a:solidFill>
                  <a:srgbClr val="006E76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enter title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E4B5EC-9E53-45C3-B765-C1C483A070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07988" y="1567815"/>
            <a:ext cx="11376024" cy="4608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1pPr>
            <a:lvl2pPr marL="460800" indent="-228600"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938F29-84D5-4449-9358-343332B4BEF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96">
            <a:extLst>
              <a:ext uri="{FF2B5EF4-FFF2-40B4-BE49-F238E27FC236}">
                <a16:creationId xmlns:a16="http://schemas.microsoft.com/office/drawing/2014/main" id="{C949FF72-87ED-4607-89DB-176C532FA3A0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300"/>
              </a:spcAft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9153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91">
          <p15:clr>
            <a:srgbClr val="A4A3A4"/>
          </p15:clr>
        </p15:guide>
        <p15:guide id="2" pos="1463">
          <p15:clr>
            <a:srgbClr val="A4A3A4"/>
          </p15:clr>
        </p15:guide>
        <p15:guide id="3" pos="2598">
          <p15:clr>
            <a:srgbClr val="A4A3A4"/>
          </p15:clr>
        </p15:guide>
        <p15:guide id="4" pos="2669">
          <p15:clr>
            <a:srgbClr val="A4A3A4"/>
          </p15:clr>
        </p15:guide>
        <p15:guide id="5" pos="3804">
          <p15:clr>
            <a:srgbClr val="A4A3A4"/>
          </p15:clr>
        </p15:guide>
        <p15:guide id="6" pos="3876">
          <p15:clr>
            <a:srgbClr val="A4A3A4"/>
          </p15:clr>
        </p15:guide>
        <p15:guide id="7" pos="5009">
          <p15:clr>
            <a:srgbClr val="A4A3A4"/>
          </p15:clr>
        </p15:guide>
        <p15:guide id="8" pos="5082">
          <p15:clr>
            <a:srgbClr val="A4A3A4"/>
          </p15:clr>
        </p15:guide>
        <p15:guide id="9" pos="6215">
          <p15:clr>
            <a:srgbClr val="A4A3A4"/>
          </p15:clr>
        </p15:guide>
        <p15:guide id="10" pos="6288">
          <p15:clr>
            <a:srgbClr val="A4A3A4"/>
          </p15:clr>
        </p15:guide>
        <p15:guide id="11" orient="horz" pos="890">
          <p15:clr>
            <a:srgbClr val="C35EA4"/>
          </p15:clr>
        </p15:guide>
        <p15:guide id="12" orient="horz" pos="981">
          <p15:clr>
            <a:srgbClr val="C35E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44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249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3406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5005" y="2748521"/>
            <a:ext cx="9144000" cy="16050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6134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5" y="452432"/>
            <a:ext cx="5562475" cy="142399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451" y="6073277"/>
            <a:ext cx="817060" cy="64343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324" y="4749800"/>
            <a:ext cx="670796" cy="108585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5041665"/>
            <a:ext cx="900060" cy="29709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5477080"/>
            <a:ext cx="900060" cy="296937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69433" y="4999567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975951" y="5427942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2609634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884" y="300292"/>
            <a:ext cx="10858233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42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666750" y="2025445"/>
            <a:ext cx="10858500" cy="32841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000"/>
              </a:lnSpc>
              <a:spcBef>
                <a:spcPts val="1600"/>
              </a:spcBef>
              <a:buNone/>
              <a:defRPr sz="3334">
                <a:solidFill>
                  <a:schemeClr val="bg1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9655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81921"/>
            <a:ext cx="9144000" cy="7566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6267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66" y="490473"/>
            <a:ext cx="6355469" cy="1673607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4895850" y="5935133"/>
            <a:ext cx="2400300" cy="931333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7288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1"/>
            <a:ext cx="11277600" cy="8001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4130"/>
            <a:ext cx="11277600" cy="4545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-3585210" y="56467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CD760F18-88F3-4EF5-B415-6A2DEC6930B5}" type="datetime1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4956810" y="617378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A684DE3-A0E8-F2B0-D9D7-E2B3311DCC4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141" y="6232767"/>
            <a:ext cx="356327" cy="3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41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805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4" r:id="rId9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6E76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Clr>
          <a:srgbClr val="01A5B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800"/>
        </a:spcBef>
        <a:buClr>
          <a:srgbClr val="01A5B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800"/>
        </a:spcBef>
        <a:buClr>
          <a:srgbClr val="01A5B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7392" userDrawn="1">
          <p15:clr>
            <a:srgbClr val="F26B43"/>
          </p15:clr>
        </p15:guide>
        <p15:guide id="5" orient="horz" pos="144" userDrawn="1">
          <p15:clr>
            <a:srgbClr val="F26B43"/>
          </p15:clr>
        </p15:guide>
        <p15:guide id="6" orient="horz" pos="648" userDrawn="1">
          <p15:clr>
            <a:srgbClr val="F26B43"/>
          </p15:clr>
        </p15:guide>
        <p15:guide id="7" orient="horz" pos="792" userDrawn="1">
          <p15:clr>
            <a:srgbClr val="F26B43"/>
          </p15:clr>
        </p15:guide>
        <p15:guide id="8" orient="horz" pos="36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ustomXml" Target="../../customXml/item9.xml"/><Relationship Id="rId1" Type="http://schemas.openxmlformats.org/officeDocument/2006/relationships/customXml" Target="../../customXml/item8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8.xml"/><Relationship Id="rId1" Type="http://schemas.openxmlformats.org/officeDocument/2006/relationships/customXml" Target="../../customXml/item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nccn.org/professionals/physician_gls/pdf/nscl.pd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91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" Type="http://schemas.openxmlformats.org/officeDocument/2006/relationships/image" Target="../media/image91.jpeg"/><Relationship Id="rId21" Type="http://schemas.openxmlformats.org/officeDocument/2006/relationships/image" Target="../media/image95.png"/><Relationship Id="rId7" Type="http://schemas.openxmlformats.org/officeDocument/2006/relationships/image" Target="../media/image88.png"/><Relationship Id="rId12" Type="http://schemas.openxmlformats.org/officeDocument/2006/relationships/customXml" Target="../ink/ink5.xml"/><Relationship Id="rId17" Type="http://schemas.openxmlformats.org/officeDocument/2006/relationships/image" Target="../media/image93.png"/><Relationship Id="rId25" Type="http://schemas.openxmlformats.org/officeDocument/2006/relationships/image" Target="../media/image97.png"/><Relationship Id="rId2" Type="http://schemas.openxmlformats.org/officeDocument/2006/relationships/notesSlide" Target="../notesSlides/notesSlide35.xml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11" Type="http://schemas.openxmlformats.org/officeDocument/2006/relationships/image" Target="../media/image90.png"/><Relationship Id="rId24" Type="http://schemas.openxmlformats.org/officeDocument/2006/relationships/customXml" Target="../ink/ink11.xml"/><Relationship Id="rId5" Type="http://schemas.openxmlformats.org/officeDocument/2006/relationships/image" Target="../media/image87.png"/><Relationship Id="rId15" Type="http://schemas.openxmlformats.org/officeDocument/2006/relationships/image" Target="../media/image92.png"/><Relationship Id="rId23" Type="http://schemas.openxmlformats.org/officeDocument/2006/relationships/image" Target="../media/image96.png"/><Relationship Id="rId10" Type="http://schemas.openxmlformats.org/officeDocument/2006/relationships/customXml" Target="../ink/ink4.xml"/><Relationship Id="rId19" Type="http://schemas.openxmlformats.org/officeDocument/2006/relationships/image" Target="../media/image94.png"/><Relationship Id="rId4" Type="http://schemas.openxmlformats.org/officeDocument/2006/relationships/customXml" Target="../ink/ink1.xml"/><Relationship Id="rId9" Type="http://schemas.openxmlformats.org/officeDocument/2006/relationships/image" Target="../media/image89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microsoft.com/office/2007/relationships/media" Target="../media/media2.mp4"/><Relationship Id="rId7" Type="http://schemas.openxmlformats.org/officeDocument/2006/relationships/image" Target="../media/image11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0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sciencedirect.com/topics/medicine-and-dentistry/metastatic-carcinoma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3.jpeg"/><Relationship Id="rId4" Type="http://schemas.openxmlformats.org/officeDocument/2006/relationships/image" Target="../media/image12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em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svg"/><Relationship Id="rId5" Type="http://schemas.openxmlformats.org/officeDocument/2006/relationships/image" Target="../media/image140.png"/><Relationship Id="rId4" Type="http://schemas.openxmlformats.org/officeDocument/2006/relationships/image" Target="../media/image139.sv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5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7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7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9.xml"/><Relationship Id="rId1" Type="http://schemas.openxmlformats.org/officeDocument/2006/relationships/customXml" Target="../../customXml/item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hyperlink" Target="https://www.mdanderson.org/cancerwise/how-are-biomarkers-used-in-cancer-treatment.h00-159460056.html" TargetMode="External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75005" y="2690890"/>
            <a:ext cx="9788403" cy="2507278"/>
          </a:xfrm>
        </p:spPr>
        <p:txBody>
          <a:bodyPr/>
          <a:lstStyle/>
          <a:p>
            <a:r>
              <a:rPr lang="pt-BR" sz="3600" dirty="0" err="1"/>
              <a:t>TESTAGem</a:t>
            </a:r>
            <a:r>
              <a:rPr lang="pt-BR" sz="3600" dirty="0"/>
              <a:t> molecular em câncer de pulmão</a:t>
            </a:r>
            <a:br>
              <a:rPr lang="pt-BR" sz="3600" dirty="0"/>
            </a:br>
            <a:r>
              <a:rPr lang="pt-BR" sz="3600" dirty="0"/>
              <a:t>uma abordagem multidisciplinar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Ellen Caroline Toledo do Nascimento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>
          <a:xfrm>
            <a:off x="975951" y="5427942"/>
            <a:ext cx="7641167" cy="754197"/>
          </a:xfrm>
        </p:spPr>
        <p:txBody>
          <a:bodyPr/>
          <a:lstStyle/>
          <a:p>
            <a:r>
              <a:rPr lang="pt-BR" sz="1800" dirty="0"/>
              <a:t>Hospital das Clínicas e Instituto do Coração da Universidade de São Paulo</a:t>
            </a:r>
          </a:p>
          <a:p>
            <a:r>
              <a:rPr lang="pt-BR" sz="1800" dirty="0"/>
              <a:t>Rede </a:t>
            </a:r>
            <a:r>
              <a:rPr lang="pt-BR" sz="1800" dirty="0" err="1"/>
              <a:t>D’or</a:t>
            </a:r>
            <a:endParaRPr lang="pt-BR" sz="1800" dirty="0"/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5" y="2278622"/>
            <a:ext cx="2347595" cy="21715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75005" y="4459410"/>
            <a:ext cx="2347595" cy="21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31014-DAE3-90A9-3622-BC37F29AB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2098562E-6B91-2F5D-537F-A292F6048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dirty="0"/>
              <a:t>Evolução histórica do tratamento no CPNPC foi acompanhada na revolução da patologia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79F90D4-9433-86F7-6B50-12C9C6DEFC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5788696"/>
            <a:ext cx="10058400" cy="100584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ASCIERTO, M. L. et al. Abstract 3245: Durvalumab induces an NK cell response associated with clinical benefit of patients with advanced NSCLC. Cancer Research, v. 79, n. 13_Supplement, p. 3245, 1 </a:t>
            </a:r>
            <a:r>
              <a:rPr lang="en-US" sz="800" dirty="0" err="1">
                <a:solidFill>
                  <a:srgbClr val="000000"/>
                </a:solidFill>
                <a:latin typeface="Arial"/>
              </a:rPr>
              <a:t>jul.</a:t>
            </a:r>
            <a:r>
              <a:rPr lang="en-US" sz="800" dirty="0">
                <a:solidFill>
                  <a:srgbClr val="000000"/>
                </a:solidFill>
                <a:latin typeface="Arial"/>
              </a:rPr>
              <a:t> 2019.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; </a:t>
            </a:r>
            <a:r>
              <a:rPr lang="en-US" sz="800" dirty="0">
                <a:solidFill>
                  <a:srgbClr val="000000"/>
                </a:solidFill>
                <a:latin typeface="Arial"/>
              </a:rPr>
              <a:t>HABER, D. A.; VELCULESCU, V. E. Blood-Based Analyses of Cancer: Circulating Tumor Cells and Circulating Tumor DNA. </a:t>
            </a:r>
            <a:r>
              <a:rPr lang="en-US" sz="800" b="1" dirty="0">
                <a:solidFill>
                  <a:srgbClr val="000000"/>
                </a:solidFill>
                <a:latin typeface="Arial"/>
              </a:rPr>
              <a:t>Cancer Discovery</a:t>
            </a:r>
            <a:r>
              <a:rPr lang="en-US" sz="800" dirty="0">
                <a:solidFill>
                  <a:srgbClr val="000000"/>
                </a:solidFill>
                <a:latin typeface="Arial"/>
              </a:rPr>
              <a:t>, v. 4, n. 6, p. 650–661, 1 jun. 2014.</a:t>
            </a: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975312D7-858D-342C-F7A4-3E454177338A}"/>
              </a:ext>
            </a:extLst>
          </p:cNvPr>
          <p:cNvSpPr/>
          <p:nvPr/>
        </p:nvSpPr>
        <p:spPr>
          <a:xfrm>
            <a:off x="2178685" y="1359616"/>
            <a:ext cx="7834629" cy="4932000"/>
          </a:xfrm>
          <a:custGeom>
            <a:avLst/>
            <a:gdLst/>
            <a:ahLst/>
            <a:cxnLst/>
            <a:rect l="l" t="t" r="r" b="b"/>
            <a:pathLst>
              <a:path w="15320152" h="9586190">
                <a:moveTo>
                  <a:pt x="0" y="0"/>
                </a:moveTo>
                <a:lnTo>
                  <a:pt x="15320152" y="0"/>
                </a:lnTo>
                <a:lnTo>
                  <a:pt x="15320152" y="9586190"/>
                </a:lnTo>
                <a:lnTo>
                  <a:pt x="0" y="95861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74" b="446"/>
            </a:stretch>
          </a:blipFill>
        </p:spPr>
        <p:txBody>
          <a:bodyPr/>
          <a:lstStyle/>
          <a:p>
            <a:endParaRPr lang="pt-B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515714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A3283-5CAF-A9D3-5CFD-5D9771E60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A1AD53C4-E864-C32F-AADF-6A07C8BC164A}"/>
              </a:ext>
            </a:extLst>
          </p:cNvPr>
          <p:cNvGrpSpPr/>
          <p:nvPr/>
        </p:nvGrpSpPr>
        <p:grpSpPr>
          <a:xfrm>
            <a:off x="457200" y="1861732"/>
            <a:ext cx="11561304" cy="3755297"/>
            <a:chOff x="288000" y="1193857"/>
            <a:chExt cx="11847997" cy="3797011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38D8C73-4240-F734-41F9-0ADC7E8DE2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 l="-961" r="961"/>
            <a:stretch/>
          </p:blipFill>
          <p:spPr>
            <a:xfrm>
              <a:off x="288000" y="1193857"/>
              <a:ext cx="5827357" cy="3797011"/>
            </a:xfrm>
            <a:prstGeom prst="rect">
              <a:avLst/>
            </a:prstGeom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1256ED30-5092-E4A7-7333-34EAEC852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15357" y="2333586"/>
              <a:ext cx="6020640" cy="2562583"/>
            </a:xfrm>
            <a:prstGeom prst="rect">
              <a:avLst/>
            </a:prstGeom>
          </p:spPr>
        </p:pic>
      </p:grpSp>
      <p:sp>
        <p:nvSpPr>
          <p:cNvPr id="2" name="Title 14">
            <a:extLst>
              <a:ext uri="{FF2B5EF4-FFF2-40B4-BE49-F238E27FC236}">
                <a16:creationId xmlns:a16="http://schemas.microsoft.com/office/drawing/2014/main" id="{35E6E9EF-93D7-3161-AB66-D09576B48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1"/>
            <a:ext cx="11277600" cy="8001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dirty="0"/>
              <a:t>Reviews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967038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A7B5178-AFE4-D22C-D64E-D8287EC5D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756" y="652154"/>
            <a:ext cx="6088640" cy="6053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A04A8E-1DBD-7FE5-FDEF-AE2CB45B3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77189"/>
            <a:ext cx="3307977" cy="1257301"/>
          </a:xfrm>
        </p:spPr>
        <p:txBody>
          <a:bodyPr>
            <a:normAutofit/>
          </a:bodyPr>
          <a:lstStyle/>
          <a:p>
            <a:r>
              <a:rPr lang="pt-BR" sz="2700" dirty="0" err="1"/>
              <a:t>Summary</a:t>
            </a:r>
            <a:r>
              <a:rPr lang="pt-BR" sz="2700" dirty="0"/>
              <a:t> </a:t>
            </a:r>
            <a:r>
              <a:rPr lang="pt-BR" sz="2700" dirty="0" err="1"/>
              <a:t>of</a:t>
            </a:r>
            <a:r>
              <a:rPr lang="pt-BR" sz="2700" dirty="0"/>
              <a:t> US</a:t>
            </a:r>
            <a:br>
              <a:rPr lang="pt-BR" sz="2700" dirty="0"/>
            </a:br>
            <a:r>
              <a:rPr lang="pt-BR" sz="2700" dirty="0" err="1"/>
              <a:t>and</a:t>
            </a:r>
            <a:r>
              <a:rPr lang="pt-BR" sz="2700" dirty="0"/>
              <a:t> </a:t>
            </a:r>
            <a:r>
              <a:rPr lang="pt-BR" sz="2700" dirty="0" err="1"/>
              <a:t>European</a:t>
            </a:r>
            <a:br>
              <a:rPr lang="pt-BR" sz="2700" dirty="0"/>
            </a:br>
            <a:r>
              <a:rPr lang="pt-BR" sz="2700" dirty="0" err="1"/>
              <a:t>Guidelines</a:t>
            </a:r>
            <a:endParaRPr lang="pt-BR" sz="2700" baseline="30000" dirty="0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8D828BAD-EB8B-5B2C-AC25-4539FBBEC2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0190888"/>
              </p:ext>
            </p:extLst>
          </p:nvPr>
        </p:nvGraphicFramePr>
        <p:xfrm>
          <a:off x="7457704" y="2144041"/>
          <a:ext cx="4534599" cy="3708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018149F1-F1C5-5D86-5A4A-5C8322860A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236" y="5816736"/>
            <a:ext cx="5437248" cy="1005840"/>
          </a:xfrm>
        </p:spPr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(IASLC) International Association for The Study of Lung Cancer. IASLC Atlas Of Molecular Testing For Targeted Therapy In Lung Cancer, 2023. 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Disponível em: &lt; https://www.iaslc.org/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iaslc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-atlas-molecular-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testing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-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targeted-therapy-lung-cancer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&gt;.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DA75DAA-5365-81F7-6AFF-5A6370FC40A2}"/>
              </a:ext>
            </a:extLst>
          </p:cNvPr>
          <p:cNvSpPr/>
          <p:nvPr/>
        </p:nvSpPr>
        <p:spPr>
          <a:xfrm>
            <a:off x="5034224" y="2512087"/>
            <a:ext cx="6199172" cy="2632669"/>
          </a:xfrm>
          <a:prstGeom prst="rect">
            <a:avLst/>
          </a:prstGeom>
          <a:noFill/>
          <a:ln w="25400">
            <a:solidFill>
              <a:srgbClr val="006E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B18DBF8-6182-8694-4588-B3B1C5FC6E65}"/>
              </a:ext>
            </a:extLst>
          </p:cNvPr>
          <p:cNvSpPr txBox="1"/>
          <p:nvPr/>
        </p:nvSpPr>
        <p:spPr>
          <a:xfrm>
            <a:off x="5144756" y="385032"/>
            <a:ext cx="4456104" cy="1523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1100" b="1" dirty="0" err="1">
                <a:solidFill>
                  <a:srgbClr val="006E76"/>
                </a:solidFill>
                <a:latin typeface="Arial" panose="020B0604020202020204" pitchFamily="34" charset="0"/>
              </a:rPr>
              <a:t>Table</a:t>
            </a:r>
            <a:r>
              <a:rPr lang="pt-BR" sz="1100" b="1" dirty="0">
                <a:solidFill>
                  <a:srgbClr val="006E76"/>
                </a:solidFill>
                <a:latin typeface="Arial" panose="020B0604020202020204" pitchFamily="34" charset="0"/>
              </a:rPr>
              <a:t> 6-1</a:t>
            </a:r>
            <a:r>
              <a:rPr lang="pt-BR" sz="1100" dirty="0">
                <a:solidFill>
                  <a:srgbClr val="006E76"/>
                </a:solidFill>
                <a:latin typeface="Arial" panose="020B0604020202020204" pitchFamily="34" charset="0"/>
              </a:rPr>
              <a:t>. </a:t>
            </a:r>
            <a:r>
              <a:rPr lang="pt-BR" sz="1100" dirty="0" err="1">
                <a:solidFill>
                  <a:srgbClr val="006E76"/>
                </a:solidFill>
                <a:latin typeface="Arial" panose="020B0604020202020204" pitchFamily="34" charset="0"/>
              </a:rPr>
              <a:t>Summary</a:t>
            </a:r>
            <a:r>
              <a:rPr lang="pt-BR" sz="1100" dirty="0">
                <a:solidFill>
                  <a:srgbClr val="006E76"/>
                </a:solidFill>
                <a:latin typeface="Arial" panose="020B0604020202020204" pitchFamily="34" charset="0"/>
              </a:rPr>
              <a:t> </a:t>
            </a:r>
            <a:r>
              <a:rPr lang="pt-BR" sz="1100" dirty="0" err="1">
                <a:solidFill>
                  <a:srgbClr val="006E76"/>
                </a:solidFill>
                <a:latin typeface="Arial" panose="020B0604020202020204" pitchFamily="34" charset="0"/>
              </a:rPr>
              <a:t>of</a:t>
            </a:r>
            <a:r>
              <a:rPr lang="pt-BR" sz="1100" dirty="0">
                <a:solidFill>
                  <a:srgbClr val="006E76"/>
                </a:solidFill>
                <a:latin typeface="Arial" panose="020B0604020202020204" pitchFamily="34" charset="0"/>
              </a:rPr>
              <a:t> US </a:t>
            </a:r>
            <a:r>
              <a:rPr lang="pt-BR" sz="1100" dirty="0" err="1">
                <a:solidFill>
                  <a:srgbClr val="006E76"/>
                </a:solidFill>
                <a:latin typeface="Arial" panose="020B0604020202020204" pitchFamily="34" charset="0"/>
              </a:rPr>
              <a:t>European</a:t>
            </a:r>
            <a:r>
              <a:rPr lang="pt-BR" sz="1100" dirty="0">
                <a:solidFill>
                  <a:srgbClr val="006E76"/>
                </a:solidFill>
                <a:latin typeface="Arial" panose="020B0604020202020204" pitchFamily="34" charset="0"/>
              </a:rPr>
              <a:t> </a:t>
            </a:r>
            <a:r>
              <a:rPr lang="pt-BR" sz="1100" dirty="0" err="1">
                <a:solidFill>
                  <a:srgbClr val="006E76"/>
                </a:solidFill>
                <a:latin typeface="Arial" panose="020B0604020202020204" pitchFamily="34" charset="0"/>
              </a:rPr>
              <a:t>Guidelindes</a:t>
            </a:r>
            <a:endParaRPr lang="pt-BR" sz="1100" dirty="0">
              <a:solidFill>
                <a:srgbClr val="006E7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70070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811F8-138A-2181-6A8F-B47512A41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E35998C-E0EF-6590-4F47-DD8A251443FA}"/>
              </a:ext>
            </a:extLst>
          </p:cNvPr>
          <p:cNvSpPr/>
          <p:nvPr/>
        </p:nvSpPr>
        <p:spPr>
          <a:xfrm rot="5400000">
            <a:off x="3745342" y="-2354948"/>
            <a:ext cx="4698328" cy="122102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rial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D518F537-92BC-FED4-7EDC-3071660619AE}"/>
              </a:ext>
            </a:extLst>
          </p:cNvPr>
          <p:cNvGraphicFramePr/>
          <p:nvPr/>
        </p:nvGraphicFramePr>
        <p:xfrm>
          <a:off x="7457704" y="2144041"/>
          <a:ext cx="4534599" cy="3708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B3428DE7-EA15-3FA1-060F-E020707FB8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5641847"/>
            <a:ext cx="10058400" cy="1005840"/>
          </a:xfrm>
        </p:spPr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(IASLC) International Association for The Study of Lung Cancer. IASLC Atlas Of Molecular Testing For Targeted Therapy In Lung Cancer, 2023. 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Disponível em: &lt; https://www.iaslc.org/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iaslc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-atlas-molecular-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testing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-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targeted-therapy-lung-cancer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&gt;.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C922270-B264-4184-DA20-36AC3CDDF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951" y="1798468"/>
            <a:ext cx="8964097" cy="39034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986906-7ABC-50A5-D1FC-EF68E1D8B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77190"/>
            <a:ext cx="10395021" cy="628650"/>
          </a:xfrm>
        </p:spPr>
        <p:txBody>
          <a:bodyPr>
            <a:normAutofit/>
          </a:bodyPr>
          <a:lstStyle/>
          <a:p>
            <a:r>
              <a:rPr lang="pt-BR" sz="2700" dirty="0" err="1"/>
              <a:t>Summary</a:t>
            </a:r>
            <a:r>
              <a:rPr lang="pt-BR" sz="2700" dirty="0"/>
              <a:t> </a:t>
            </a:r>
            <a:r>
              <a:rPr lang="pt-BR" sz="2700" dirty="0" err="1"/>
              <a:t>of</a:t>
            </a:r>
            <a:r>
              <a:rPr lang="pt-BR" sz="2700" dirty="0"/>
              <a:t> US </a:t>
            </a:r>
            <a:r>
              <a:rPr lang="pt-BR" sz="2700" dirty="0" err="1"/>
              <a:t>and</a:t>
            </a:r>
            <a:r>
              <a:rPr lang="pt-BR" sz="2700" dirty="0"/>
              <a:t> </a:t>
            </a:r>
            <a:r>
              <a:rPr lang="pt-BR" sz="2700" dirty="0" err="1"/>
              <a:t>European</a:t>
            </a:r>
            <a:r>
              <a:rPr lang="pt-BR" sz="2700" dirty="0"/>
              <a:t> </a:t>
            </a:r>
            <a:r>
              <a:rPr lang="pt-BR" sz="2700" dirty="0" err="1"/>
              <a:t>Guidelines</a:t>
            </a:r>
            <a:endParaRPr lang="pt-BR" sz="2700" baseline="30000" dirty="0"/>
          </a:p>
        </p:txBody>
      </p:sp>
    </p:spTree>
    <p:extLst>
      <p:ext uri="{BB962C8B-B14F-4D97-AF65-F5344CB8AC3E}">
        <p14:creationId xmlns:p14="http://schemas.microsoft.com/office/powerpoint/2010/main" val="1065013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2DAC5-9E86-8275-9582-20142FDBD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0C572E1-B4A9-F82A-AB63-FDDA96547099}"/>
              </a:ext>
            </a:extLst>
          </p:cNvPr>
          <p:cNvSpPr/>
          <p:nvPr/>
        </p:nvSpPr>
        <p:spPr>
          <a:xfrm rot="5400000">
            <a:off x="3745342" y="-2354948"/>
            <a:ext cx="4698328" cy="122102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E33D0F-577B-6663-2A12-74871D583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0"/>
            <a:ext cx="11282083" cy="1257301"/>
          </a:xfrm>
        </p:spPr>
        <p:txBody>
          <a:bodyPr>
            <a:normAutofit/>
          </a:bodyPr>
          <a:lstStyle/>
          <a:p>
            <a:r>
              <a:rPr lang="pt-BR" sz="2700" dirty="0"/>
              <a:t>As terapias guiadas por biomarcadores melhoram</a:t>
            </a:r>
            <a:br>
              <a:rPr lang="pt-BR" sz="2700" dirty="0"/>
            </a:br>
            <a:r>
              <a:rPr lang="pt-BR" sz="2700" dirty="0"/>
              <a:t>a sobrevida de pacientes com CNPC avançado</a:t>
            </a:r>
            <a:endParaRPr lang="pt-BR" sz="2700" baseline="30000" dirty="0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99DB1C58-56A3-422D-09DB-5653D99B3655}"/>
              </a:ext>
            </a:extLst>
          </p:cNvPr>
          <p:cNvGraphicFramePr/>
          <p:nvPr/>
        </p:nvGraphicFramePr>
        <p:xfrm>
          <a:off x="7457704" y="2144041"/>
          <a:ext cx="4534599" cy="3708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909268F8-970D-54E5-B8E2-8496EAF983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5641847"/>
            <a:ext cx="10058400" cy="1005840"/>
          </a:xfrm>
        </p:spPr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(IASLC) International Association for The Study of Lung Cancer. IASLC Atlas Of Molecular Testing For Targeted Therapy In Lung Cancer, 2023. 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Disponível em: &lt; https://www.iaslc.org/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iaslc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-atlas-molecular-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testing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-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targeted-therapy-lung-cancer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&gt;.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BFDABE7-80C8-424E-E959-3FB653BA1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1606959"/>
            <a:ext cx="9828162" cy="440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661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D3FBA-922D-40D1-B217-9104554D7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Prioridades para amostras de pulmão em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7CF140-A2AE-422B-B95A-310C16604A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5623559"/>
            <a:ext cx="10058400" cy="1005840"/>
          </a:xfrm>
        </p:spPr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Fonte: Elaborado pelo autor (2023).</a:t>
            </a:r>
          </a:p>
        </p:txBody>
      </p:sp>
      <p:graphicFrame>
        <p:nvGraphicFramePr>
          <p:cNvPr id="12" name="Diagram 8">
            <a:extLst>
              <a:ext uri="{FF2B5EF4-FFF2-40B4-BE49-F238E27FC236}">
                <a16:creationId xmlns:a16="http://schemas.microsoft.com/office/drawing/2014/main" id="{C5FD01BD-F51B-D65C-660A-AEC5A55AE9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096177"/>
              </p:ext>
            </p:extLst>
          </p:nvPr>
        </p:nvGraphicFramePr>
        <p:xfrm>
          <a:off x="548199" y="892384"/>
          <a:ext cx="8128000" cy="1891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72B34F23-8861-4626-822A-5BBE91F651DD}"/>
              </a:ext>
            </a:extLst>
          </p:cNvPr>
          <p:cNvSpPr txBox="1">
            <a:spLocks/>
          </p:cNvSpPr>
          <p:nvPr/>
        </p:nvSpPr>
        <p:spPr>
          <a:xfrm>
            <a:off x="457200" y="2837827"/>
            <a:ext cx="11277600" cy="8001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6E76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pt-BR" dirty="0"/>
              <a:t>Qual material testar?</a:t>
            </a:r>
          </a:p>
        </p:txBody>
      </p:sp>
      <p:graphicFrame>
        <p:nvGraphicFramePr>
          <p:cNvPr id="17" name="Diagram 10">
            <a:extLst>
              <a:ext uri="{FF2B5EF4-FFF2-40B4-BE49-F238E27FC236}">
                <a16:creationId xmlns:a16="http://schemas.microsoft.com/office/drawing/2014/main" id="{C6FEC8F7-2BC5-832F-4562-CF3F58A803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9039745"/>
              </p:ext>
            </p:extLst>
          </p:nvPr>
        </p:nvGraphicFramePr>
        <p:xfrm>
          <a:off x="574992" y="3760796"/>
          <a:ext cx="8128000" cy="2240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40270392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invertebrado, animal&#10;&#10;Descrição gerada automaticamente">
            <a:extLst>
              <a:ext uri="{FF2B5EF4-FFF2-40B4-BE49-F238E27FC236}">
                <a16:creationId xmlns:a16="http://schemas.microsoft.com/office/drawing/2014/main" id="{C6996E4D-322B-FC97-DFB4-8FCEECDE5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23422CA-8730-481F-B353-8E46A72E1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7978" y="6201593"/>
            <a:ext cx="1760633" cy="5556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7076D8-2C4B-5933-8DF2-02BBD93A2673}"/>
              </a:ext>
            </a:extLst>
          </p:cNvPr>
          <p:cNvSpPr txBox="1">
            <a:spLocks/>
          </p:cNvSpPr>
          <p:nvPr/>
        </p:nvSpPr>
        <p:spPr>
          <a:xfrm>
            <a:off x="6419467" y="2558374"/>
            <a:ext cx="5445134" cy="2208179"/>
          </a:xfrm>
          <a:prstGeom prst="rect">
            <a:avLst/>
          </a:prstGeom>
        </p:spPr>
        <p:txBody>
          <a:bodyPr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6E76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pt-BR" sz="4400" dirty="0">
                <a:solidFill>
                  <a:srgbClr val="00D8E9"/>
                </a:solidFill>
              </a:rPr>
              <a:t>Classificação molecular </a:t>
            </a:r>
            <a:br>
              <a:rPr lang="pt-BR" sz="4400" dirty="0">
                <a:solidFill>
                  <a:srgbClr val="00D8E9"/>
                </a:solidFill>
              </a:rPr>
            </a:br>
            <a:r>
              <a:rPr lang="pt-BR" sz="4400" dirty="0">
                <a:solidFill>
                  <a:srgbClr val="00D8E9"/>
                </a:solidFill>
              </a:rPr>
              <a:t>e testagem</a:t>
            </a:r>
            <a:br>
              <a:rPr lang="pt-BR" sz="4400" dirty="0">
                <a:solidFill>
                  <a:srgbClr val="00D8E9"/>
                </a:solidFill>
              </a:rPr>
            </a:br>
            <a:endParaRPr lang="pt-BR" sz="31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04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8A8FC-F585-5680-4AAE-465FCC02F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48051042-B319-6F26-133C-DE457F8AEFE8}"/>
              </a:ext>
            </a:extLst>
          </p:cNvPr>
          <p:cNvSpPr/>
          <p:nvPr/>
        </p:nvSpPr>
        <p:spPr>
          <a:xfrm rot="5400000">
            <a:off x="3745342" y="-2354948"/>
            <a:ext cx="4698328" cy="122102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3AB2A0-860C-C0E7-5FD1-3A425B9E1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10313"/>
            <a:ext cx="11282083" cy="1257301"/>
          </a:xfrm>
        </p:spPr>
        <p:txBody>
          <a:bodyPr>
            <a:normAutofit/>
          </a:bodyPr>
          <a:lstStyle/>
          <a:p>
            <a:r>
              <a:rPr lang="pt-BR" sz="2700" dirty="0"/>
              <a:t>Classificação dos tumores pulmonares com base nas peças de ressecção, OMS 2021</a:t>
            </a:r>
            <a:br>
              <a:rPr lang="pt-BR" sz="2700" dirty="0"/>
            </a:br>
            <a:endParaRPr lang="pt-BR" sz="2700" baseline="30000" dirty="0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9A9EB4DD-3F9C-12E4-9638-59DB960463F5}"/>
              </a:ext>
            </a:extLst>
          </p:cNvPr>
          <p:cNvGraphicFramePr/>
          <p:nvPr/>
        </p:nvGraphicFramePr>
        <p:xfrm>
          <a:off x="7457704" y="2144041"/>
          <a:ext cx="4534599" cy="3708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F6CB588-DBF2-ADDB-564C-DBEC09FBD8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5641847"/>
            <a:ext cx="10058400" cy="1005840"/>
          </a:xfrm>
        </p:spPr>
        <p:txBody>
          <a:bodyPr/>
          <a:lstStyle/>
          <a:p>
            <a:r>
              <a:rPr lang="en-US" sz="8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ŠUTIĆ, M. et al. Diagnostic, predictive and prognostic biomarkers in non-small cell lung cancer (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Nsclc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management. </a:t>
            </a:r>
            <a:r>
              <a:rPr lang="en-US" sz="8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Journal of Personalized Medicine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v. 11,  27 out. 2021.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48CE5C2-F7A2-7284-D6A0-B24BAF0FBA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704" b="1704"/>
          <a:stretch/>
        </p:blipFill>
        <p:spPr>
          <a:xfrm>
            <a:off x="1484456" y="1853568"/>
            <a:ext cx="9223087" cy="389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147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27818-5D98-EA02-0BCA-F1B8A67EE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85B4F-E88D-6B5B-09E3-6F8F446CD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0"/>
            <a:ext cx="11282083" cy="1257301"/>
          </a:xfrm>
        </p:spPr>
        <p:txBody>
          <a:bodyPr>
            <a:normAutofit/>
          </a:bodyPr>
          <a:lstStyle/>
          <a:p>
            <a:r>
              <a:rPr lang="pt-BR" sz="2700" dirty="0"/>
              <a:t>Algoritmo de Tratamento NCCN 2024</a:t>
            </a:r>
            <a:br>
              <a:rPr lang="pt-BR" sz="2700" dirty="0"/>
            </a:br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Doença Metastática</a:t>
            </a:r>
            <a:endParaRPr lang="pt-BR" sz="27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EB2BF90E-3BFE-5099-80C0-9FDD188C50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5641847"/>
            <a:ext cx="10058400" cy="1005840"/>
          </a:xfrm>
        </p:spPr>
        <p:txBody>
          <a:bodyPr/>
          <a:lstStyle/>
          <a:p>
            <a:pPr defTabSz="609570"/>
            <a:r>
              <a:rPr lang="en-US" sz="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(NCCN) National Comprehensive Cancer Network. NCCN Guidelines Version 1.2023 Non-Small Cell Lung Cancer. </a:t>
            </a:r>
            <a:r>
              <a:rPr lang="en-US" sz="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Disponível</a:t>
            </a:r>
            <a:r>
              <a:rPr lang="en-US" sz="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em</a:t>
            </a:r>
            <a:r>
              <a:rPr lang="en-US" sz="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: &lt;https://www.nccn.org/professionals/physician_gls/pdf/nscl.pdf&gt;.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DF1779C-EA4D-06B4-1EF2-8A55D5DB9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2260600"/>
            <a:ext cx="6616700" cy="2641600"/>
          </a:xfrm>
          <a:prstGeom prst="rect">
            <a:avLst/>
          </a:prstGeom>
        </p:spPr>
      </p:pic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10A1D120-31F3-6D14-80DC-E6DF52BE64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045327"/>
              </p:ext>
            </p:extLst>
          </p:nvPr>
        </p:nvGraphicFramePr>
        <p:xfrm>
          <a:off x="7331233" y="2260600"/>
          <a:ext cx="4403568" cy="332556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96986">
                  <a:extLst>
                    <a:ext uri="{9D8B030D-6E8A-4147-A177-3AD203B41FA5}">
                      <a16:colId xmlns:a16="http://schemas.microsoft.com/office/drawing/2014/main" val="2141584198"/>
                    </a:ext>
                  </a:extLst>
                </a:gridCol>
                <a:gridCol w="706582">
                  <a:extLst>
                    <a:ext uri="{9D8B030D-6E8A-4147-A177-3AD203B41FA5}">
                      <a16:colId xmlns:a16="http://schemas.microsoft.com/office/drawing/2014/main" val="3817167825"/>
                    </a:ext>
                  </a:extLst>
                </a:gridCol>
              </a:tblGrid>
              <a:tr h="236311">
                <a:tc>
                  <a:txBody>
                    <a:bodyPr/>
                    <a:lstStyle/>
                    <a:p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EGFR </a:t>
                      </a:r>
                      <a:r>
                        <a:rPr lang="pt-BR" sz="10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exon</a:t>
                      </a:r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19 </a:t>
                      </a:r>
                      <a:r>
                        <a:rPr lang="pt-BR" sz="10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deletion</a:t>
                      </a:r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0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0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exon</a:t>
                      </a:r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21 L858 </a:t>
                      </a:r>
                      <a:r>
                        <a:rPr lang="pt-BR" sz="10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mutation</a:t>
                      </a:r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positive</a:t>
                      </a:r>
                    </a:p>
                  </a:txBody>
                  <a:tcPr marL="58268" marR="58268" marT="29135" marB="29135"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NSCL-21</a:t>
                      </a:r>
                    </a:p>
                  </a:txBody>
                  <a:tcPr marL="58268" marR="58268" marT="29135" marB="29135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197705"/>
                  </a:ext>
                </a:extLst>
              </a:tr>
              <a:tr h="236311">
                <a:tc>
                  <a:txBody>
                    <a:bodyPr/>
                    <a:lstStyle/>
                    <a:p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EGFR S788I, L861Q, </a:t>
                      </a:r>
                      <a:r>
                        <a:rPr lang="pt-BR" sz="10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pt-BR" sz="10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G719X </a:t>
                      </a:r>
                      <a:r>
                        <a:rPr lang="pt-BR" sz="10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mutation</a:t>
                      </a:r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positive</a:t>
                      </a:r>
                    </a:p>
                  </a:txBody>
                  <a:tcPr marL="58268" marR="58268" marT="29135" marB="29135" anchor="ctr"/>
                </a:tc>
                <a:tc>
                  <a:txBody>
                    <a:bodyPr/>
                    <a:lstStyle/>
                    <a:p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NSCL-24</a:t>
                      </a:r>
                    </a:p>
                  </a:txBody>
                  <a:tcPr marL="58268" marR="58268" marT="29135" marB="29135" anchor="ctr"/>
                </a:tc>
                <a:extLst>
                  <a:ext uri="{0D108BD9-81ED-4DB2-BD59-A6C34878D82A}">
                    <a16:rowId xmlns:a16="http://schemas.microsoft.com/office/drawing/2014/main" val="1517525736"/>
                  </a:ext>
                </a:extLst>
              </a:tr>
              <a:tr h="236311">
                <a:tc>
                  <a:txBody>
                    <a:bodyPr/>
                    <a:lstStyle/>
                    <a:p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EGFR </a:t>
                      </a:r>
                      <a:r>
                        <a:rPr lang="pt-BR" sz="10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exon</a:t>
                      </a:r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 </a:t>
                      </a:r>
                      <a:r>
                        <a:rPr lang="pt-BR" sz="10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insertion</a:t>
                      </a:r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0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mutation</a:t>
                      </a:r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positive</a:t>
                      </a:r>
                    </a:p>
                  </a:txBody>
                  <a:tcPr marL="58268" marR="58268" marT="29135" marB="29135" anchor="ctr"/>
                </a:tc>
                <a:tc>
                  <a:txBody>
                    <a:bodyPr/>
                    <a:lstStyle/>
                    <a:p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NSCL-25</a:t>
                      </a:r>
                    </a:p>
                  </a:txBody>
                  <a:tcPr marL="58268" marR="58268" marT="29135" marB="29135" anchor="ctr"/>
                </a:tc>
                <a:extLst>
                  <a:ext uri="{0D108BD9-81ED-4DB2-BD59-A6C34878D82A}">
                    <a16:rowId xmlns:a16="http://schemas.microsoft.com/office/drawing/2014/main" val="702108344"/>
                  </a:ext>
                </a:extLst>
              </a:tr>
              <a:tr h="236311">
                <a:tc>
                  <a:txBody>
                    <a:bodyPr/>
                    <a:lstStyle/>
                    <a:p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KRAS G12C </a:t>
                      </a:r>
                      <a:r>
                        <a:rPr lang="pt-BR" sz="10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mutation</a:t>
                      </a:r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positive</a:t>
                      </a:r>
                    </a:p>
                  </a:txBody>
                  <a:tcPr marL="58268" marR="58268" marT="29135" marB="29135" anchor="ctr"/>
                </a:tc>
                <a:tc>
                  <a:txBody>
                    <a:bodyPr/>
                    <a:lstStyle/>
                    <a:p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NSCL-26</a:t>
                      </a:r>
                    </a:p>
                  </a:txBody>
                  <a:tcPr marL="58268" marR="58268" marT="29135" marB="29135" anchor="ctr"/>
                </a:tc>
                <a:extLst>
                  <a:ext uri="{0D108BD9-81ED-4DB2-BD59-A6C34878D82A}">
                    <a16:rowId xmlns:a16="http://schemas.microsoft.com/office/drawing/2014/main" val="315264674"/>
                  </a:ext>
                </a:extLst>
              </a:tr>
              <a:tr h="236311">
                <a:tc>
                  <a:txBody>
                    <a:bodyPr/>
                    <a:lstStyle/>
                    <a:p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ALK </a:t>
                      </a:r>
                      <a:r>
                        <a:rPr lang="pt-BR" sz="10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rearrangement</a:t>
                      </a:r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positive</a:t>
                      </a:r>
                    </a:p>
                  </a:txBody>
                  <a:tcPr marL="58268" marR="58268" marT="29135" marB="29135" anchor="ctr"/>
                </a:tc>
                <a:tc>
                  <a:txBody>
                    <a:bodyPr/>
                    <a:lstStyle/>
                    <a:p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NSCL-27</a:t>
                      </a:r>
                    </a:p>
                  </a:txBody>
                  <a:tcPr marL="58268" marR="58268" marT="29135" marB="29135" anchor="ctr"/>
                </a:tc>
                <a:extLst>
                  <a:ext uri="{0D108BD9-81ED-4DB2-BD59-A6C34878D82A}">
                    <a16:rowId xmlns:a16="http://schemas.microsoft.com/office/drawing/2014/main" val="1614377559"/>
                  </a:ext>
                </a:extLst>
              </a:tr>
              <a:tr h="236311">
                <a:tc>
                  <a:txBody>
                    <a:bodyPr/>
                    <a:lstStyle/>
                    <a:p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ROS1 </a:t>
                      </a:r>
                      <a:r>
                        <a:rPr lang="pt-BR" sz="10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rearrangement</a:t>
                      </a:r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positive</a:t>
                      </a:r>
                    </a:p>
                  </a:txBody>
                  <a:tcPr marL="58268" marR="58268" marT="29135" marB="29135" anchor="ctr"/>
                </a:tc>
                <a:tc>
                  <a:txBody>
                    <a:bodyPr/>
                    <a:lstStyle/>
                    <a:p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NSCL-30</a:t>
                      </a:r>
                    </a:p>
                  </a:txBody>
                  <a:tcPr marL="58268" marR="58268" marT="29135" marB="29135" anchor="ctr"/>
                </a:tc>
                <a:extLst>
                  <a:ext uri="{0D108BD9-81ED-4DB2-BD59-A6C34878D82A}">
                    <a16:rowId xmlns:a16="http://schemas.microsoft.com/office/drawing/2014/main" val="435345210"/>
                  </a:ext>
                </a:extLst>
              </a:tr>
              <a:tr h="236311">
                <a:tc>
                  <a:txBody>
                    <a:bodyPr/>
                    <a:lstStyle/>
                    <a:p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BRAF V600E </a:t>
                      </a:r>
                      <a:r>
                        <a:rPr lang="pt-BR" sz="10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mutation</a:t>
                      </a:r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positive</a:t>
                      </a:r>
                    </a:p>
                  </a:txBody>
                  <a:tcPr marL="58268" marR="58268" marT="29135" marB="29135" anchor="ctr"/>
                </a:tc>
                <a:tc>
                  <a:txBody>
                    <a:bodyPr/>
                    <a:lstStyle/>
                    <a:p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NSCL-32</a:t>
                      </a:r>
                    </a:p>
                  </a:txBody>
                  <a:tcPr marL="58268" marR="58268" marT="29135" marB="29135" anchor="ctr"/>
                </a:tc>
                <a:extLst>
                  <a:ext uri="{0D108BD9-81ED-4DB2-BD59-A6C34878D82A}">
                    <a16:rowId xmlns:a16="http://schemas.microsoft.com/office/drawing/2014/main" val="2906608102"/>
                  </a:ext>
                </a:extLst>
              </a:tr>
              <a:tr h="236311">
                <a:tc>
                  <a:txBody>
                    <a:bodyPr/>
                    <a:lstStyle/>
                    <a:p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NTRK1/2/3 gene fusion positive</a:t>
                      </a:r>
                    </a:p>
                  </a:txBody>
                  <a:tcPr marL="58268" marR="58268" marT="29135" marB="29135" anchor="ctr"/>
                </a:tc>
                <a:tc>
                  <a:txBody>
                    <a:bodyPr/>
                    <a:lstStyle/>
                    <a:p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NSCL-33</a:t>
                      </a:r>
                    </a:p>
                  </a:txBody>
                  <a:tcPr marL="58268" marR="58268" marT="29135" marB="29135" anchor="ctr"/>
                </a:tc>
                <a:extLst>
                  <a:ext uri="{0D108BD9-81ED-4DB2-BD59-A6C34878D82A}">
                    <a16:rowId xmlns:a16="http://schemas.microsoft.com/office/drawing/2014/main" val="2606709571"/>
                  </a:ext>
                </a:extLst>
              </a:tr>
              <a:tr h="236311">
                <a:tc>
                  <a:txBody>
                    <a:bodyPr/>
                    <a:lstStyle/>
                    <a:p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METex14 </a:t>
                      </a:r>
                      <a:r>
                        <a:rPr lang="pt-BR" sz="10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skipping</a:t>
                      </a:r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0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mutation</a:t>
                      </a:r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positive</a:t>
                      </a:r>
                    </a:p>
                  </a:txBody>
                  <a:tcPr marL="58268" marR="58268" marT="29135" marB="29135" anchor="ctr"/>
                </a:tc>
                <a:tc>
                  <a:txBody>
                    <a:bodyPr/>
                    <a:lstStyle/>
                    <a:p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NSCL-34</a:t>
                      </a:r>
                    </a:p>
                  </a:txBody>
                  <a:tcPr marL="58268" marR="58268" marT="29135" marB="29135" anchor="ctr"/>
                </a:tc>
                <a:extLst>
                  <a:ext uri="{0D108BD9-81ED-4DB2-BD59-A6C34878D82A}">
                    <a16:rowId xmlns:a16="http://schemas.microsoft.com/office/drawing/2014/main" val="2985447688"/>
                  </a:ext>
                </a:extLst>
              </a:tr>
              <a:tr h="236311">
                <a:tc>
                  <a:txBody>
                    <a:bodyPr/>
                    <a:lstStyle/>
                    <a:p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 </a:t>
                      </a:r>
                      <a:r>
                        <a:rPr lang="pt-BR" sz="10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rearrangement</a:t>
                      </a:r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positive</a:t>
                      </a:r>
                    </a:p>
                  </a:txBody>
                  <a:tcPr marL="58268" marR="58268" marT="29135" marB="29135" anchor="ctr"/>
                </a:tc>
                <a:tc>
                  <a:txBody>
                    <a:bodyPr/>
                    <a:lstStyle/>
                    <a:p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NSCL-35</a:t>
                      </a:r>
                    </a:p>
                  </a:txBody>
                  <a:tcPr marL="58268" marR="58268" marT="29135" marB="29135" anchor="ctr"/>
                </a:tc>
                <a:extLst>
                  <a:ext uri="{0D108BD9-81ED-4DB2-BD59-A6C34878D82A}">
                    <a16:rowId xmlns:a16="http://schemas.microsoft.com/office/drawing/2014/main" val="1046037853"/>
                  </a:ext>
                </a:extLst>
              </a:tr>
              <a:tr h="236311">
                <a:tc>
                  <a:txBody>
                    <a:bodyPr/>
                    <a:lstStyle/>
                    <a:p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ERBB2 (HER2) </a:t>
                      </a:r>
                      <a:r>
                        <a:rPr lang="pt-BR" sz="1000" b="0" i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mutation</a:t>
                      </a:r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positive</a:t>
                      </a:r>
                    </a:p>
                  </a:txBody>
                  <a:tcPr marL="58268" marR="58268" marT="29135" marB="29135" anchor="ctr"/>
                </a:tc>
                <a:tc>
                  <a:txBody>
                    <a:bodyPr/>
                    <a:lstStyle/>
                    <a:p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NSCL-36</a:t>
                      </a:r>
                    </a:p>
                  </a:txBody>
                  <a:tcPr marL="58268" marR="58268" marT="29135" marB="29135" anchor="ctr"/>
                </a:tc>
                <a:extLst>
                  <a:ext uri="{0D108BD9-81ED-4DB2-BD59-A6C34878D82A}">
                    <a16:rowId xmlns:a16="http://schemas.microsoft.com/office/drawing/2014/main" val="3944438706"/>
                  </a:ext>
                </a:extLst>
              </a:tr>
              <a:tr h="236311">
                <a:tc>
                  <a:txBody>
                    <a:bodyPr/>
                    <a:lstStyle/>
                    <a:p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PD-L1 </a:t>
                      </a:r>
                      <a:r>
                        <a:rPr lang="pt-BR" sz="1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≥ % </a:t>
                      </a:r>
                      <a:r>
                        <a:rPr lang="pt-BR" sz="1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pt-BR" sz="1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negative for </a:t>
                      </a:r>
                      <a:r>
                        <a:rPr lang="pt-BR" sz="1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actionable</a:t>
                      </a:r>
                      <a:r>
                        <a:rPr lang="pt-BR" sz="1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molecular</a:t>
                      </a:r>
                      <a:br>
                        <a:rPr lang="pt-BR" sz="1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pt-BR" sz="1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biomakers</a:t>
                      </a:r>
                      <a:r>
                        <a:rPr lang="pt-BR" sz="1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above</a:t>
                      </a:r>
                      <a:endParaRPr lang="pt-BR" sz="10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68" marR="58268" marT="29135" marB="29135" anchor="ctr"/>
                </a:tc>
                <a:tc>
                  <a:txBody>
                    <a:bodyPr/>
                    <a:lstStyle/>
                    <a:p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NSCL-37</a:t>
                      </a:r>
                    </a:p>
                  </a:txBody>
                  <a:tcPr marL="58268" marR="58268" marT="29135" marB="29135" anchor="ctr"/>
                </a:tc>
                <a:extLst>
                  <a:ext uri="{0D108BD9-81ED-4DB2-BD59-A6C34878D82A}">
                    <a16:rowId xmlns:a16="http://schemas.microsoft.com/office/drawing/2014/main" val="2886787260"/>
                  </a:ext>
                </a:extLst>
              </a:tr>
              <a:tr h="2363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PD-L1 </a:t>
                      </a:r>
                      <a:r>
                        <a:rPr lang="pt-BR" sz="1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 % </a:t>
                      </a:r>
                      <a:r>
                        <a:rPr lang="pt-BR" sz="1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pt-BR" sz="1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negative for </a:t>
                      </a:r>
                      <a:r>
                        <a:rPr lang="pt-BR" sz="1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actionable</a:t>
                      </a:r>
                      <a:r>
                        <a:rPr lang="pt-BR" sz="1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molecular</a:t>
                      </a:r>
                      <a:br>
                        <a:rPr lang="pt-BR" sz="1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pt-BR" sz="1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biomakers</a:t>
                      </a:r>
                      <a:r>
                        <a:rPr lang="pt-BR" sz="1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0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above</a:t>
                      </a:r>
                      <a:endParaRPr lang="pt-BR" sz="10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68" marR="58268" marT="29135" marB="29135" anchor="ctr"/>
                </a:tc>
                <a:tc>
                  <a:txBody>
                    <a:bodyPr/>
                    <a:lstStyle/>
                    <a:p>
                      <a:r>
                        <a:rPr lang="pt-BR" sz="10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NSCL-38</a:t>
                      </a:r>
                    </a:p>
                  </a:txBody>
                  <a:tcPr marL="58268" marR="58268" marT="29135" marB="29135" anchor="ctr"/>
                </a:tc>
                <a:extLst>
                  <a:ext uri="{0D108BD9-81ED-4DB2-BD59-A6C34878D82A}">
                    <a16:rowId xmlns:a16="http://schemas.microsoft.com/office/drawing/2014/main" val="4117441205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85D1843B-B8A7-35DD-B7DD-CF74E341AF4C}"/>
              </a:ext>
            </a:extLst>
          </p:cNvPr>
          <p:cNvSpPr txBox="1">
            <a:spLocks/>
          </p:cNvSpPr>
          <p:nvPr/>
        </p:nvSpPr>
        <p:spPr>
          <a:xfrm>
            <a:off x="7331232" y="1899138"/>
            <a:ext cx="4403568" cy="325872"/>
          </a:xfrm>
          <a:prstGeom prst="rect">
            <a:avLst/>
          </a:prstGeom>
          <a:gradFill>
            <a:gsLst>
              <a:gs pos="0">
                <a:srgbClr val="008491"/>
              </a:gs>
              <a:gs pos="50000">
                <a:srgbClr val="01A5B1"/>
              </a:gs>
              <a:gs pos="100000">
                <a:srgbClr val="00CAD9"/>
              </a:gs>
            </a:gsLst>
            <a:path path="circle">
              <a:fillToRect l="100000" t="100000"/>
            </a:path>
          </a:gra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6E76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</a:t>
            </a:r>
            <a:r>
              <a:rPr lang="pt-BR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pt-BR" sz="1400" baseline="30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II,mm</a:t>
            </a:r>
            <a:endParaRPr lang="pt-BR" sz="14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39745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04A8E-1DBD-7FE5-FDEF-AE2CB45B3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5534"/>
            <a:ext cx="11985171" cy="800100"/>
          </a:xfrm>
        </p:spPr>
        <p:txBody>
          <a:bodyPr>
            <a:normAutofit fontScale="90000"/>
          </a:bodyPr>
          <a:lstStyle/>
          <a:p>
            <a:r>
              <a:rPr lang="pt-BR" sz="3100" dirty="0"/>
              <a:t>Perfil molecular dos pacientes com </a:t>
            </a:r>
            <a:br>
              <a:rPr lang="pt-BR" sz="2700" dirty="0"/>
            </a:br>
            <a:r>
              <a:rPr lang="pt-BR" sz="2700" dirty="0">
                <a:latin typeface="+mj-lt"/>
              </a:rPr>
              <a:t>Adenocarcinoma pulmonar</a:t>
            </a:r>
            <a:endParaRPr lang="pt-BR" sz="2700" baseline="30000" dirty="0">
              <a:latin typeface="+mj-lt"/>
            </a:endParaRP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018149F1-F1C5-5D86-5A4A-5C8322860A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Adaptado de: SHOLL, L. M. et al.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Multi-institutional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Oncogenic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 Driver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Mutation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Analysis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 in Lung Adenocarcinoma: The Lung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Cancer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Mutation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 Consortium Experience. </a:t>
            </a:r>
            <a:r>
              <a:rPr kumimoji="0" lang="pt-BR" sz="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Journal</a:t>
            </a: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pt-BR" sz="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of</a:t>
            </a: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pt-BR" sz="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Thoracic</a:t>
            </a: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pt-BR" sz="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Oncology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, v. 10, n. 5, p. 768–777, 1 maio 2015. ALK,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anaplastic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lymphoma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kinase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; BRAF, v-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Raf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murine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 sarcoma viral oncogene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homolog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 B; EGFR,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epidermal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growth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factor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 receptor; KRAS, v-Ki-ras2 Kirsten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rat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 sarcoma viral oncogene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homolog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; MET,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mesenchymal-epithelial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transition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;  NSCLC, non-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small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cell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lung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cancer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; NTRK,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neurotrophic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tyrosine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 receptor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kinase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; RET,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rearranged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during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transfection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; ROS1, ROS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proto-oncogene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 1, receptor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tyrosine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kinase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rPr>
              <a:t>.</a:t>
            </a:r>
          </a:p>
        </p:txBody>
      </p:sp>
      <p:sp>
        <p:nvSpPr>
          <p:cNvPr id="214" name="Retângulo: Cantos Arredondados 213">
            <a:extLst>
              <a:ext uri="{FF2B5EF4-FFF2-40B4-BE49-F238E27FC236}">
                <a16:creationId xmlns:a16="http://schemas.microsoft.com/office/drawing/2014/main" id="{FDBC3B23-4FB1-1B85-4748-886147C848FD}"/>
              </a:ext>
            </a:extLst>
          </p:cNvPr>
          <p:cNvSpPr/>
          <p:nvPr/>
        </p:nvSpPr>
        <p:spPr>
          <a:xfrm>
            <a:off x="621416" y="1992110"/>
            <a:ext cx="2795419" cy="3636535"/>
          </a:xfrm>
          <a:prstGeom prst="roundRect">
            <a:avLst/>
          </a:prstGeom>
          <a:gradFill flip="none" rotWithShape="1">
            <a:gsLst>
              <a:gs pos="0">
                <a:srgbClr val="008491"/>
              </a:gs>
              <a:gs pos="50000">
                <a:srgbClr val="01A5B1"/>
              </a:gs>
              <a:gs pos="100000">
                <a:srgbClr val="00CAD9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01600" dist="127000" dir="54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aseline="30000" dirty="0">
              <a:solidFill>
                <a:schemeClr val="bg1"/>
              </a:solidFill>
            </a:endParaRPr>
          </a:p>
        </p:txBody>
      </p:sp>
      <p:grpSp>
        <p:nvGrpSpPr>
          <p:cNvPr id="215" name="Agrupar 214">
            <a:extLst>
              <a:ext uri="{FF2B5EF4-FFF2-40B4-BE49-F238E27FC236}">
                <a16:creationId xmlns:a16="http://schemas.microsoft.com/office/drawing/2014/main" id="{5E042F14-37F3-E6C1-AC80-98B7B9BE33AE}"/>
              </a:ext>
            </a:extLst>
          </p:cNvPr>
          <p:cNvGrpSpPr/>
          <p:nvPr/>
        </p:nvGrpSpPr>
        <p:grpSpPr>
          <a:xfrm>
            <a:off x="839439" y="2450194"/>
            <a:ext cx="2317297" cy="2743041"/>
            <a:chOff x="646128" y="1519433"/>
            <a:chExt cx="1737973" cy="2057281"/>
          </a:xfrm>
        </p:grpSpPr>
        <p:sp>
          <p:nvSpPr>
            <p:cNvPr id="216" name="CaixaDeTexto 215">
              <a:extLst>
                <a:ext uri="{FF2B5EF4-FFF2-40B4-BE49-F238E27FC236}">
                  <a16:creationId xmlns:a16="http://schemas.microsoft.com/office/drawing/2014/main" id="{26B94827-A2A5-49B1-1182-B8CBA29374C1}"/>
                </a:ext>
              </a:extLst>
            </p:cNvPr>
            <p:cNvSpPr txBox="1"/>
            <p:nvPr/>
          </p:nvSpPr>
          <p:spPr>
            <a:xfrm>
              <a:off x="713600" y="1519433"/>
              <a:ext cx="164283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70"/>
              <a:r>
                <a:rPr lang="pt-BR" sz="1600" b="1" dirty="0">
                  <a:solidFill>
                    <a:prstClr val="white"/>
                  </a:solidFill>
                  <a:latin typeface="+mj-lt"/>
                </a:rPr>
                <a:t>Aproximadamente</a:t>
              </a:r>
              <a:endParaRPr lang="pt-BR" sz="1600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7" name="CaixaDeTexto 216">
              <a:extLst>
                <a:ext uri="{FF2B5EF4-FFF2-40B4-BE49-F238E27FC236}">
                  <a16:creationId xmlns:a16="http://schemas.microsoft.com/office/drawing/2014/main" id="{7E5E912F-4CA3-95EC-787A-81C25640BC5C}"/>
                </a:ext>
              </a:extLst>
            </p:cNvPr>
            <p:cNvSpPr txBox="1"/>
            <p:nvPr/>
          </p:nvSpPr>
          <p:spPr>
            <a:xfrm>
              <a:off x="932494" y="1736698"/>
              <a:ext cx="1218344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70"/>
              <a:r>
                <a:rPr lang="pt-BR" sz="5400" b="1" dirty="0">
                  <a:solidFill>
                    <a:prstClr val="white"/>
                  </a:solidFill>
                  <a:latin typeface="+mj-lt"/>
                </a:rPr>
                <a:t>62%</a:t>
              </a:r>
              <a:endParaRPr lang="pt-BR" sz="5400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8" name="CaixaDeTexto 217">
              <a:extLst>
                <a:ext uri="{FF2B5EF4-FFF2-40B4-BE49-F238E27FC236}">
                  <a16:creationId xmlns:a16="http://schemas.microsoft.com/office/drawing/2014/main" id="{8B72800B-D560-26C9-00A4-8D94F6EEF5BC}"/>
                </a:ext>
              </a:extLst>
            </p:cNvPr>
            <p:cNvSpPr txBox="1"/>
            <p:nvPr/>
          </p:nvSpPr>
          <p:spPr>
            <a:xfrm>
              <a:off x="646128" y="2399469"/>
              <a:ext cx="1737973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70"/>
              <a:r>
                <a:rPr lang="pt-BR" sz="1600" b="1" dirty="0">
                  <a:solidFill>
                    <a:prstClr val="white"/>
                  </a:solidFill>
                  <a:latin typeface="+mj-lt"/>
                </a:rPr>
                <a:t>Das alterações moleculares observadas  no adenocarcinoma de pulmão orientam o tratamento</a:t>
              </a:r>
              <a:r>
                <a:rPr lang="pt-BR" sz="1600" b="1" baseline="30000" dirty="0">
                  <a:solidFill>
                    <a:prstClr val="white"/>
                  </a:solidFill>
                  <a:latin typeface="+mj-lt"/>
                </a:rPr>
                <a:t>1</a:t>
              </a:r>
              <a:endParaRPr lang="pt-BR" sz="1600" baseline="30000" dirty="0">
                <a:solidFill>
                  <a:prstClr val="white"/>
                </a:solidFill>
                <a:latin typeface="+mj-lt"/>
              </a:endParaRPr>
            </a:p>
          </p:txBody>
        </p:sp>
      </p:grpSp>
      <p:grpSp>
        <p:nvGrpSpPr>
          <p:cNvPr id="219" name="Agrupar 218">
            <a:extLst>
              <a:ext uri="{FF2B5EF4-FFF2-40B4-BE49-F238E27FC236}">
                <a16:creationId xmlns:a16="http://schemas.microsoft.com/office/drawing/2014/main" id="{A93A3533-2A09-5914-6D04-A08B65EC2F73}"/>
              </a:ext>
            </a:extLst>
          </p:cNvPr>
          <p:cNvGrpSpPr/>
          <p:nvPr/>
        </p:nvGrpSpPr>
        <p:grpSpPr>
          <a:xfrm rot="5400000">
            <a:off x="3345200" y="3207269"/>
            <a:ext cx="435824" cy="381203"/>
            <a:chOff x="7175089" y="3094396"/>
            <a:chExt cx="479324" cy="532785"/>
          </a:xfrm>
          <a:solidFill>
            <a:srgbClr val="006E76"/>
          </a:solidFill>
        </p:grpSpPr>
        <p:sp>
          <p:nvSpPr>
            <p:cNvPr id="220" name="Seta: Divisa 219">
              <a:extLst>
                <a:ext uri="{FF2B5EF4-FFF2-40B4-BE49-F238E27FC236}">
                  <a16:creationId xmlns:a16="http://schemas.microsoft.com/office/drawing/2014/main" id="{E5D9E7E4-2C1C-6C9A-1E2E-6307B48AC676}"/>
                </a:ext>
              </a:extLst>
            </p:cNvPr>
            <p:cNvSpPr/>
            <p:nvPr/>
          </p:nvSpPr>
          <p:spPr>
            <a:xfrm rot="16200000">
              <a:off x="7326262" y="3390256"/>
              <a:ext cx="176980" cy="29687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pt-BR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1" name="Seta: Divisa 220">
              <a:extLst>
                <a:ext uri="{FF2B5EF4-FFF2-40B4-BE49-F238E27FC236}">
                  <a16:creationId xmlns:a16="http://schemas.microsoft.com/office/drawing/2014/main" id="{74A55CD5-6C60-A711-58E1-12D6938B3EF6}"/>
                </a:ext>
              </a:extLst>
            </p:cNvPr>
            <p:cNvSpPr/>
            <p:nvPr/>
          </p:nvSpPr>
          <p:spPr>
            <a:xfrm rot="16200000">
              <a:off x="7296764" y="3194215"/>
              <a:ext cx="235974" cy="39582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pt-BR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2" name="Seta: Divisa 221">
              <a:extLst>
                <a:ext uri="{FF2B5EF4-FFF2-40B4-BE49-F238E27FC236}">
                  <a16:creationId xmlns:a16="http://schemas.microsoft.com/office/drawing/2014/main" id="{71E9E021-791F-CF70-533E-4281F3D4F027}"/>
                </a:ext>
              </a:extLst>
            </p:cNvPr>
            <p:cNvSpPr/>
            <p:nvPr/>
          </p:nvSpPr>
          <p:spPr>
            <a:xfrm rot="16200000">
              <a:off x="7271876" y="2997609"/>
              <a:ext cx="285750" cy="47932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pt-BR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23" name="Agrupar 222">
            <a:extLst>
              <a:ext uri="{FF2B5EF4-FFF2-40B4-BE49-F238E27FC236}">
                <a16:creationId xmlns:a16="http://schemas.microsoft.com/office/drawing/2014/main" id="{D2E9DE63-2A61-E389-DC4B-6CC8A76F4E0A}"/>
              </a:ext>
            </a:extLst>
          </p:cNvPr>
          <p:cNvGrpSpPr/>
          <p:nvPr/>
        </p:nvGrpSpPr>
        <p:grpSpPr>
          <a:xfrm>
            <a:off x="3842350" y="1535433"/>
            <a:ext cx="7000197" cy="479526"/>
            <a:chOff x="2579680" y="1151573"/>
            <a:chExt cx="5250148" cy="359644"/>
          </a:xfrm>
        </p:grpSpPr>
        <p:grpSp>
          <p:nvGrpSpPr>
            <p:cNvPr id="224" name="Agrupar 223">
              <a:extLst>
                <a:ext uri="{FF2B5EF4-FFF2-40B4-BE49-F238E27FC236}">
                  <a16:creationId xmlns:a16="http://schemas.microsoft.com/office/drawing/2014/main" id="{94BAAE0B-6FA0-D591-D21F-DA8316FF59AB}"/>
                </a:ext>
              </a:extLst>
            </p:cNvPr>
            <p:cNvGrpSpPr/>
            <p:nvPr/>
          </p:nvGrpSpPr>
          <p:grpSpPr>
            <a:xfrm>
              <a:off x="3708154" y="1154848"/>
              <a:ext cx="4121674" cy="356369"/>
              <a:chOff x="2438400" y="1485900"/>
              <a:chExt cx="3525240" cy="304800"/>
            </a:xfrm>
            <a:solidFill>
              <a:schemeClr val="bg1">
                <a:lumMod val="65000"/>
              </a:schemeClr>
            </a:solidFill>
          </p:grpSpPr>
          <p:pic>
            <p:nvPicPr>
              <p:cNvPr id="229" name="Gráfico 228">
                <a:extLst>
                  <a:ext uri="{FF2B5EF4-FFF2-40B4-BE49-F238E27FC236}">
                    <a16:creationId xmlns:a16="http://schemas.microsoft.com/office/drawing/2014/main" id="{2461A137-7F91-6B20-FC69-271AB91516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2438400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30" name="Gráfico 229">
                <a:extLst>
                  <a:ext uri="{FF2B5EF4-FFF2-40B4-BE49-F238E27FC236}">
                    <a16:creationId xmlns:a16="http://schemas.microsoft.com/office/drawing/2014/main" id="{9E6494FB-6981-F2BB-B6C9-D590DC6BE2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2732314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31" name="Gráfico 230">
                <a:extLst>
                  <a:ext uri="{FF2B5EF4-FFF2-40B4-BE49-F238E27FC236}">
                    <a16:creationId xmlns:a16="http://schemas.microsoft.com/office/drawing/2014/main" id="{46DD5745-DE01-E4A7-FFE2-1DB05A1EBE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026228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32" name="Gráfico 231">
                <a:extLst>
                  <a:ext uri="{FF2B5EF4-FFF2-40B4-BE49-F238E27FC236}">
                    <a16:creationId xmlns:a16="http://schemas.microsoft.com/office/drawing/2014/main" id="{A32C99B9-BCFE-8EA1-B48F-06C9B20551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320142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33" name="Gráfico 232">
                <a:extLst>
                  <a:ext uri="{FF2B5EF4-FFF2-40B4-BE49-F238E27FC236}">
                    <a16:creationId xmlns:a16="http://schemas.microsoft.com/office/drawing/2014/main" id="{E1D92C84-A584-5A02-4F96-5CFB3D884A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614056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34" name="Gráfico 233">
                <a:extLst>
                  <a:ext uri="{FF2B5EF4-FFF2-40B4-BE49-F238E27FC236}">
                    <a16:creationId xmlns:a16="http://schemas.microsoft.com/office/drawing/2014/main" id="{15C755AA-4C1B-4A65-B80B-0D54465AF5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907970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35" name="Gráfico 234">
                <a:extLst>
                  <a:ext uri="{FF2B5EF4-FFF2-40B4-BE49-F238E27FC236}">
                    <a16:creationId xmlns:a16="http://schemas.microsoft.com/office/drawing/2014/main" id="{05E226D1-2849-1857-D2D0-E6D7CC74AB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4201884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36" name="Gráfico 235">
                <a:extLst>
                  <a:ext uri="{FF2B5EF4-FFF2-40B4-BE49-F238E27FC236}">
                    <a16:creationId xmlns:a16="http://schemas.microsoft.com/office/drawing/2014/main" id="{77E6D851-0C82-4CC5-68C6-E561E03955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4495800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37" name="Gráfico 236">
                <a:extLst>
                  <a:ext uri="{FF2B5EF4-FFF2-40B4-BE49-F238E27FC236}">
                    <a16:creationId xmlns:a16="http://schemas.microsoft.com/office/drawing/2014/main" id="{13E5B1F9-A68F-CB24-D70E-226F66A369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4785631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38" name="Gráfico 237">
                <a:extLst>
                  <a:ext uri="{FF2B5EF4-FFF2-40B4-BE49-F238E27FC236}">
                    <a16:creationId xmlns:a16="http://schemas.microsoft.com/office/drawing/2014/main" id="{1EC2EB75-3DBA-29C0-68C6-71E8022449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5079545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39" name="Gráfico 238">
                <a:extLst>
                  <a:ext uri="{FF2B5EF4-FFF2-40B4-BE49-F238E27FC236}">
                    <a16:creationId xmlns:a16="http://schemas.microsoft.com/office/drawing/2014/main" id="{15465536-64ED-3C77-3B7C-24B251C498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5373459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40" name="Gráfico 239">
                <a:extLst>
                  <a:ext uri="{FF2B5EF4-FFF2-40B4-BE49-F238E27FC236}">
                    <a16:creationId xmlns:a16="http://schemas.microsoft.com/office/drawing/2014/main" id="{E0F99213-073C-6D50-DB76-85F9620D94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5667375" y="1485900"/>
                <a:ext cx="296265" cy="304800"/>
              </a:xfrm>
              <a:prstGeom prst="rect">
                <a:avLst/>
              </a:prstGeom>
            </p:spPr>
          </p:pic>
        </p:grpSp>
        <p:grpSp>
          <p:nvGrpSpPr>
            <p:cNvPr id="225" name="Agrupar 224">
              <a:extLst>
                <a:ext uri="{FF2B5EF4-FFF2-40B4-BE49-F238E27FC236}">
                  <a16:creationId xmlns:a16="http://schemas.microsoft.com/office/drawing/2014/main" id="{3B8E5B06-16DE-4B5B-EFFF-03ADA1B67AB0}"/>
                </a:ext>
              </a:extLst>
            </p:cNvPr>
            <p:cNvGrpSpPr/>
            <p:nvPr/>
          </p:nvGrpSpPr>
          <p:grpSpPr>
            <a:xfrm>
              <a:off x="2579680" y="1151573"/>
              <a:ext cx="1060883" cy="312048"/>
              <a:chOff x="2230469" y="1311650"/>
              <a:chExt cx="907366" cy="266893"/>
            </a:xfrm>
          </p:grpSpPr>
          <p:sp>
            <p:nvSpPr>
              <p:cNvPr id="226" name="CaixaDeTexto 225">
                <a:extLst>
                  <a:ext uri="{FF2B5EF4-FFF2-40B4-BE49-F238E27FC236}">
                    <a16:creationId xmlns:a16="http://schemas.microsoft.com/office/drawing/2014/main" id="{9A307BF5-2FAF-7955-D966-12ED1BA415B5}"/>
                  </a:ext>
                </a:extLst>
              </p:cNvPr>
              <p:cNvSpPr txBox="1"/>
              <p:nvPr/>
            </p:nvSpPr>
            <p:spPr>
              <a:xfrm>
                <a:off x="2230469" y="1330900"/>
                <a:ext cx="517544" cy="197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570">
                  <a:defRPr/>
                </a:pPr>
                <a:r>
                  <a:rPr lang="pt-BR" sz="1400" b="1">
                    <a:solidFill>
                      <a:srgbClr val="485D6B"/>
                    </a:solidFill>
                    <a:latin typeface="Century Gothic" panose="020B0502020202020204" pitchFamily="34" charset="0"/>
                  </a:rPr>
                  <a:t>KRAS</a:t>
                </a:r>
              </a:p>
            </p:txBody>
          </p:sp>
          <p:sp>
            <p:nvSpPr>
              <p:cNvPr id="227" name="Retângulo: Cantos Diagonais Arredondados 226">
                <a:extLst>
                  <a:ext uri="{FF2B5EF4-FFF2-40B4-BE49-F238E27FC236}">
                    <a16:creationId xmlns:a16="http://schemas.microsoft.com/office/drawing/2014/main" id="{56C98E74-8D00-44ED-58EA-75AA03606BDD}"/>
                  </a:ext>
                </a:extLst>
              </p:cNvPr>
              <p:cNvSpPr/>
              <p:nvPr/>
            </p:nvSpPr>
            <p:spPr>
              <a:xfrm>
                <a:off x="2695074" y="1328286"/>
                <a:ext cx="418699" cy="250257"/>
              </a:xfrm>
              <a:prstGeom prst="round2DiagRect">
                <a:avLst/>
              </a:prstGeom>
              <a:gradFill>
                <a:gsLst>
                  <a:gs pos="0">
                    <a:srgbClr val="006E76"/>
                  </a:gs>
                  <a:gs pos="100000">
                    <a:srgbClr val="01ACB9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70"/>
                <a:endParaRPr lang="pt-BR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8" name="CaixaDeTexto 227">
                <a:extLst>
                  <a:ext uri="{FF2B5EF4-FFF2-40B4-BE49-F238E27FC236}">
                    <a16:creationId xmlns:a16="http://schemas.microsoft.com/office/drawing/2014/main" id="{0204305F-62E6-35A8-8532-CA92405C9AE6}"/>
                  </a:ext>
                </a:extLst>
              </p:cNvPr>
              <p:cNvSpPr txBox="1"/>
              <p:nvPr/>
            </p:nvSpPr>
            <p:spPr>
              <a:xfrm>
                <a:off x="2663604" y="1311650"/>
                <a:ext cx="474231" cy="217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570">
                  <a:defRPr/>
                </a:pPr>
                <a:r>
                  <a:rPr lang="pt-BR" sz="1600" b="1" dirty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25</a:t>
                </a:r>
                <a:r>
                  <a:rPr lang="pt-BR" sz="1200" b="1" dirty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%</a:t>
                </a:r>
                <a:endParaRPr lang="pt-BR" sz="1600" b="1" dirty="0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241" name="Agrupar 240">
            <a:extLst>
              <a:ext uri="{FF2B5EF4-FFF2-40B4-BE49-F238E27FC236}">
                <a16:creationId xmlns:a16="http://schemas.microsoft.com/office/drawing/2014/main" id="{77E0BF8D-3E49-880F-785E-7D71793C3405}"/>
              </a:ext>
            </a:extLst>
          </p:cNvPr>
          <p:cNvGrpSpPr/>
          <p:nvPr/>
        </p:nvGrpSpPr>
        <p:grpSpPr>
          <a:xfrm>
            <a:off x="3842350" y="2089200"/>
            <a:ext cx="7000197" cy="475159"/>
            <a:chOff x="2579680" y="1566899"/>
            <a:chExt cx="5250148" cy="356369"/>
          </a:xfrm>
        </p:grpSpPr>
        <p:grpSp>
          <p:nvGrpSpPr>
            <p:cNvPr id="242" name="Agrupar 241">
              <a:extLst>
                <a:ext uri="{FF2B5EF4-FFF2-40B4-BE49-F238E27FC236}">
                  <a16:creationId xmlns:a16="http://schemas.microsoft.com/office/drawing/2014/main" id="{DDB3EB58-13AF-DCC1-6F1C-7D4CB09EFED2}"/>
                </a:ext>
              </a:extLst>
            </p:cNvPr>
            <p:cNvGrpSpPr/>
            <p:nvPr/>
          </p:nvGrpSpPr>
          <p:grpSpPr>
            <a:xfrm>
              <a:off x="3708154" y="1566899"/>
              <a:ext cx="4121674" cy="356369"/>
              <a:chOff x="2438400" y="1485900"/>
              <a:chExt cx="3525240" cy="304800"/>
            </a:xfrm>
            <a:solidFill>
              <a:schemeClr val="bg1">
                <a:lumMod val="65000"/>
              </a:schemeClr>
            </a:solidFill>
          </p:grpSpPr>
          <p:pic>
            <p:nvPicPr>
              <p:cNvPr id="247" name="Gráfico 246">
                <a:extLst>
                  <a:ext uri="{FF2B5EF4-FFF2-40B4-BE49-F238E27FC236}">
                    <a16:creationId xmlns:a16="http://schemas.microsoft.com/office/drawing/2014/main" id="{64A4D2A9-02B2-9958-4B0C-A3B4A7D712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2438400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48" name="Gráfico 247">
                <a:extLst>
                  <a:ext uri="{FF2B5EF4-FFF2-40B4-BE49-F238E27FC236}">
                    <a16:creationId xmlns:a16="http://schemas.microsoft.com/office/drawing/2014/main" id="{E037EA4E-BD31-DA82-BD21-7BB49F932B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2732314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49" name="Gráfico 248">
                <a:extLst>
                  <a:ext uri="{FF2B5EF4-FFF2-40B4-BE49-F238E27FC236}">
                    <a16:creationId xmlns:a16="http://schemas.microsoft.com/office/drawing/2014/main" id="{47906AF2-AB45-35BE-24AD-4E236437B6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026228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50" name="Gráfico 249">
                <a:extLst>
                  <a:ext uri="{FF2B5EF4-FFF2-40B4-BE49-F238E27FC236}">
                    <a16:creationId xmlns:a16="http://schemas.microsoft.com/office/drawing/2014/main" id="{960E2031-1EE3-172A-5114-0E4E1A21E7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320142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51" name="Gráfico 250">
                <a:extLst>
                  <a:ext uri="{FF2B5EF4-FFF2-40B4-BE49-F238E27FC236}">
                    <a16:creationId xmlns:a16="http://schemas.microsoft.com/office/drawing/2014/main" id="{90541E7E-3641-9D1E-77BE-9B8765C9B6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614056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52" name="Gráfico 251">
                <a:extLst>
                  <a:ext uri="{FF2B5EF4-FFF2-40B4-BE49-F238E27FC236}">
                    <a16:creationId xmlns:a16="http://schemas.microsoft.com/office/drawing/2014/main" id="{5276601A-662D-AFA8-1D16-F8DF4B81AB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907970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53" name="Gráfico 252">
                <a:extLst>
                  <a:ext uri="{FF2B5EF4-FFF2-40B4-BE49-F238E27FC236}">
                    <a16:creationId xmlns:a16="http://schemas.microsoft.com/office/drawing/2014/main" id="{6ED20587-553A-BB59-317E-68C0C70D02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4201884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54" name="Gráfico 253">
                <a:extLst>
                  <a:ext uri="{FF2B5EF4-FFF2-40B4-BE49-F238E27FC236}">
                    <a16:creationId xmlns:a16="http://schemas.microsoft.com/office/drawing/2014/main" id="{19F7EDE7-D45A-9709-EB7A-176E3269CE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4495800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55" name="Gráfico 254">
                <a:extLst>
                  <a:ext uri="{FF2B5EF4-FFF2-40B4-BE49-F238E27FC236}">
                    <a16:creationId xmlns:a16="http://schemas.microsoft.com/office/drawing/2014/main" id="{36081870-CA8A-E946-0CFE-B178EEA09A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4785631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56" name="Gráfico 255">
                <a:extLst>
                  <a:ext uri="{FF2B5EF4-FFF2-40B4-BE49-F238E27FC236}">
                    <a16:creationId xmlns:a16="http://schemas.microsoft.com/office/drawing/2014/main" id="{A2E83F40-8A9F-41E2-20DC-45C63CF9E9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5079545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57" name="Gráfico 256">
                <a:extLst>
                  <a:ext uri="{FF2B5EF4-FFF2-40B4-BE49-F238E27FC236}">
                    <a16:creationId xmlns:a16="http://schemas.microsoft.com/office/drawing/2014/main" id="{060B22DE-E023-37B5-A829-6C2B3FF705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5373459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58" name="Gráfico 257">
                <a:extLst>
                  <a:ext uri="{FF2B5EF4-FFF2-40B4-BE49-F238E27FC236}">
                    <a16:creationId xmlns:a16="http://schemas.microsoft.com/office/drawing/2014/main" id="{7B9D5ACE-04A1-B6F0-70C9-A567942E5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5667375" y="1485900"/>
                <a:ext cx="296265" cy="304800"/>
              </a:xfrm>
              <a:prstGeom prst="rect">
                <a:avLst/>
              </a:prstGeom>
            </p:spPr>
          </p:pic>
        </p:grpSp>
        <p:grpSp>
          <p:nvGrpSpPr>
            <p:cNvPr id="243" name="Agrupar 242">
              <a:extLst>
                <a:ext uri="{FF2B5EF4-FFF2-40B4-BE49-F238E27FC236}">
                  <a16:creationId xmlns:a16="http://schemas.microsoft.com/office/drawing/2014/main" id="{7A827584-3F1F-B926-0684-6BF8C0593C46}"/>
                </a:ext>
              </a:extLst>
            </p:cNvPr>
            <p:cNvGrpSpPr/>
            <p:nvPr/>
          </p:nvGrpSpPr>
          <p:grpSpPr>
            <a:xfrm>
              <a:off x="2579680" y="1573588"/>
              <a:ext cx="1060883" cy="312048"/>
              <a:chOff x="2230469" y="1311650"/>
              <a:chExt cx="907366" cy="266893"/>
            </a:xfrm>
          </p:grpSpPr>
          <p:sp>
            <p:nvSpPr>
              <p:cNvPr id="244" name="CaixaDeTexto 243">
                <a:extLst>
                  <a:ext uri="{FF2B5EF4-FFF2-40B4-BE49-F238E27FC236}">
                    <a16:creationId xmlns:a16="http://schemas.microsoft.com/office/drawing/2014/main" id="{839EA353-DCE0-7626-529E-24FE71BF42CA}"/>
                  </a:ext>
                </a:extLst>
              </p:cNvPr>
              <p:cNvSpPr txBox="1"/>
              <p:nvPr/>
            </p:nvSpPr>
            <p:spPr>
              <a:xfrm>
                <a:off x="2230469" y="1330900"/>
                <a:ext cx="517544" cy="197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570">
                  <a:defRPr/>
                </a:pPr>
                <a:r>
                  <a:rPr lang="pt-BR" sz="1400" b="1">
                    <a:solidFill>
                      <a:srgbClr val="485D6B"/>
                    </a:solidFill>
                    <a:latin typeface="Century Gothic" panose="020B0502020202020204" pitchFamily="34" charset="0"/>
                  </a:rPr>
                  <a:t>EGFR</a:t>
                </a:r>
              </a:p>
            </p:txBody>
          </p:sp>
          <p:sp>
            <p:nvSpPr>
              <p:cNvPr id="245" name="Retângulo: Cantos Diagonais Arredondados 244">
                <a:extLst>
                  <a:ext uri="{FF2B5EF4-FFF2-40B4-BE49-F238E27FC236}">
                    <a16:creationId xmlns:a16="http://schemas.microsoft.com/office/drawing/2014/main" id="{B805776F-6511-8E00-15A6-78D8859D1B30}"/>
                  </a:ext>
                </a:extLst>
              </p:cNvPr>
              <p:cNvSpPr/>
              <p:nvPr/>
            </p:nvSpPr>
            <p:spPr>
              <a:xfrm>
                <a:off x="2695074" y="1328286"/>
                <a:ext cx="418699" cy="250257"/>
              </a:xfrm>
              <a:prstGeom prst="round2DiagRect">
                <a:avLst/>
              </a:prstGeom>
              <a:gradFill>
                <a:gsLst>
                  <a:gs pos="0">
                    <a:srgbClr val="006E76"/>
                  </a:gs>
                  <a:gs pos="100000">
                    <a:srgbClr val="01ACB9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70"/>
                <a:endParaRPr lang="pt-BR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46" name="CaixaDeTexto 245">
                <a:extLst>
                  <a:ext uri="{FF2B5EF4-FFF2-40B4-BE49-F238E27FC236}">
                    <a16:creationId xmlns:a16="http://schemas.microsoft.com/office/drawing/2014/main" id="{C7287CCC-F8AD-7CDE-EF10-90B99BAEBCCD}"/>
                  </a:ext>
                </a:extLst>
              </p:cNvPr>
              <p:cNvSpPr txBox="1"/>
              <p:nvPr/>
            </p:nvSpPr>
            <p:spPr>
              <a:xfrm>
                <a:off x="2663604" y="1311650"/>
                <a:ext cx="474231" cy="217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570">
                  <a:defRPr/>
                </a:pPr>
                <a:r>
                  <a:rPr lang="pt-BR" sz="1600" b="1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23</a:t>
                </a:r>
                <a:r>
                  <a:rPr lang="pt-BR" sz="1200" b="1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%</a:t>
                </a:r>
                <a:endParaRPr lang="pt-BR" sz="1600" b="1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259" name="Agrupar 258">
            <a:extLst>
              <a:ext uri="{FF2B5EF4-FFF2-40B4-BE49-F238E27FC236}">
                <a16:creationId xmlns:a16="http://schemas.microsoft.com/office/drawing/2014/main" id="{5F40327A-8A05-301A-E23C-1BA237F192D1}"/>
              </a:ext>
            </a:extLst>
          </p:cNvPr>
          <p:cNvGrpSpPr/>
          <p:nvPr/>
        </p:nvGrpSpPr>
        <p:grpSpPr>
          <a:xfrm>
            <a:off x="3842349" y="2638604"/>
            <a:ext cx="7000199" cy="475159"/>
            <a:chOff x="2579679" y="1978951"/>
            <a:chExt cx="5250149" cy="356369"/>
          </a:xfrm>
        </p:grpSpPr>
        <p:grpSp>
          <p:nvGrpSpPr>
            <p:cNvPr id="260" name="Agrupar 259">
              <a:extLst>
                <a:ext uri="{FF2B5EF4-FFF2-40B4-BE49-F238E27FC236}">
                  <a16:creationId xmlns:a16="http://schemas.microsoft.com/office/drawing/2014/main" id="{8BCCE03E-89C3-9294-CB0F-BC6345589C72}"/>
                </a:ext>
              </a:extLst>
            </p:cNvPr>
            <p:cNvGrpSpPr/>
            <p:nvPr/>
          </p:nvGrpSpPr>
          <p:grpSpPr>
            <a:xfrm>
              <a:off x="3708154" y="1978951"/>
              <a:ext cx="4121674" cy="356369"/>
              <a:chOff x="2438400" y="1485900"/>
              <a:chExt cx="3525240" cy="304800"/>
            </a:xfrm>
            <a:solidFill>
              <a:schemeClr val="bg1">
                <a:lumMod val="65000"/>
              </a:schemeClr>
            </a:solidFill>
          </p:grpSpPr>
          <p:pic>
            <p:nvPicPr>
              <p:cNvPr id="265" name="Gráfico 264">
                <a:extLst>
                  <a:ext uri="{FF2B5EF4-FFF2-40B4-BE49-F238E27FC236}">
                    <a16:creationId xmlns:a16="http://schemas.microsoft.com/office/drawing/2014/main" id="{CC1A860F-2AD0-00A8-6BB1-D0089D6090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2438400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66" name="Gráfico 265">
                <a:extLst>
                  <a:ext uri="{FF2B5EF4-FFF2-40B4-BE49-F238E27FC236}">
                    <a16:creationId xmlns:a16="http://schemas.microsoft.com/office/drawing/2014/main" id="{1F289A5D-B4E9-B9BB-49B1-31EEB375E1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2732314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67" name="Gráfico 266">
                <a:extLst>
                  <a:ext uri="{FF2B5EF4-FFF2-40B4-BE49-F238E27FC236}">
                    <a16:creationId xmlns:a16="http://schemas.microsoft.com/office/drawing/2014/main" id="{D8C92E8E-44A3-C1C8-FF3D-F6EFDB4D62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026228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68" name="Gráfico 267">
                <a:extLst>
                  <a:ext uri="{FF2B5EF4-FFF2-40B4-BE49-F238E27FC236}">
                    <a16:creationId xmlns:a16="http://schemas.microsoft.com/office/drawing/2014/main" id="{460E95DD-4ADE-AEC3-3E0E-BCF728BC32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320142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69" name="Gráfico 268">
                <a:extLst>
                  <a:ext uri="{FF2B5EF4-FFF2-40B4-BE49-F238E27FC236}">
                    <a16:creationId xmlns:a16="http://schemas.microsoft.com/office/drawing/2014/main" id="{539F600A-FD65-B7AA-4E39-8191B0D8D7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614056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70" name="Gráfico 269">
                <a:extLst>
                  <a:ext uri="{FF2B5EF4-FFF2-40B4-BE49-F238E27FC236}">
                    <a16:creationId xmlns:a16="http://schemas.microsoft.com/office/drawing/2014/main" id="{B685D66D-158A-23BB-727D-2941E43DC1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907970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71" name="Gráfico 270">
                <a:extLst>
                  <a:ext uri="{FF2B5EF4-FFF2-40B4-BE49-F238E27FC236}">
                    <a16:creationId xmlns:a16="http://schemas.microsoft.com/office/drawing/2014/main" id="{A79D2732-0548-7EE2-0D6A-C0876C10B4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4201884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72" name="Gráfico 271">
                <a:extLst>
                  <a:ext uri="{FF2B5EF4-FFF2-40B4-BE49-F238E27FC236}">
                    <a16:creationId xmlns:a16="http://schemas.microsoft.com/office/drawing/2014/main" id="{C7EA9CAF-B288-40C5-6FBF-AD325EE224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4495800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73" name="Gráfico 272">
                <a:extLst>
                  <a:ext uri="{FF2B5EF4-FFF2-40B4-BE49-F238E27FC236}">
                    <a16:creationId xmlns:a16="http://schemas.microsoft.com/office/drawing/2014/main" id="{92962289-A75F-222D-74C4-867F7EB69F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4785631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74" name="Gráfico 273">
                <a:extLst>
                  <a:ext uri="{FF2B5EF4-FFF2-40B4-BE49-F238E27FC236}">
                    <a16:creationId xmlns:a16="http://schemas.microsoft.com/office/drawing/2014/main" id="{3E4B456C-0757-71AD-01AD-4B7A3EB2C9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5079545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75" name="Gráfico 274">
                <a:extLst>
                  <a:ext uri="{FF2B5EF4-FFF2-40B4-BE49-F238E27FC236}">
                    <a16:creationId xmlns:a16="http://schemas.microsoft.com/office/drawing/2014/main" id="{2B462377-5A1F-64FE-298E-01602D0409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5373459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76" name="Gráfico 275">
                <a:extLst>
                  <a:ext uri="{FF2B5EF4-FFF2-40B4-BE49-F238E27FC236}">
                    <a16:creationId xmlns:a16="http://schemas.microsoft.com/office/drawing/2014/main" id="{F3A1D811-A82A-AB4C-8FD0-E599E2ED1A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5667375" y="1485900"/>
                <a:ext cx="296265" cy="304800"/>
              </a:xfrm>
              <a:prstGeom prst="rect">
                <a:avLst/>
              </a:prstGeom>
            </p:spPr>
          </p:pic>
        </p:grpSp>
        <p:grpSp>
          <p:nvGrpSpPr>
            <p:cNvPr id="261" name="Agrupar 260">
              <a:extLst>
                <a:ext uri="{FF2B5EF4-FFF2-40B4-BE49-F238E27FC236}">
                  <a16:creationId xmlns:a16="http://schemas.microsoft.com/office/drawing/2014/main" id="{5F7AD3FA-3C10-5318-EEAA-BB119383E37B}"/>
                </a:ext>
              </a:extLst>
            </p:cNvPr>
            <p:cNvGrpSpPr/>
            <p:nvPr/>
          </p:nvGrpSpPr>
          <p:grpSpPr>
            <a:xfrm>
              <a:off x="2579679" y="1984350"/>
              <a:ext cx="1089018" cy="312048"/>
              <a:chOff x="2230469" y="1311650"/>
              <a:chExt cx="931430" cy="266893"/>
            </a:xfrm>
          </p:grpSpPr>
          <p:sp>
            <p:nvSpPr>
              <p:cNvPr id="262" name="CaixaDeTexto 261">
                <a:extLst>
                  <a:ext uri="{FF2B5EF4-FFF2-40B4-BE49-F238E27FC236}">
                    <a16:creationId xmlns:a16="http://schemas.microsoft.com/office/drawing/2014/main" id="{54381153-2E7C-A4C7-3FF3-20337C052588}"/>
                  </a:ext>
                </a:extLst>
              </p:cNvPr>
              <p:cNvSpPr txBox="1"/>
              <p:nvPr/>
            </p:nvSpPr>
            <p:spPr>
              <a:xfrm>
                <a:off x="2230469" y="1330900"/>
                <a:ext cx="426104" cy="197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570">
                  <a:defRPr/>
                </a:pPr>
                <a:r>
                  <a:rPr lang="pt-BR" sz="1400" b="1">
                    <a:solidFill>
                      <a:srgbClr val="485D6B"/>
                    </a:solidFill>
                    <a:latin typeface="Century Gothic" panose="020B0502020202020204" pitchFamily="34" charset="0"/>
                  </a:rPr>
                  <a:t>ALK</a:t>
                </a:r>
              </a:p>
            </p:txBody>
          </p:sp>
          <p:sp>
            <p:nvSpPr>
              <p:cNvPr id="263" name="Retângulo: Cantos Diagonais Arredondados 262">
                <a:extLst>
                  <a:ext uri="{FF2B5EF4-FFF2-40B4-BE49-F238E27FC236}">
                    <a16:creationId xmlns:a16="http://schemas.microsoft.com/office/drawing/2014/main" id="{E331937F-018B-88B1-7E95-04BA13A7FB34}"/>
                  </a:ext>
                </a:extLst>
              </p:cNvPr>
              <p:cNvSpPr/>
              <p:nvPr/>
            </p:nvSpPr>
            <p:spPr>
              <a:xfrm>
                <a:off x="2695074" y="1328286"/>
                <a:ext cx="418699" cy="250257"/>
              </a:xfrm>
              <a:prstGeom prst="round2DiagRect">
                <a:avLst/>
              </a:prstGeom>
              <a:gradFill>
                <a:gsLst>
                  <a:gs pos="0">
                    <a:srgbClr val="006E76"/>
                  </a:gs>
                  <a:gs pos="100000">
                    <a:srgbClr val="01ACB9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70"/>
                <a:endParaRPr lang="pt-BR" sz="24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64" name="CaixaDeTexto 263">
                <a:extLst>
                  <a:ext uri="{FF2B5EF4-FFF2-40B4-BE49-F238E27FC236}">
                    <a16:creationId xmlns:a16="http://schemas.microsoft.com/office/drawing/2014/main" id="{B0F548F1-B959-CFFF-089C-B3B68489C3E0}"/>
                  </a:ext>
                </a:extLst>
              </p:cNvPr>
              <p:cNvSpPr txBox="1"/>
              <p:nvPr/>
            </p:nvSpPr>
            <p:spPr>
              <a:xfrm>
                <a:off x="2663604" y="1311650"/>
                <a:ext cx="498295" cy="217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570">
                  <a:defRPr/>
                </a:pPr>
                <a:r>
                  <a:rPr lang="pt-BR" sz="1600" b="1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7.9</a:t>
                </a:r>
                <a:r>
                  <a:rPr lang="pt-BR" sz="1200" b="1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%</a:t>
                </a:r>
                <a:endParaRPr lang="pt-BR" sz="1600" b="1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277" name="Agrupar 276">
            <a:extLst>
              <a:ext uri="{FF2B5EF4-FFF2-40B4-BE49-F238E27FC236}">
                <a16:creationId xmlns:a16="http://schemas.microsoft.com/office/drawing/2014/main" id="{0F8FB9A9-DC23-167A-905D-83C345522EA8}"/>
              </a:ext>
            </a:extLst>
          </p:cNvPr>
          <p:cNvGrpSpPr/>
          <p:nvPr/>
        </p:nvGrpSpPr>
        <p:grpSpPr>
          <a:xfrm>
            <a:off x="3842349" y="3188007"/>
            <a:ext cx="7000199" cy="475159"/>
            <a:chOff x="2579679" y="2391003"/>
            <a:chExt cx="5250149" cy="356369"/>
          </a:xfrm>
        </p:grpSpPr>
        <p:grpSp>
          <p:nvGrpSpPr>
            <p:cNvPr id="278" name="Agrupar 277">
              <a:extLst>
                <a:ext uri="{FF2B5EF4-FFF2-40B4-BE49-F238E27FC236}">
                  <a16:creationId xmlns:a16="http://schemas.microsoft.com/office/drawing/2014/main" id="{DE10FC0D-D806-A7B2-312E-454964A80A46}"/>
                </a:ext>
              </a:extLst>
            </p:cNvPr>
            <p:cNvGrpSpPr/>
            <p:nvPr/>
          </p:nvGrpSpPr>
          <p:grpSpPr>
            <a:xfrm>
              <a:off x="3708154" y="2391003"/>
              <a:ext cx="4121674" cy="356369"/>
              <a:chOff x="2438400" y="1485900"/>
              <a:chExt cx="3525240" cy="304800"/>
            </a:xfrm>
            <a:solidFill>
              <a:schemeClr val="bg1">
                <a:lumMod val="65000"/>
              </a:schemeClr>
            </a:solidFill>
          </p:grpSpPr>
          <p:pic>
            <p:nvPicPr>
              <p:cNvPr id="283" name="Gráfico 282">
                <a:extLst>
                  <a:ext uri="{FF2B5EF4-FFF2-40B4-BE49-F238E27FC236}">
                    <a16:creationId xmlns:a16="http://schemas.microsoft.com/office/drawing/2014/main" id="{3D0B84AF-21B1-5011-FA0F-83527979B9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2438400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84" name="Gráfico 283">
                <a:extLst>
                  <a:ext uri="{FF2B5EF4-FFF2-40B4-BE49-F238E27FC236}">
                    <a16:creationId xmlns:a16="http://schemas.microsoft.com/office/drawing/2014/main" id="{DBC60B5F-B843-8222-3E60-0A844389F2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2732314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85" name="Gráfico 284">
                <a:extLst>
                  <a:ext uri="{FF2B5EF4-FFF2-40B4-BE49-F238E27FC236}">
                    <a16:creationId xmlns:a16="http://schemas.microsoft.com/office/drawing/2014/main" id="{23B4D596-5EE1-0DBE-84D5-18441C381F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026228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86" name="Gráfico 285">
                <a:extLst>
                  <a:ext uri="{FF2B5EF4-FFF2-40B4-BE49-F238E27FC236}">
                    <a16:creationId xmlns:a16="http://schemas.microsoft.com/office/drawing/2014/main" id="{B3324295-D416-2E4A-9A5E-A230C2FD76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320142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87" name="Gráfico 286">
                <a:extLst>
                  <a:ext uri="{FF2B5EF4-FFF2-40B4-BE49-F238E27FC236}">
                    <a16:creationId xmlns:a16="http://schemas.microsoft.com/office/drawing/2014/main" id="{C391ECDA-0EE1-83D3-6BAC-02B0F47F8F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614056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88" name="Gráfico 287">
                <a:extLst>
                  <a:ext uri="{FF2B5EF4-FFF2-40B4-BE49-F238E27FC236}">
                    <a16:creationId xmlns:a16="http://schemas.microsoft.com/office/drawing/2014/main" id="{F3C89B62-66CB-9480-156E-B1E6CF7216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907970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89" name="Gráfico 288">
                <a:extLst>
                  <a:ext uri="{FF2B5EF4-FFF2-40B4-BE49-F238E27FC236}">
                    <a16:creationId xmlns:a16="http://schemas.microsoft.com/office/drawing/2014/main" id="{E8BB9549-FB22-9932-46BE-DEBDAE2933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4201884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90" name="Gráfico 289">
                <a:extLst>
                  <a:ext uri="{FF2B5EF4-FFF2-40B4-BE49-F238E27FC236}">
                    <a16:creationId xmlns:a16="http://schemas.microsoft.com/office/drawing/2014/main" id="{86C5247B-552F-8C47-131E-9A31EEB85A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4495800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91" name="Gráfico 290">
                <a:extLst>
                  <a:ext uri="{FF2B5EF4-FFF2-40B4-BE49-F238E27FC236}">
                    <a16:creationId xmlns:a16="http://schemas.microsoft.com/office/drawing/2014/main" id="{9174D797-0DD5-BCA9-3C9F-821B0D1751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4785631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92" name="Gráfico 291">
                <a:extLst>
                  <a:ext uri="{FF2B5EF4-FFF2-40B4-BE49-F238E27FC236}">
                    <a16:creationId xmlns:a16="http://schemas.microsoft.com/office/drawing/2014/main" id="{C23F4844-1F13-1BD5-69F3-C1D3D46460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5079545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93" name="Gráfico 292">
                <a:extLst>
                  <a:ext uri="{FF2B5EF4-FFF2-40B4-BE49-F238E27FC236}">
                    <a16:creationId xmlns:a16="http://schemas.microsoft.com/office/drawing/2014/main" id="{29F25A62-953D-0979-E03D-AE2DA23534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5373459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294" name="Gráfico 293">
                <a:extLst>
                  <a:ext uri="{FF2B5EF4-FFF2-40B4-BE49-F238E27FC236}">
                    <a16:creationId xmlns:a16="http://schemas.microsoft.com/office/drawing/2014/main" id="{4072795D-F72A-D702-87DD-8DF4EC9D76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5667375" y="1485900"/>
                <a:ext cx="296265" cy="304800"/>
              </a:xfrm>
              <a:prstGeom prst="rect">
                <a:avLst/>
              </a:prstGeom>
            </p:spPr>
          </p:pic>
        </p:grpSp>
        <p:grpSp>
          <p:nvGrpSpPr>
            <p:cNvPr id="279" name="Agrupar 278">
              <a:extLst>
                <a:ext uri="{FF2B5EF4-FFF2-40B4-BE49-F238E27FC236}">
                  <a16:creationId xmlns:a16="http://schemas.microsoft.com/office/drawing/2014/main" id="{53156685-9D4E-5AF5-A583-6EE8EB311EC8}"/>
                </a:ext>
              </a:extLst>
            </p:cNvPr>
            <p:cNvGrpSpPr/>
            <p:nvPr/>
          </p:nvGrpSpPr>
          <p:grpSpPr>
            <a:xfrm>
              <a:off x="2579679" y="2400741"/>
              <a:ext cx="1089018" cy="312048"/>
              <a:chOff x="2230469" y="1311650"/>
              <a:chExt cx="931430" cy="266893"/>
            </a:xfrm>
          </p:grpSpPr>
          <p:sp>
            <p:nvSpPr>
              <p:cNvPr id="280" name="CaixaDeTexto 279">
                <a:extLst>
                  <a:ext uri="{FF2B5EF4-FFF2-40B4-BE49-F238E27FC236}">
                    <a16:creationId xmlns:a16="http://schemas.microsoft.com/office/drawing/2014/main" id="{78F3E899-9C35-FFCF-ACAE-A804291590D5}"/>
                  </a:ext>
                </a:extLst>
              </p:cNvPr>
              <p:cNvSpPr txBox="1"/>
              <p:nvPr/>
            </p:nvSpPr>
            <p:spPr>
              <a:xfrm>
                <a:off x="2230469" y="1330900"/>
                <a:ext cx="503106" cy="197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570">
                  <a:defRPr/>
                </a:pPr>
                <a:r>
                  <a:rPr lang="pt-BR" sz="1400" b="1">
                    <a:solidFill>
                      <a:srgbClr val="485D6B"/>
                    </a:solidFill>
                    <a:latin typeface="Century Gothic" panose="020B0502020202020204" pitchFamily="34" charset="0"/>
                  </a:rPr>
                  <a:t>BRAF</a:t>
                </a:r>
              </a:p>
            </p:txBody>
          </p:sp>
          <p:sp>
            <p:nvSpPr>
              <p:cNvPr id="281" name="Retângulo: Cantos Diagonais Arredondados 280">
                <a:extLst>
                  <a:ext uri="{FF2B5EF4-FFF2-40B4-BE49-F238E27FC236}">
                    <a16:creationId xmlns:a16="http://schemas.microsoft.com/office/drawing/2014/main" id="{6E666F16-5585-694E-D0D6-11E4FD839C4E}"/>
                  </a:ext>
                </a:extLst>
              </p:cNvPr>
              <p:cNvSpPr/>
              <p:nvPr/>
            </p:nvSpPr>
            <p:spPr>
              <a:xfrm>
                <a:off x="2695074" y="1328286"/>
                <a:ext cx="418699" cy="250257"/>
              </a:xfrm>
              <a:prstGeom prst="round2DiagRect">
                <a:avLst/>
              </a:prstGeom>
              <a:gradFill>
                <a:gsLst>
                  <a:gs pos="0">
                    <a:srgbClr val="006E76"/>
                  </a:gs>
                  <a:gs pos="100000">
                    <a:srgbClr val="01ACB9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70"/>
                <a:endParaRPr lang="pt-BR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82" name="CaixaDeTexto 281">
                <a:extLst>
                  <a:ext uri="{FF2B5EF4-FFF2-40B4-BE49-F238E27FC236}">
                    <a16:creationId xmlns:a16="http://schemas.microsoft.com/office/drawing/2014/main" id="{0BE8248E-65D8-C73F-F7C6-830232334F3A}"/>
                  </a:ext>
                </a:extLst>
              </p:cNvPr>
              <p:cNvSpPr txBox="1"/>
              <p:nvPr/>
            </p:nvSpPr>
            <p:spPr>
              <a:xfrm>
                <a:off x="2663604" y="1311650"/>
                <a:ext cx="498295" cy="217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570">
                  <a:defRPr/>
                </a:pPr>
                <a:r>
                  <a:rPr lang="pt-BR" sz="1600" b="1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2.6</a:t>
                </a:r>
                <a:r>
                  <a:rPr lang="pt-BR" sz="1200" b="1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%</a:t>
                </a:r>
                <a:endParaRPr lang="pt-BR" sz="1600" b="1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295" name="Agrupar 294">
            <a:extLst>
              <a:ext uri="{FF2B5EF4-FFF2-40B4-BE49-F238E27FC236}">
                <a16:creationId xmlns:a16="http://schemas.microsoft.com/office/drawing/2014/main" id="{56CD38B9-6815-0152-56C8-2FA47405EB40}"/>
              </a:ext>
            </a:extLst>
          </p:cNvPr>
          <p:cNvGrpSpPr/>
          <p:nvPr/>
        </p:nvGrpSpPr>
        <p:grpSpPr>
          <a:xfrm>
            <a:off x="3842349" y="3722560"/>
            <a:ext cx="7000199" cy="475159"/>
            <a:chOff x="2579679" y="2791918"/>
            <a:chExt cx="5250149" cy="356369"/>
          </a:xfrm>
        </p:grpSpPr>
        <p:grpSp>
          <p:nvGrpSpPr>
            <p:cNvPr id="296" name="Agrupar 295">
              <a:extLst>
                <a:ext uri="{FF2B5EF4-FFF2-40B4-BE49-F238E27FC236}">
                  <a16:creationId xmlns:a16="http://schemas.microsoft.com/office/drawing/2014/main" id="{BF177A00-E4B4-C912-2E6B-03BE09BFDBCF}"/>
                </a:ext>
              </a:extLst>
            </p:cNvPr>
            <p:cNvGrpSpPr/>
            <p:nvPr/>
          </p:nvGrpSpPr>
          <p:grpSpPr>
            <a:xfrm>
              <a:off x="3708154" y="2791918"/>
              <a:ext cx="4121674" cy="356369"/>
              <a:chOff x="2438400" y="1485900"/>
              <a:chExt cx="3525240" cy="304800"/>
            </a:xfrm>
            <a:solidFill>
              <a:schemeClr val="bg1">
                <a:lumMod val="65000"/>
              </a:schemeClr>
            </a:solidFill>
          </p:grpSpPr>
          <p:pic>
            <p:nvPicPr>
              <p:cNvPr id="301" name="Gráfico 300">
                <a:extLst>
                  <a:ext uri="{FF2B5EF4-FFF2-40B4-BE49-F238E27FC236}">
                    <a16:creationId xmlns:a16="http://schemas.microsoft.com/office/drawing/2014/main" id="{17A1993F-0A30-13F1-16BD-3F4F221CCA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2438400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02" name="Gráfico 301">
                <a:extLst>
                  <a:ext uri="{FF2B5EF4-FFF2-40B4-BE49-F238E27FC236}">
                    <a16:creationId xmlns:a16="http://schemas.microsoft.com/office/drawing/2014/main" id="{6C97E7CA-F269-F013-366E-529E3EAB85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2732314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03" name="Gráfico 302">
                <a:extLst>
                  <a:ext uri="{FF2B5EF4-FFF2-40B4-BE49-F238E27FC236}">
                    <a16:creationId xmlns:a16="http://schemas.microsoft.com/office/drawing/2014/main" id="{FFCD042A-4AAD-CFC0-C393-A25061D61F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026228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04" name="Gráfico 303">
                <a:extLst>
                  <a:ext uri="{FF2B5EF4-FFF2-40B4-BE49-F238E27FC236}">
                    <a16:creationId xmlns:a16="http://schemas.microsoft.com/office/drawing/2014/main" id="{B906CA40-C4F7-36D3-E809-11186C0EAA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320142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05" name="Gráfico 304">
                <a:extLst>
                  <a:ext uri="{FF2B5EF4-FFF2-40B4-BE49-F238E27FC236}">
                    <a16:creationId xmlns:a16="http://schemas.microsoft.com/office/drawing/2014/main" id="{7282D233-02AF-DB04-F413-C8EA430BB7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614056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06" name="Gráfico 305">
                <a:extLst>
                  <a:ext uri="{FF2B5EF4-FFF2-40B4-BE49-F238E27FC236}">
                    <a16:creationId xmlns:a16="http://schemas.microsoft.com/office/drawing/2014/main" id="{C0063961-EB05-74F4-9786-DFA9CBA4BC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907970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07" name="Gráfico 306">
                <a:extLst>
                  <a:ext uri="{FF2B5EF4-FFF2-40B4-BE49-F238E27FC236}">
                    <a16:creationId xmlns:a16="http://schemas.microsoft.com/office/drawing/2014/main" id="{EE52FA3C-0FF6-28FF-76A4-9EAFB31ACF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4201884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08" name="Gráfico 307">
                <a:extLst>
                  <a:ext uri="{FF2B5EF4-FFF2-40B4-BE49-F238E27FC236}">
                    <a16:creationId xmlns:a16="http://schemas.microsoft.com/office/drawing/2014/main" id="{7D01729C-8B8F-9A1A-F6A8-0E723978D8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4495800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09" name="Gráfico 308">
                <a:extLst>
                  <a:ext uri="{FF2B5EF4-FFF2-40B4-BE49-F238E27FC236}">
                    <a16:creationId xmlns:a16="http://schemas.microsoft.com/office/drawing/2014/main" id="{6B065379-B3A3-00DC-8206-DEEB4DC23D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4785631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10" name="Gráfico 309">
                <a:extLst>
                  <a:ext uri="{FF2B5EF4-FFF2-40B4-BE49-F238E27FC236}">
                    <a16:creationId xmlns:a16="http://schemas.microsoft.com/office/drawing/2014/main" id="{A58130DE-16F1-5350-9C0F-E2110F4C45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5079545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11" name="Gráfico 310">
                <a:extLst>
                  <a:ext uri="{FF2B5EF4-FFF2-40B4-BE49-F238E27FC236}">
                    <a16:creationId xmlns:a16="http://schemas.microsoft.com/office/drawing/2014/main" id="{0CE4318A-E212-1838-9429-ED43568EFD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5373459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12" name="Gráfico 311">
                <a:extLst>
                  <a:ext uri="{FF2B5EF4-FFF2-40B4-BE49-F238E27FC236}">
                    <a16:creationId xmlns:a16="http://schemas.microsoft.com/office/drawing/2014/main" id="{342FD4D1-8876-CC0B-18C8-70CA8BA003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5667375" y="1485900"/>
                <a:ext cx="296265" cy="304800"/>
              </a:xfrm>
              <a:prstGeom prst="rect">
                <a:avLst/>
              </a:prstGeom>
            </p:spPr>
          </p:pic>
        </p:grpSp>
        <p:grpSp>
          <p:nvGrpSpPr>
            <p:cNvPr id="297" name="Agrupar 296">
              <a:extLst>
                <a:ext uri="{FF2B5EF4-FFF2-40B4-BE49-F238E27FC236}">
                  <a16:creationId xmlns:a16="http://schemas.microsoft.com/office/drawing/2014/main" id="{FE0C1112-C829-20BA-3527-AE3AA3C6D51E}"/>
                </a:ext>
              </a:extLst>
            </p:cNvPr>
            <p:cNvGrpSpPr/>
            <p:nvPr/>
          </p:nvGrpSpPr>
          <p:grpSpPr>
            <a:xfrm>
              <a:off x="2579679" y="2805877"/>
              <a:ext cx="1089019" cy="312048"/>
              <a:chOff x="2230468" y="1311650"/>
              <a:chExt cx="931431" cy="266893"/>
            </a:xfrm>
          </p:grpSpPr>
          <p:sp>
            <p:nvSpPr>
              <p:cNvPr id="298" name="CaixaDeTexto 297">
                <a:extLst>
                  <a:ext uri="{FF2B5EF4-FFF2-40B4-BE49-F238E27FC236}">
                    <a16:creationId xmlns:a16="http://schemas.microsoft.com/office/drawing/2014/main" id="{5A7B75E6-E566-E251-CB07-C8D866368FEB}"/>
                  </a:ext>
                </a:extLst>
              </p:cNvPr>
              <p:cNvSpPr txBox="1"/>
              <p:nvPr/>
            </p:nvSpPr>
            <p:spPr>
              <a:xfrm>
                <a:off x="2230468" y="1330900"/>
                <a:ext cx="560857" cy="197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570">
                  <a:defRPr/>
                </a:pPr>
                <a:r>
                  <a:rPr lang="pt-BR" sz="1400" b="1">
                    <a:solidFill>
                      <a:srgbClr val="485D6B"/>
                    </a:solidFill>
                    <a:latin typeface="Century Gothic" panose="020B0502020202020204" pitchFamily="34" charset="0"/>
                  </a:rPr>
                  <a:t>ROS1</a:t>
                </a:r>
              </a:p>
            </p:txBody>
          </p:sp>
          <p:sp>
            <p:nvSpPr>
              <p:cNvPr id="299" name="Retângulo: Cantos Diagonais Arredondados 298">
                <a:extLst>
                  <a:ext uri="{FF2B5EF4-FFF2-40B4-BE49-F238E27FC236}">
                    <a16:creationId xmlns:a16="http://schemas.microsoft.com/office/drawing/2014/main" id="{16F3C964-268E-552A-554F-B2E78D0CCD41}"/>
                  </a:ext>
                </a:extLst>
              </p:cNvPr>
              <p:cNvSpPr/>
              <p:nvPr/>
            </p:nvSpPr>
            <p:spPr>
              <a:xfrm>
                <a:off x="2695074" y="1328286"/>
                <a:ext cx="418699" cy="250257"/>
              </a:xfrm>
              <a:prstGeom prst="round2DiagRect">
                <a:avLst/>
              </a:prstGeom>
              <a:gradFill>
                <a:gsLst>
                  <a:gs pos="0">
                    <a:srgbClr val="006E76"/>
                  </a:gs>
                  <a:gs pos="100000">
                    <a:srgbClr val="01ACB9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70"/>
                <a:endParaRPr lang="pt-BR" sz="24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00" name="CaixaDeTexto 299">
                <a:extLst>
                  <a:ext uri="{FF2B5EF4-FFF2-40B4-BE49-F238E27FC236}">
                    <a16:creationId xmlns:a16="http://schemas.microsoft.com/office/drawing/2014/main" id="{0B4F9BF7-7FE0-DB50-9CF9-407357DA485E}"/>
                  </a:ext>
                </a:extLst>
              </p:cNvPr>
              <p:cNvSpPr txBox="1"/>
              <p:nvPr/>
            </p:nvSpPr>
            <p:spPr>
              <a:xfrm>
                <a:off x="2663604" y="1311650"/>
                <a:ext cx="498295" cy="217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570">
                  <a:defRPr/>
                </a:pPr>
                <a:r>
                  <a:rPr lang="pt-BR" sz="1600" b="1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2.6</a:t>
                </a:r>
                <a:r>
                  <a:rPr lang="pt-BR" sz="1200" b="1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%</a:t>
                </a:r>
                <a:endParaRPr lang="pt-BR" sz="1600" b="1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313" name="Agrupar 312">
            <a:extLst>
              <a:ext uri="{FF2B5EF4-FFF2-40B4-BE49-F238E27FC236}">
                <a16:creationId xmlns:a16="http://schemas.microsoft.com/office/drawing/2014/main" id="{123E7BD7-E607-F3F9-2FB8-137532AFE15E}"/>
              </a:ext>
            </a:extLst>
          </p:cNvPr>
          <p:cNvGrpSpPr/>
          <p:nvPr/>
        </p:nvGrpSpPr>
        <p:grpSpPr>
          <a:xfrm>
            <a:off x="3842349" y="4271962"/>
            <a:ext cx="7000199" cy="475159"/>
            <a:chOff x="2579679" y="3203969"/>
            <a:chExt cx="5250149" cy="356369"/>
          </a:xfrm>
        </p:grpSpPr>
        <p:grpSp>
          <p:nvGrpSpPr>
            <p:cNvPr id="314" name="Agrupar 313">
              <a:extLst>
                <a:ext uri="{FF2B5EF4-FFF2-40B4-BE49-F238E27FC236}">
                  <a16:creationId xmlns:a16="http://schemas.microsoft.com/office/drawing/2014/main" id="{DE8967E9-771E-930F-BF96-073C30A348A2}"/>
                </a:ext>
              </a:extLst>
            </p:cNvPr>
            <p:cNvGrpSpPr/>
            <p:nvPr/>
          </p:nvGrpSpPr>
          <p:grpSpPr>
            <a:xfrm>
              <a:off x="3708154" y="3203969"/>
              <a:ext cx="4121674" cy="356369"/>
              <a:chOff x="2438400" y="1485900"/>
              <a:chExt cx="3525240" cy="304800"/>
            </a:xfrm>
            <a:solidFill>
              <a:schemeClr val="bg1">
                <a:lumMod val="65000"/>
              </a:schemeClr>
            </a:solidFill>
          </p:grpSpPr>
          <p:pic>
            <p:nvPicPr>
              <p:cNvPr id="319" name="Gráfico 318">
                <a:extLst>
                  <a:ext uri="{FF2B5EF4-FFF2-40B4-BE49-F238E27FC236}">
                    <a16:creationId xmlns:a16="http://schemas.microsoft.com/office/drawing/2014/main" id="{4116022B-9C52-67EA-C510-D1313BFC58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2438400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20" name="Gráfico 319">
                <a:extLst>
                  <a:ext uri="{FF2B5EF4-FFF2-40B4-BE49-F238E27FC236}">
                    <a16:creationId xmlns:a16="http://schemas.microsoft.com/office/drawing/2014/main" id="{F13FE4EB-CC60-7627-1E69-E9D713D153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2732314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21" name="Gráfico 320">
                <a:extLst>
                  <a:ext uri="{FF2B5EF4-FFF2-40B4-BE49-F238E27FC236}">
                    <a16:creationId xmlns:a16="http://schemas.microsoft.com/office/drawing/2014/main" id="{4FFE0C8A-490E-4E80-0C11-A53DA47DA0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026228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22" name="Gráfico 321">
                <a:extLst>
                  <a:ext uri="{FF2B5EF4-FFF2-40B4-BE49-F238E27FC236}">
                    <a16:creationId xmlns:a16="http://schemas.microsoft.com/office/drawing/2014/main" id="{E619626C-4117-099E-FC00-1B8973BD68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320142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23" name="Gráfico 322">
                <a:extLst>
                  <a:ext uri="{FF2B5EF4-FFF2-40B4-BE49-F238E27FC236}">
                    <a16:creationId xmlns:a16="http://schemas.microsoft.com/office/drawing/2014/main" id="{2141EA39-69DE-BD53-C976-FAA262DF30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614056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24" name="Gráfico 323">
                <a:extLst>
                  <a:ext uri="{FF2B5EF4-FFF2-40B4-BE49-F238E27FC236}">
                    <a16:creationId xmlns:a16="http://schemas.microsoft.com/office/drawing/2014/main" id="{041E79FB-6A29-345B-AE19-4A99ED0875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907970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25" name="Gráfico 324">
                <a:extLst>
                  <a:ext uri="{FF2B5EF4-FFF2-40B4-BE49-F238E27FC236}">
                    <a16:creationId xmlns:a16="http://schemas.microsoft.com/office/drawing/2014/main" id="{154E535C-DEEB-7D9D-7A47-C558752CFD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4201884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26" name="Gráfico 325">
                <a:extLst>
                  <a:ext uri="{FF2B5EF4-FFF2-40B4-BE49-F238E27FC236}">
                    <a16:creationId xmlns:a16="http://schemas.microsoft.com/office/drawing/2014/main" id="{EDC363B7-940E-29D9-0B51-0E6F706A74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4495800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27" name="Gráfico 326">
                <a:extLst>
                  <a:ext uri="{FF2B5EF4-FFF2-40B4-BE49-F238E27FC236}">
                    <a16:creationId xmlns:a16="http://schemas.microsoft.com/office/drawing/2014/main" id="{4715A852-D328-4116-FB3A-E6A10897F5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4785631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28" name="Gráfico 327">
                <a:extLst>
                  <a:ext uri="{FF2B5EF4-FFF2-40B4-BE49-F238E27FC236}">
                    <a16:creationId xmlns:a16="http://schemas.microsoft.com/office/drawing/2014/main" id="{081CE382-2F93-79E0-E75F-AD77A49912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5079545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29" name="Gráfico 328">
                <a:extLst>
                  <a:ext uri="{FF2B5EF4-FFF2-40B4-BE49-F238E27FC236}">
                    <a16:creationId xmlns:a16="http://schemas.microsoft.com/office/drawing/2014/main" id="{625CA69F-6955-BFD8-907F-17CAF0D90C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5373459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30" name="Gráfico 329">
                <a:extLst>
                  <a:ext uri="{FF2B5EF4-FFF2-40B4-BE49-F238E27FC236}">
                    <a16:creationId xmlns:a16="http://schemas.microsoft.com/office/drawing/2014/main" id="{C63CBCD1-F17B-A704-97B2-0846C1E113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5667375" y="1485900"/>
                <a:ext cx="296265" cy="304800"/>
              </a:xfrm>
              <a:prstGeom prst="rect">
                <a:avLst/>
              </a:prstGeom>
            </p:spPr>
          </p:pic>
        </p:grpSp>
        <p:grpSp>
          <p:nvGrpSpPr>
            <p:cNvPr id="315" name="Agrupar 314">
              <a:extLst>
                <a:ext uri="{FF2B5EF4-FFF2-40B4-BE49-F238E27FC236}">
                  <a16:creationId xmlns:a16="http://schemas.microsoft.com/office/drawing/2014/main" id="{EE56E00D-25FD-3DEF-C128-D940D64B989D}"/>
                </a:ext>
              </a:extLst>
            </p:cNvPr>
            <p:cNvGrpSpPr/>
            <p:nvPr/>
          </p:nvGrpSpPr>
          <p:grpSpPr>
            <a:xfrm>
              <a:off x="2579679" y="3211012"/>
              <a:ext cx="1089019" cy="312049"/>
              <a:chOff x="2230468" y="1311650"/>
              <a:chExt cx="931431" cy="266893"/>
            </a:xfrm>
          </p:grpSpPr>
          <p:sp>
            <p:nvSpPr>
              <p:cNvPr id="316" name="CaixaDeTexto 315">
                <a:extLst>
                  <a:ext uri="{FF2B5EF4-FFF2-40B4-BE49-F238E27FC236}">
                    <a16:creationId xmlns:a16="http://schemas.microsoft.com/office/drawing/2014/main" id="{3DF2CAED-0152-E7B1-2167-C22F4EE96D1C}"/>
                  </a:ext>
                </a:extLst>
              </p:cNvPr>
              <p:cNvSpPr txBox="1"/>
              <p:nvPr/>
            </p:nvSpPr>
            <p:spPr>
              <a:xfrm>
                <a:off x="2230468" y="1330900"/>
                <a:ext cx="560857" cy="197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570">
                  <a:defRPr/>
                </a:pPr>
                <a:r>
                  <a:rPr lang="pt-BR" sz="1400" b="1">
                    <a:solidFill>
                      <a:srgbClr val="485D6B"/>
                    </a:solidFill>
                    <a:latin typeface="Century Gothic" panose="020B0502020202020204" pitchFamily="34" charset="0"/>
                  </a:rPr>
                  <a:t>MET</a:t>
                </a:r>
              </a:p>
            </p:txBody>
          </p:sp>
          <p:sp>
            <p:nvSpPr>
              <p:cNvPr id="317" name="Retângulo: Cantos Diagonais Arredondados 316">
                <a:extLst>
                  <a:ext uri="{FF2B5EF4-FFF2-40B4-BE49-F238E27FC236}">
                    <a16:creationId xmlns:a16="http://schemas.microsoft.com/office/drawing/2014/main" id="{0F3B9BF3-DCCC-AC9C-9E5C-15BE4499CF7B}"/>
                  </a:ext>
                </a:extLst>
              </p:cNvPr>
              <p:cNvSpPr/>
              <p:nvPr/>
            </p:nvSpPr>
            <p:spPr>
              <a:xfrm>
                <a:off x="2695074" y="1328286"/>
                <a:ext cx="418699" cy="250257"/>
              </a:xfrm>
              <a:prstGeom prst="round2DiagRect">
                <a:avLst/>
              </a:prstGeom>
              <a:gradFill>
                <a:gsLst>
                  <a:gs pos="0">
                    <a:srgbClr val="006E76"/>
                  </a:gs>
                  <a:gs pos="100000">
                    <a:srgbClr val="01ACB9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70"/>
                <a:endParaRPr lang="pt-BR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18" name="CaixaDeTexto 317">
                <a:extLst>
                  <a:ext uri="{FF2B5EF4-FFF2-40B4-BE49-F238E27FC236}">
                    <a16:creationId xmlns:a16="http://schemas.microsoft.com/office/drawing/2014/main" id="{3F0C8AF0-967B-5275-BA95-F03CE7F022DC}"/>
                  </a:ext>
                </a:extLst>
              </p:cNvPr>
              <p:cNvSpPr txBox="1"/>
              <p:nvPr/>
            </p:nvSpPr>
            <p:spPr>
              <a:xfrm>
                <a:off x="2663604" y="1311650"/>
                <a:ext cx="498295" cy="217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570">
                  <a:defRPr/>
                </a:pPr>
                <a:r>
                  <a:rPr lang="pt-BR" sz="1600" b="1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0.7</a:t>
                </a:r>
                <a:r>
                  <a:rPr lang="pt-BR" sz="1200" b="1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%</a:t>
                </a:r>
                <a:endParaRPr lang="pt-BR" sz="1600" b="1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331" name="Agrupar 330">
            <a:extLst>
              <a:ext uri="{FF2B5EF4-FFF2-40B4-BE49-F238E27FC236}">
                <a16:creationId xmlns:a16="http://schemas.microsoft.com/office/drawing/2014/main" id="{EE3638BB-EF26-93C6-B343-92DCC15510C3}"/>
              </a:ext>
            </a:extLst>
          </p:cNvPr>
          <p:cNvGrpSpPr/>
          <p:nvPr/>
        </p:nvGrpSpPr>
        <p:grpSpPr>
          <a:xfrm>
            <a:off x="3842349" y="4821357"/>
            <a:ext cx="7000199" cy="475158"/>
            <a:chOff x="2579679" y="3616021"/>
            <a:chExt cx="5250149" cy="356369"/>
          </a:xfrm>
        </p:grpSpPr>
        <p:grpSp>
          <p:nvGrpSpPr>
            <p:cNvPr id="332" name="Agrupar 331">
              <a:extLst>
                <a:ext uri="{FF2B5EF4-FFF2-40B4-BE49-F238E27FC236}">
                  <a16:creationId xmlns:a16="http://schemas.microsoft.com/office/drawing/2014/main" id="{33BE1C35-82A3-070F-5107-CE0E83246D6A}"/>
                </a:ext>
              </a:extLst>
            </p:cNvPr>
            <p:cNvGrpSpPr/>
            <p:nvPr/>
          </p:nvGrpSpPr>
          <p:grpSpPr>
            <a:xfrm>
              <a:off x="3708154" y="3616021"/>
              <a:ext cx="4121674" cy="356369"/>
              <a:chOff x="2438400" y="1485900"/>
              <a:chExt cx="3525240" cy="304800"/>
            </a:xfrm>
            <a:solidFill>
              <a:schemeClr val="bg1">
                <a:lumMod val="65000"/>
              </a:schemeClr>
            </a:solidFill>
          </p:grpSpPr>
          <p:pic>
            <p:nvPicPr>
              <p:cNvPr id="337" name="Gráfico 336">
                <a:extLst>
                  <a:ext uri="{FF2B5EF4-FFF2-40B4-BE49-F238E27FC236}">
                    <a16:creationId xmlns:a16="http://schemas.microsoft.com/office/drawing/2014/main" id="{73CE53EB-8C25-F3E2-A8D6-82AAEFF2CD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2438400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38" name="Gráfico 337">
                <a:extLst>
                  <a:ext uri="{FF2B5EF4-FFF2-40B4-BE49-F238E27FC236}">
                    <a16:creationId xmlns:a16="http://schemas.microsoft.com/office/drawing/2014/main" id="{EF2BCF0B-701B-CA82-435A-E3C73AFB41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2732314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39" name="Gráfico 338">
                <a:extLst>
                  <a:ext uri="{FF2B5EF4-FFF2-40B4-BE49-F238E27FC236}">
                    <a16:creationId xmlns:a16="http://schemas.microsoft.com/office/drawing/2014/main" id="{1A7DE519-256B-6D1B-4C9B-B4F3088CA4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026228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40" name="Gráfico 339">
                <a:extLst>
                  <a:ext uri="{FF2B5EF4-FFF2-40B4-BE49-F238E27FC236}">
                    <a16:creationId xmlns:a16="http://schemas.microsoft.com/office/drawing/2014/main" id="{0258E8F0-D5A1-A8C2-3894-23E8B83DCD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320142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41" name="Gráfico 340">
                <a:extLst>
                  <a:ext uri="{FF2B5EF4-FFF2-40B4-BE49-F238E27FC236}">
                    <a16:creationId xmlns:a16="http://schemas.microsoft.com/office/drawing/2014/main" id="{44C45988-1E88-FC14-7179-085095BB2B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614056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42" name="Gráfico 341">
                <a:extLst>
                  <a:ext uri="{FF2B5EF4-FFF2-40B4-BE49-F238E27FC236}">
                    <a16:creationId xmlns:a16="http://schemas.microsoft.com/office/drawing/2014/main" id="{12F61E10-FB65-9AB2-D4FC-33F9A04F1C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907970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43" name="Gráfico 342">
                <a:extLst>
                  <a:ext uri="{FF2B5EF4-FFF2-40B4-BE49-F238E27FC236}">
                    <a16:creationId xmlns:a16="http://schemas.microsoft.com/office/drawing/2014/main" id="{5B1941E7-220F-FC16-303D-A3127943CA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4201884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44" name="Gráfico 343">
                <a:extLst>
                  <a:ext uri="{FF2B5EF4-FFF2-40B4-BE49-F238E27FC236}">
                    <a16:creationId xmlns:a16="http://schemas.microsoft.com/office/drawing/2014/main" id="{67107E9D-9C1D-944C-B6E3-9A8FB6568E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4495800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45" name="Gráfico 344">
                <a:extLst>
                  <a:ext uri="{FF2B5EF4-FFF2-40B4-BE49-F238E27FC236}">
                    <a16:creationId xmlns:a16="http://schemas.microsoft.com/office/drawing/2014/main" id="{02830B22-321D-84B4-C665-3D65C1C12B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4785631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46" name="Gráfico 345">
                <a:extLst>
                  <a:ext uri="{FF2B5EF4-FFF2-40B4-BE49-F238E27FC236}">
                    <a16:creationId xmlns:a16="http://schemas.microsoft.com/office/drawing/2014/main" id="{3FEB3059-1768-3FF1-2407-53FD64E0A3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5079545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47" name="Gráfico 346">
                <a:extLst>
                  <a:ext uri="{FF2B5EF4-FFF2-40B4-BE49-F238E27FC236}">
                    <a16:creationId xmlns:a16="http://schemas.microsoft.com/office/drawing/2014/main" id="{1F5A8389-3F2D-1A47-3AF7-8D47E57866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5373459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48" name="Gráfico 347">
                <a:extLst>
                  <a:ext uri="{FF2B5EF4-FFF2-40B4-BE49-F238E27FC236}">
                    <a16:creationId xmlns:a16="http://schemas.microsoft.com/office/drawing/2014/main" id="{9F539410-3EFA-C687-A522-1A4E5D632A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5667375" y="1485900"/>
                <a:ext cx="296265" cy="304800"/>
              </a:xfrm>
              <a:prstGeom prst="rect">
                <a:avLst/>
              </a:prstGeom>
            </p:spPr>
          </p:pic>
        </p:grpSp>
        <p:grpSp>
          <p:nvGrpSpPr>
            <p:cNvPr id="333" name="Agrupar 332">
              <a:extLst>
                <a:ext uri="{FF2B5EF4-FFF2-40B4-BE49-F238E27FC236}">
                  <a16:creationId xmlns:a16="http://schemas.microsoft.com/office/drawing/2014/main" id="{A315C8FE-503C-8BF8-AB79-323E8E074C14}"/>
                </a:ext>
              </a:extLst>
            </p:cNvPr>
            <p:cNvGrpSpPr/>
            <p:nvPr/>
          </p:nvGrpSpPr>
          <p:grpSpPr>
            <a:xfrm>
              <a:off x="2579679" y="3627401"/>
              <a:ext cx="1089019" cy="312048"/>
              <a:chOff x="2230468" y="1311650"/>
              <a:chExt cx="931431" cy="266893"/>
            </a:xfrm>
          </p:grpSpPr>
          <p:sp>
            <p:nvSpPr>
              <p:cNvPr id="334" name="CaixaDeTexto 333">
                <a:extLst>
                  <a:ext uri="{FF2B5EF4-FFF2-40B4-BE49-F238E27FC236}">
                    <a16:creationId xmlns:a16="http://schemas.microsoft.com/office/drawing/2014/main" id="{932C4DD1-8E13-18D3-38A0-151FF1E86C4A}"/>
                  </a:ext>
                </a:extLst>
              </p:cNvPr>
              <p:cNvSpPr txBox="1"/>
              <p:nvPr/>
            </p:nvSpPr>
            <p:spPr>
              <a:xfrm>
                <a:off x="2230468" y="1330900"/>
                <a:ext cx="560857" cy="197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570">
                  <a:defRPr/>
                </a:pPr>
                <a:r>
                  <a:rPr lang="pt-BR" sz="1400" b="1">
                    <a:solidFill>
                      <a:srgbClr val="485D6B"/>
                    </a:solidFill>
                    <a:latin typeface="Century Gothic" panose="020B0502020202020204" pitchFamily="34" charset="0"/>
                  </a:rPr>
                  <a:t>NTRK</a:t>
                </a:r>
              </a:p>
            </p:txBody>
          </p:sp>
          <p:sp>
            <p:nvSpPr>
              <p:cNvPr id="335" name="Retângulo: Cantos Diagonais Arredondados 334">
                <a:extLst>
                  <a:ext uri="{FF2B5EF4-FFF2-40B4-BE49-F238E27FC236}">
                    <a16:creationId xmlns:a16="http://schemas.microsoft.com/office/drawing/2014/main" id="{57753902-5588-F868-D613-4FC2B7E283FF}"/>
                  </a:ext>
                </a:extLst>
              </p:cNvPr>
              <p:cNvSpPr/>
              <p:nvPr/>
            </p:nvSpPr>
            <p:spPr>
              <a:xfrm>
                <a:off x="2695074" y="1328286"/>
                <a:ext cx="418699" cy="250257"/>
              </a:xfrm>
              <a:prstGeom prst="round2DiagRect">
                <a:avLst/>
              </a:prstGeom>
              <a:gradFill>
                <a:gsLst>
                  <a:gs pos="0">
                    <a:srgbClr val="006E76"/>
                  </a:gs>
                  <a:gs pos="100000">
                    <a:srgbClr val="01ACB9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70"/>
                <a:endParaRPr lang="pt-BR" sz="24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36" name="CaixaDeTexto 335">
                <a:extLst>
                  <a:ext uri="{FF2B5EF4-FFF2-40B4-BE49-F238E27FC236}">
                    <a16:creationId xmlns:a16="http://schemas.microsoft.com/office/drawing/2014/main" id="{5789A1C9-C1F9-C714-14DC-9B9E7D4A61D6}"/>
                  </a:ext>
                </a:extLst>
              </p:cNvPr>
              <p:cNvSpPr txBox="1"/>
              <p:nvPr/>
            </p:nvSpPr>
            <p:spPr>
              <a:xfrm>
                <a:off x="2663604" y="1311650"/>
                <a:ext cx="498295" cy="217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570">
                  <a:defRPr/>
                </a:pPr>
                <a:r>
                  <a:rPr lang="pt-BR" sz="1600" b="1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0.2</a:t>
                </a:r>
                <a:r>
                  <a:rPr lang="pt-BR" sz="1200" b="1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%</a:t>
                </a:r>
                <a:endParaRPr lang="pt-BR" sz="1600" b="1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349" name="Agrupar 348">
            <a:extLst>
              <a:ext uri="{FF2B5EF4-FFF2-40B4-BE49-F238E27FC236}">
                <a16:creationId xmlns:a16="http://schemas.microsoft.com/office/drawing/2014/main" id="{39653960-2123-897C-3196-BFDDD254A6C4}"/>
              </a:ext>
            </a:extLst>
          </p:cNvPr>
          <p:cNvGrpSpPr/>
          <p:nvPr/>
        </p:nvGrpSpPr>
        <p:grpSpPr>
          <a:xfrm>
            <a:off x="3673831" y="5370759"/>
            <a:ext cx="7176219" cy="475158"/>
            <a:chOff x="2453291" y="4028073"/>
            <a:chExt cx="5382164" cy="356369"/>
          </a:xfrm>
        </p:grpSpPr>
        <p:grpSp>
          <p:nvGrpSpPr>
            <p:cNvPr id="350" name="Agrupar 349">
              <a:extLst>
                <a:ext uri="{FF2B5EF4-FFF2-40B4-BE49-F238E27FC236}">
                  <a16:creationId xmlns:a16="http://schemas.microsoft.com/office/drawing/2014/main" id="{0F08D503-6C3B-D756-96B0-C2B8DF461020}"/>
                </a:ext>
              </a:extLst>
            </p:cNvPr>
            <p:cNvGrpSpPr/>
            <p:nvPr/>
          </p:nvGrpSpPr>
          <p:grpSpPr>
            <a:xfrm>
              <a:off x="3713781" y="4028073"/>
              <a:ext cx="4121674" cy="356369"/>
              <a:chOff x="2438400" y="1485900"/>
              <a:chExt cx="3525240" cy="304800"/>
            </a:xfrm>
            <a:solidFill>
              <a:schemeClr val="bg1">
                <a:lumMod val="65000"/>
              </a:schemeClr>
            </a:solidFill>
          </p:grpSpPr>
          <p:pic>
            <p:nvPicPr>
              <p:cNvPr id="355" name="Gráfico 354">
                <a:extLst>
                  <a:ext uri="{FF2B5EF4-FFF2-40B4-BE49-F238E27FC236}">
                    <a16:creationId xmlns:a16="http://schemas.microsoft.com/office/drawing/2014/main" id="{BD126ADE-59D8-2E72-5E6B-503BF2D97C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2438400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56" name="Gráfico 355">
                <a:extLst>
                  <a:ext uri="{FF2B5EF4-FFF2-40B4-BE49-F238E27FC236}">
                    <a16:creationId xmlns:a16="http://schemas.microsoft.com/office/drawing/2014/main" id="{E06530CA-8781-915B-7BF4-D47507FFCF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2732314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57" name="Gráfico 356">
                <a:extLst>
                  <a:ext uri="{FF2B5EF4-FFF2-40B4-BE49-F238E27FC236}">
                    <a16:creationId xmlns:a16="http://schemas.microsoft.com/office/drawing/2014/main" id="{072171D5-2610-27FB-0058-5BCE48DE1B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026228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58" name="Gráfico 357">
                <a:extLst>
                  <a:ext uri="{FF2B5EF4-FFF2-40B4-BE49-F238E27FC236}">
                    <a16:creationId xmlns:a16="http://schemas.microsoft.com/office/drawing/2014/main" id="{E95EFDA1-B04D-D5FA-9BA8-F742A7806C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320142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59" name="Gráfico 358">
                <a:extLst>
                  <a:ext uri="{FF2B5EF4-FFF2-40B4-BE49-F238E27FC236}">
                    <a16:creationId xmlns:a16="http://schemas.microsoft.com/office/drawing/2014/main" id="{57933EE0-17DC-5B3A-1926-76368FF2E1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614056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60" name="Gráfico 359">
                <a:extLst>
                  <a:ext uri="{FF2B5EF4-FFF2-40B4-BE49-F238E27FC236}">
                    <a16:creationId xmlns:a16="http://schemas.microsoft.com/office/drawing/2014/main" id="{D2B68CC9-040C-95C4-6E39-98AD65B866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907970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61" name="Gráfico 360">
                <a:extLst>
                  <a:ext uri="{FF2B5EF4-FFF2-40B4-BE49-F238E27FC236}">
                    <a16:creationId xmlns:a16="http://schemas.microsoft.com/office/drawing/2014/main" id="{E0513FFB-7B60-171E-0A89-06E19A36AE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4201884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62" name="Gráfico 361">
                <a:extLst>
                  <a:ext uri="{FF2B5EF4-FFF2-40B4-BE49-F238E27FC236}">
                    <a16:creationId xmlns:a16="http://schemas.microsoft.com/office/drawing/2014/main" id="{FD06244D-9CA8-451F-ECF8-0A3CCDB045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4495800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63" name="Gráfico 362">
                <a:extLst>
                  <a:ext uri="{FF2B5EF4-FFF2-40B4-BE49-F238E27FC236}">
                    <a16:creationId xmlns:a16="http://schemas.microsoft.com/office/drawing/2014/main" id="{24074BE0-CA9B-0B6E-2A88-FA4D3DFEAE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4785631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64" name="Gráfico 363">
                <a:extLst>
                  <a:ext uri="{FF2B5EF4-FFF2-40B4-BE49-F238E27FC236}">
                    <a16:creationId xmlns:a16="http://schemas.microsoft.com/office/drawing/2014/main" id="{E7B8D4FD-2DB0-B76E-336F-81E1A19F47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5079545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65" name="Gráfico 364">
                <a:extLst>
                  <a:ext uri="{FF2B5EF4-FFF2-40B4-BE49-F238E27FC236}">
                    <a16:creationId xmlns:a16="http://schemas.microsoft.com/office/drawing/2014/main" id="{40256403-C478-1951-21A5-0DD7C59061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5373459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366" name="Gráfico 365">
                <a:extLst>
                  <a:ext uri="{FF2B5EF4-FFF2-40B4-BE49-F238E27FC236}">
                    <a16:creationId xmlns:a16="http://schemas.microsoft.com/office/drawing/2014/main" id="{D66984FE-5F3C-07DA-901C-D894064DCE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5667375" y="1485900"/>
                <a:ext cx="296265" cy="304800"/>
              </a:xfrm>
              <a:prstGeom prst="rect">
                <a:avLst/>
              </a:prstGeom>
            </p:spPr>
          </p:pic>
        </p:grpSp>
        <p:grpSp>
          <p:nvGrpSpPr>
            <p:cNvPr id="351" name="Agrupar 350">
              <a:extLst>
                <a:ext uri="{FF2B5EF4-FFF2-40B4-BE49-F238E27FC236}">
                  <a16:creationId xmlns:a16="http://schemas.microsoft.com/office/drawing/2014/main" id="{50198A73-EB23-A613-29F2-C2A752F48008}"/>
                </a:ext>
              </a:extLst>
            </p:cNvPr>
            <p:cNvGrpSpPr/>
            <p:nvPr/>
          </p:nvGrpSpPr>
          <p:grpSpPr>
            <a:xfrm>
              <a:off x="2453291" y="4032537"/>
              <a:ext cx="1243541" cy="312048"/>
              <a:chOff x="2122370" y="1311650"/>
              <a:chExt cx="1063592" cy="266893"/>
            </a:xfrm>
          </p:grpSpPr>
          <p:sp>
            <p:nvSpPr>
              <p:cNvPr id="352" name="CaixaDeTexto 351">
                <a:extLst>
                  <a:ext uri="{FF2B5EF4-FFF2-40B4-BE49-F238E27FC236}">
                    <a16:creationId xmlns:a16="http://schemas.microsoft.com/office/drawing/2014/main" id="{788B763A-1A91-B39D-1BDB-DFCFB50A7BC8}"/>
                  </a:ext>
                </a:extLst>
              </p:cNvPr>
              <p:cNvSpPr txBox="1"/>
              <p:nvPr/>
            </p:nvSpPr>
            <p:spPr>
              <a:xfrm>
                <a:off x="2122370" y="1330900"/>
                <a:ext cx="611205" cy="197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570">
                  <a:defRPr/>
                </a:pPr>
                <a:r>
                  <a:rPr lang="pt-BR" sz="1400" b="1" err="1">
                    <a:solidFill>
                      <a:srgbClr val="485D6B"/>
                    </a:solidFill>
                    <a:latin typeface="Century Gothic" panose="020B0502020202020204" pitchFamily="34" charset="0"/>
                  </a:rPr>
                  <a:t>Outros</a:t>
                </a:r>
                <a:r>
                  <a:rPr lang="pt-BR" sz="1400" b="1" baseline="30000" err="1">
                    <a:solidFill>
                      <a:srgbClr val="485D6B"/>
                    </a:solidFill>
                    <a:latin typeface="Century Gothic" panose="020B0502020202020204" pitchFamily="34" charset="0"/>
                  </a:rPr>
                  <a:t>b</a:t>
                </a:r>
                <a:endParaRPr lang="pt-BR" sz="1400" b="1" baseline="30000">
                  <a:solidFill>
                    <a:srgbClr val="485D6B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53" name="Retângulo: Cantos Diagonais Arredondados 352">
                <a:extLst>
                  <a:ext uri="{FF2B5EF4-FFF2-40B4-BE49-F238E27FC236}">
                    <a16:creationId xmlns:a16="http://schemas.microsoft.com/office/drawing/2014/main" id="{23BC14B6-E298-0934-DF05-726CFDC8ED78}"/>
                  </a:ext>
                </a:extLst>
              </p:cNvPr>
              <p:cNvSpPr/>
              <p:nvPr/>
            </p:nvSpPr>
            <p:spPr>
              <a:xfrm>
                <a:off x="2695074" y="1328286"/>
                <a:ext cx="418699" cy="250257"/>
              </a:xfrm>
              <a:prstGeom prst="round2DiagRect">
                <a:avLst/>
              </a:prstGeom>
              <a:gradFill>
                <a:gsLst>
                  <a:gs pos="100000">
                    <a:srgbClr val="00B6C4"/>
                  </a:gs>
                  <a:gs pos="0">
                    <a:srgbClr val="008C95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70"/>
                <a:endParaRPr lang="pt-BR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54" name="CaixaDeTexto 353">
                <a:extLst>
                  <a:ext uri="{FF2B5EF4-FFF2-40B4-BE49-F238E27FC236}">
                    <a16:creationId xmlns:a16="http://schemas.microsoft.com/office/drawing/2014/main" id="{2FD76086-BB96-A2CA-6C54-6CF3FA9CAE5F}"/>
                  </a:ext>
                </a:extLst>
              </p:cNvPr>
              <p:cNvSpPr txBox="1"/>
              <p:nvPr/>
            </p:nvSpPr>
            <p:spPr>
              <a:xfrm>
                <a:off x="2687667" y="1311650"/>
                <a:ext cx="498295" cy="217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570">
                  <a:defRPr/>
                </a:pPr>
                <a:r>
                  <a:rPr lang="pt-BR" sz="1600" b="1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38</a:t>
                </a:r>
                <a:r>
                  <a:rPr lang="pt-BR" sz="1200" b="1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%</a:t>
                </a:r>
                <a:endParaRPr lang="pt-BR" sz="1600" b="1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367" name="Agrupar 366">
            <a:extLst>
              <a:ext uri="{FF2B5EF4-FFF2-40B4-BE49-F238E27FC236}">
                <a16:creationId xmlns:a16="http://schemas.microsoft.com/office/drawing/2014/main" id="{EC3D3098-C764-9710-21A7-281F7DB762B2}"/>
              </a:ext>
            </a:extLst>
          </p:cNvPr>
          <p:cNvGrpSpPr/>
          <p:nvPr/>
        </p:nvGrpSpPr>
        <p:grpSpPr>
          <a:xfrm>
            <a:off x="5346982" y="5372113"/>
            <a:ext cx="5037373" cy="475159"/>
            <a:chOff x="2438400" y="1485900"/>
            <a:chExt cx="3231324" cy="304800"/>
          </a:xfrm>
          <a:solidFill>
            <a:srgbClr val="006E76"/>
          </a:solidFill>
        </p:grpSpPr>
        <p:pic>
          <p:nvPicPr>
            <p:cNvPr id="368" name="Gráfico 367">
              <a:extLst>
                <a:ext uri="{FF2B5EF4-FFF2-40B4-BE49-F238E27FC236}">
                  <a16:creationId xmlns:a16="http://schemas.microsoft.com/office/drawing/2014/main" id="{996B0DD1-F40B-98E8-A6CD-B7DFDED724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7408" t="16852" r="27592" b="36851"/>
            <a:stretch/>
          </p:blipFill>
          <p:spPr>
            <a:xfrm>
              <a:off x="2438400" y="1485900"/>
              <a:ext cx="296265" cy="304800"/>
            </a:xfrm>
            <a:prstGeom prst="rect">
              <a:avLst/>
            </a:prstGeom>
          </p:spPr>
        </p:pic>
        <p:pic>
          <p:nvPicPr>
            <p:cNvPr id="369" name="Gráfico 368">
              <a:extLst>
                <a:ext uri="{FF2B5EF4-FFF2-40B4-BE49-F238E27FC236}">
                  <a16:creationId xmlns:a16="http://schemas.microsoft.com/office/drawing/2014/main" id="{9CA4F5CF-20DC-5937-AAFF-0DA9DBE9E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7408" t="16852" r="27592" b="36851"/>
            <a:stretch/>
          </p:blipFill>
          <p:spPr>
            <a:xfrm>
              <a:off x="2732314" y="1485900"/>
              <a:ext cx="296265" cy="304800"/>
            </a:xfrm>
            <a:prstGeom prst="rect">
              <a:avLst/>
            </a:prstGeom>
          </p:spPr>
        </p:pic>
        <p:pic>
          <p:nvPicPr>
            <p:cNvPr id="370" name="Gráfico 369">
              <a:extLst>
                <a:ext uri="{FF2B5EF4-FFF2-40B4-BE49-F238E27FC236}">
                  <a16:creationId xmlns:a16="http://schemas.microsoft.com/office/drawing/2014/main" id="{C709FF6D-06B7-3942-8270-7E0958B90E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7408" t="16852" r="27592" b="36851"/>
            <a:stretch/>
          </p:blipFill>
          <p:spPr>
            <a:xfrm>
              <a:off x="3026228" y="1485900"/>
              <a:ext cx="296265" cy="304800"/>
            </a:xfrm>
            <a:prstGeom prst="rect">
              <a:avLst/>
            </a:prstGeom>
          </p:spPr>
        </p:pic>
        <p:pic>
          <p:nvPicPr>
            <p:cNvPr id="371" name="Gráfico 370">
              <a:extLst>
                <a:ext uri="{FF2B5EF4-FFF2-40B4-BE49-F238E27FC236}">
                  <a16:creationId xmlns:a16="http://schemas.microsoft.com/office/drawing/2014/main" id="{50D43D2C-A866-7C1E-3FC0-547F4F0C6F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7408" t="16852" r="27592" b="36851"/>
            <a:stretch/>
          </p:blipFill>
          <p:spPr>
            <a:xfrm>
              <a:off x="3320142" y="1485900"/>
              <a:ext cx="296265" cy="304800"/>
            </a:xfrm>
            <a:prstGeom prst="rect">
              <a:avLst/>
            </a:prstGeom>
          </p:spPr>
        </p:pic>
        <p:pic>
          <p:nvPicPr>
            <p:cNvPr id="372" name="Gráfico 371">
              <a:extLst>
                <a:ext uri="{FF2B5EF4-FFF2-40B4-BE49-F238E27FC236}">
                  <a16:creationId xmlns:a16="http://schemas.microsoft.com/office/drawing/2014/main" id="{9013B767-493A-49CB-A7EE-BF9283D848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7408" t="16852" r="27592" b="36851"/>
            <a:stretch/>
          </p:blipFill>
          <p:spPr>
            <a:xfrm>
              <a:off x="3614056" y="1485900"/>
              <a:ext cx="296265" cy="304800"/>
            </a:xfrm>
            <a:prstGeom prst="rect">
              <a:avLst/>
            </a:prstGeom>
          </p:spPr>
        </p:pic>
        <p:pic>
          <p:nvPicPr>
            <p:cNvPr id="373" name="Gráfico 372">
              <a:extLst>
                <a:ext uri="{FF2B5EF4-FFF2-40B4-BE49-F238E27FC236}">
                  <a16:creationId xmlns:a16="http://schemas.microsoft.com/office/drawing/2014/main" id="{A6C69145-FC92-DA7C-1381-B12671939F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7408" t="16852" r="27592" b="36851"/>
            <a:stretch/>
          </p:blipFill>
          <p:spPr>
            <a:xfrm>
              <a:off x="3907970" y="1485900"/>
              <a:ext cx="296265" cy="304800"/>
            </a:xfrm>
            <a:prstGeom prst="rect">
              <a:avLst/>
            </a:prstGeom>
          </p:spPr>
        </p:pic>
        <p:pic>
          <p:nvPicPr>
            <p:cNvPr id="374" name="Gráfico 373">
              <a:extLst>
                <a:ext uri="{FF2B5EF4-FFF2-40B4-BE49-F238E27FC236}">
                  <a16:creationId xmlns:a16="http://schemas.microsoft.com/office/drawing/2014/main" id="{4CCD59F8-7AA7-9A49-7B76-F5D0EF5B32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7408" t="16852" r="27592" b="36851"/>
            <a:stretch/>
          </p:blipFill>
          <p:spPr>
            <a:xfrm>
              <a:off x="4201884" y="1485900"/>
              <a:ext cx="296265" cy="304800"/>
            </a:xfrm>
            <a:prstGeom prst="rect">
              <a:avLst/>
            </a:prstGeom>
          </p:spPr>
        </p:pic>
        <p:pic>
          <p:nvPicPr>
            <p:cNvPr id="375" name="Gráfico 374">
              <a:extLst>
                <a:ext uri="{FF2B5EF4-FFF2-40B4-BE49-F238E27FC236}">
                  <a16:creationId xmlns:a16="http://schemas.microsoft.com/office/drawing/2014/main" id="{4CA299A2-115F-598E-CC7B-E088B37C18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7408" t="16852" r="27592" b="36851"/>
            <a:stretch/>
          </p:blipFill>
          <p:spPr>
            <a:xfrm>
              <a:off x="4495800" y="1485900"/>
              <a:ext cx="296265" cy="304800"/>
            </a:xfrm>
            <a:prstGeom prst="rect">
              <a:avLst/>
            </a:prstGeom>
          </p:spPr>
        </p:pic>
        <p:pic>
          <p:nvPicPr>
            <p:cNvPr id="376" name="Gráfico 375">
              <a:extLst>
                <a:ext uri="{FF2B5EF4-FFF2-40B4-BE49-F238E27FC236}">
                  <a16:creationId xmlns:a16="http://schemas.microsoft.com/office/drawing/2014/main" id="{8A82F623-21B4-8D72-5A34-2CC5C4AED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7408" t="16852" r="27592" b="36851"/>
            <a:stretch/>
          </p:blipFill>
          <p:spPr>
            <a:xfrm>
              <a:off x="4785631" y="1485900"/>
              <a:ext cx="296265" cy="304800"/>
            </a:xfrm>
            <a:prstGeom prst="rect">
              <a:avLst/>
            </a:prstGeom>
          </p:spPr>
        </p:pic>
        <p:pic>
          <p:nvPicPr>
            <p:cNvPr id="377" name="Gráfico 376">
              <a:extLst>
                <a:ext uri="{FF2B5EF4-FFF2-40B4-BE49-F238E27FC236}">
                  <a16:creationId xmlns:a16="http://schemas.microsoft.com/office/drawing/2014/main" id="{31AA6342-874D-C7D6-86FC-6EC2D39DD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7408" t="16852" r="27592" b="36851"/>
            <a:stretch/>
          </p:blipFill>
          <p:spPr>
            <a:xfrm>
              <a:off x="5079545" y="1485900"/>
              <a:ext cx="296265" cy="304800"/>
            </a:xfrm>
            <a:prstGeom prst="rect">
              <a:avLst/>
            </a:prstGeom>
          </p:spPr>
        </p:pic>
        <p:pic>
          <p:nvPicPr>
            <p:cNvPr id="378" name="Gráfico 377">
              <a:extLst>
                <a:ext uri="{FF2B5EF4-FFF2-40B4-BE49-F238E27FC236}">
                  <a16:creationId xmlns:a16="http://schemas.microsoft.com/office/drawing/2014/main" id="{27D08D22-B980-4F6D-7326-0443BA831C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7408" t="16852" r="27592" b="36851"/>
            <a:stretch/>
          </p:blipFill>
          <p:spPr>
            <a:xfrm>
              <a:off x="5373459" y="1485900"/>
              <a:ext cx="296265" cy="304800"/>
            </a:xfrm>
            <a:prstGeom prst="rect">
              <a:avLst/>
            </a:prstGeom>
          </p:spPr>
        </p:pic>
      </p:grpSp>
      <p:grpSp>
        <p:nvGrpSpPr>
          <p:cNvPr id="379" name="Agrupar 378">
            <a:extLst>
              <a:ext uri="{FF2B5EF4-FFF2-40B4-BE49-F238E27FC236}">
                <a16:creationId xmlns:a16="http://schemas.microsoft.com/office/drawing/2014/main" id="{4E93195F-BFE9-E080-82DB-42786C456EA3}"/>
              </a:ext>
            </a:extLst>
          </p:cNvPr>
          <p:cNvGrpSpPr/>
          <p:nvPr/>
        </p:nvGrpSpPr>
        <p:grpSpPr>
          <a:xfrm>
            <a:off x="5346983" y="2091898"/>
            <a:ext cx="2379845" cy="475159"/>
            <a:chOff x="2438400" y="1485900"/>
            <a:chExt cx="1526599" cy="304800"/>
          </a:xfrm>
          <a:solidFill>
            <a:srgbClr val="003F46"/>
          </a:solidFill>
        </p:grpSpPr>
        <p:pic>
          <p:nvPicPr>
            <p:cNvPr id="380" name="Gráfico 379">
              <a:extLst>
                <a:ext uri="{FF2B5EF4-FFF2-40B4-BE49-F238E27FC236}">
                  <a16:creationId xmlns:a16="http://schemas.microsoft.com/office/drawing/2014/main" id="{30F973DA-FF42-9351-788E-FCFC147FA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7408" t="16852" r="27592" b="36851"/>
            <a:stretch/>
          </p:blipFill>
          <p:spPr>
            <a:xfrm>
              <a:off x="2438400" y="1485900"/>
              <a:ext cx="296265" cy="304800"/>
            </a:xfrm>
            <a:prstGeom prst="rect">
              <a:avLst/>
            </a:prstGeom>
          </p:spPr>
        </p:pic>
        <p:pic>
          <p:nvPicPr>
            <p:cNvPr id="381" name="Gráfico 380">
              <a:extLst>
                <a:ext uri="{FF2B5EF4-FFF2-40B4-BE49-F238E27FC236}">
                  <a16:creationId xmlns:a16="http://schemas.microsoft.com/office/drawing/2014/main" id="{0F2585D1-2D62-2EFB-C002-31276787BD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7408" t="16852" r="27592" b="36851"/>
            <a:stretch/>
          </p:blipFill>
          <p:spPr>
            <a:xfrm>
              <a:off x="2732314" y="1485900"/>
              <a:ext cx="296265" cy="304800"/>
            </a:xfrm>
            <a:prstGeom prst="rect">
              <a:avLst/>
            </a:prstGeom>
          </p:spPr>
        </p:pic>
        <p:pic>
          <p:nvPicPr>
            <p:cNvPr id="382" name="Gráfico 381">
              <a:extLst>
                <a:ext uri="{FF2B5EF4-FFF2-40B4-BE49-F238E27FC236}">
                  <a16:creationId xmlns:a16="http://schemas.microsoft.com/office/drawing/2014/main" id="{8315CA80-0EF7-D2A3-427E-DEFEAA35E8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7408" t="16852" r="27592" b="36851"/>
            <a:stretch/>
          </p:blipFill>
          <p:spPr>
            <a:xfrm>
              <a:off x="3026228" y="1485900"/>
              <a:ext cx="296265" cy="304800"/>
            </a:xfrm>
            <a:prstGeom prst="rect">
              <a:avLst/>
            </a:prstGeom>
          </p:spPr>
        </p:pic>
        <p:pic>
          <p:nvPicPr>
            <p:cNvPr id="383" name="Gráfico 382">
              <a:extLst>
                <a:ext uri="{FF2B5EF4-FFF2-40B4-BE49-F238E27FC236}">
                  <a16:creationId xmlns:a16="http://schemas.microsoft.com/office/drawing/2014/main" id="{6B830F62-1A57-799C-A956-615AE1A30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7408" t="16852" r="27592" b="36851"/>
            <a:stretch/>
          </p:blipFill>
          <p:spPr>
            <a:xfrm>
              <a:off x="3320142" y="1485900"/>
              <a:ext cx="296265" cy="304800"/>
            </a:xfrm>
            <a:prstGeom prst="rect">
              <a:avLst/>
            </a:prstGeom>
          </p:spPr>
        </p:pic>
        <p:pic>
          <p:nvPicPr>
            <p:cNvPr id="384" name="Gráfico 383">
              <a:extLst>
                <a:ext uri="{FF2B5EF4-FFF2-40B4-BE49-F238E27FC236}">
                  <a16:creationId xmlns:a16="http://schemas.microsoft.com/office/drawing/2014/main" id="{1AFF0FE5-F110-95C7-DD8F-245890535C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7408" t="16852" r="27592" b="36851"/>
            <a:stretch/>
          </p:blipFill>
          <p:spPr>
            <a:xfrm>
              <a:off x="3614056" y="1485900"/>
              <a:ext cx="296265" cy="304800"/>
            </a:xfrm>
            <a:prstGeom prst="rect">
              <a:avLst/>
            </a:prstGeom>
          </p:spPr>
        </p:pic>
        <p:pic>
          <p:nvPicPr>
            <p:cNvPr id="385" name="Gráfico 384">
              <a:extLst>
                <a:ext uri="{FF2B5EF4-FFF2-40B4-BE49-F238E27FC236}">
                  <a16:creationId xmlns:a16="http://schemas.microsoft.com/office/drawing/2014/main" id="{C5FB606C-5E66-DDF6-B130-D64FE111FF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7408" t="16852" r="63930" b="36851"/>
            <a:stretch/>
          </p:blipFill>
          <p:spPr>
            <a:xfrm>
              <a:off x="3907971" y="1485900"/>
              <a:ext cx="57028" cy="304800"/>
            </a:xfrm>
            <a:prstGeom prst="rect">
              <a:avLst/>
            </a:prstGeom>
          </p:spPr>
        </p:pic>
      </p:grpSp>
      <p:grpSp>
        <p:nvGrpSpPr>
          <p:cNvPr id="386" name="Agrupar 385">
            <a:extLst>
              <a:ext uri="{FF2B5EF4-FFF2-40B4-BE49-F238E27FC236}">
                <a16:creationId xmlns:a16="http://schemas.microsoft.com/office/drawing/2014/main" id="{7A9E4605-6A5E-A52A-6339-55383FB7A10F}"/>
              </a:ext>
            </a:extLst>
          </p:cNvPr>
          <p:cNvGrpSpPr/>
          <p:nvPr/>
        </p:nvGrpSpPr>
        <p:grpSpPr>
          <a:xfrm>
            <a:off x="5346983" y="2642651"/>
            <a:ext cx="930068" cy="475159"/>
            <a:chOff x="2438400" y="1485900"/>
            <a:chExt cx="596611" cy="304800"/>
          </a:xfrm>
          <a:solidFill>
            <a:srgbClr val="003F46"/>
          </a:solidFill>
        </p:grpSpPr>
        <p:pic>
          <p:nvPicPr>
            <p:cNvPr id="387" name="Gráfico 386">
              <a:extLst>
                <a:ext uri="{FF2B5EF4-FFF2-40B4-BE49-F238E27FC236}">
                  <a16:creationId xmlns:a16="http://schemas.microsoft.com/office/drawing/2014/main" id="{1645C296-C335-0A0E-D29B-89EEA83574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7408" t="16852" r="27592" b="36851"/>
            <a:stretch/>
          </p:blipFill>
          <p:spPr>
            <a:xfrm>
              <a:off x="2438400" y="1485900"/>
              <a:ext cx="296265" cy="304800"/>
            </a:xfrm>
            <a:prstGeom prst="rect">
              <a:avLst/>
            </a:prstGeom>
          </p:spPr>
        </p:pic>
        <p:pic>
          <p:nvPicPr>
            <p:cNvPr id="388" name="Gráfico 387">
              <a:extLst>
                <a:ext uri="{FF2B5EF4-FFF2-40B4-BE49-F238E27FC236}">
                  <a16:creationId xmlns:a16="http://schemas.microsoft.com/office/drawing/2014/main" id="{72B2ED90-B985-149C-21AA-9D9E53333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7408" t="16852" r="26615" b="36851"/>
            <a:stretch/>
          </p:blipFill>
          <p:spPr>
            <a:xfrm>
              <a:off x="2732314" y="1485900"/>
              <a:ext cx="302697" cy="304800"/>
            </a:xfrm>
            <a:prstGeom prst="rect">
              <a:avLst/>
            </a:prstGeom>
          </p:spPr>
        </p:pic>
      </p:grpSp>
      <p:pic>
        <p:nvPicPr>
          <p:cNvPr id="389" name="Gráfico 388">
            <a:extLst>
              <a:ext uri="{FF2B5EF4-FFF2-40B4-BE49-F238E27FC236}">
                <a16:creationId xmlns:a16="http://schemas.microsoft.com/office/drawing/2014/main" id="{7EEE3E6F-B68B-1E09-9CEA-04D0BEFF2E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7408" t="16852" r="34845" b="36851"/>
          <a:stretch/>
        </p:blipFill>
        <p:spPr>
          <a:xfrm>
            <a:off x="5346983" y="3193402"/>
            <a:ext cx="387416" cy="475159"/>
          </a:xfrm>
          <a:prstGeom prst="rect">
            <a:avLst/>
          </a:prstGeom>
        </p:spPr>
      </p:pic>
      <p:pic>
        <p:nvPicPr>
          <p:cNvPr id="390" name="Gráfico 389">
            <a:extLst>
              <a:ext uri="{FF2B5EF4-FFF2-40B4-BE49-F238E27FC236}">
                <a16:creationId xmlns:a16="http://schemas.microsoft.com/office/drawing/2014/main" id="{3145C33D-063D-1507-C372-2992E8C866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7408" t="16852" r="35634" b="36851"/>
          <a:stretch/>
        </p:blipFill>
        <p:spPr>
          <a:xfrm>
            <a:off x="5346983" y="3727958"/>
            <a:ext cx="379316" cy="475159"/>
          </a:xfrm>
          <a:prstGeom prst="rect">
            <a:avLst/>
          </a:prstGeom>
        </p:spPr>
      </p:pic>
      <p:pic>
        <p:nvPicPr>
          <p:cNvPr id="391" name="Gráfico 390">
            <a:extLst>
              <a:ext uri="{FF2B5EF4-FFF2-40B4-BE49-F238E27FC236}">
                <a16:creationId xmlns:a16="http://schemas.microsoft.com/office/drawing/2014/main" id="{1ABC47C3-0DAE-C131-DE6A-363DE9691E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7408" t="16852" r="63254" b="36851"/>
          <a:stretch/>
        </p:blipFill>
        <p:spPr>
          <a:xfrm>
            <a:off x="5346985" y="4270613"/>
            <a:ext cx="95841" cy="475159"/>
          </a:xfrm>
          <a:prstGeom prst="rect">
            <a:avLst/>
          </a:prstGeom>
        </p:spPr>
      </p:pic>
      <p:grpSp>
        <p:nvGrpSpPr>
          <p:cNvPr id="392" name="Agrupar 391">
            <a:extLst>
              <a:ext uri="{FF2B5EF4-FFF2-40B4-BE49-F238E27FC236}">
                <a16:creationId xmlns:a16="http://schemas.microsoft.com/office/drawing/2014/main" id="{D95CAFD4-8214-B6EC-3429-96E114A30943}"/>
              </a:ext>
            </a:extLst>
          </p:cNvPr>
          <p:cNvGrpSpPr/>
          <p:nvPr/>
        </p:nvGrpSpPr>
        <p:grpSpPr>
          <a:xfrm>
            <a:off x="5346983" y="1533047"/>
            <a:ext cx="2752795" cy="475159"/>
            <a:chOff x="2438400" y="1485900"/>
            <a:chExt cx="1765835" cy="304800"/>
          </a:xfrm>
          <a:solidFill>
            <a:srgbClr val="006E76"/>
          </a:solidFill>
        </p:grpSpPr>
        <p:pic>
          <p:nvPicPr>
            <p:cNvPr id="393" name="Gráfico 392">
              <a:extLst>
                <a:ext uri="{FF2B5EF4-FFF2-40B4-BE49-F238E27FC236}">
                  <a16:creationId xmlns:a16="http://schemas.microsoft.com/office/drawing/2014/main" id="{3B8100CB-8964-3D1E-5288-32A056CF52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7408" t="16852" r="27592" b="36851"/>
            <a:stretch/>
          </p:blipFill>
          <p:spPr>
            <a:xfrm>
              <a:off x="2438400" y="1485900"/>
              <a:ext cx="296265" cy="304800"/>
            </a:xfrm>
            <a:prstGeom prst="rect">
              <a:avLst/>
            </a:prstGeom>
          </p:spPr>
        </p:pic>
        <p:pic>
          <p:nvPicPr>
            <p:cNvPr id="394" name="Gráfico 393">
              <a:extLst>
                <a:ext uri="{FF2B5EF4-FFF2-40B4-BE49-F238E27FC236}">
                  <a16:creationId xmlns:a16="http://schemas.microsoft.com/office/drawing/2014/main" id="{F60749E9-BF20-3444-E557-E4726DEB4F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7408" t="16852" r="27592" b="36851"/>
            <a:stretch/>
          </p:blipFill>
          <p:spPr>
            <a:xfrm>
              <a:off x="2732314" y="1485900"/>
              <a:ext cx="296265" cy="304800"/>
            </a:xfrm>
            <a:prstGeom prst="rect">
              <a:avLst/>
            </a:prstGeom>
          </p:spPr>
        </p:pic>
        <p:pic>
          <p:nvPicPr>
            <p:cNvPr id="395" name="Gráfico 394">
              <a:extLst>
                <a:ext uri="{FF2B5EF4-FFF2-40B4-BE49-F238E27FC236}">
                  <a16:creationId xmlns:a16="http://schemas.microsoft.com/office/drawing/2014/main" id="{B0633C88-83A4-998A-F977-DB29B94F7D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7408" t="16852" r="27592" b="36851"/>
            <a:stretch/>
          </p:blipFill>
          <p:spPr>
            <a:xfrm>
              <a:off x="3026228" y="1485900"/>
              <a:ext cx="296265" cy="304800"/>
            </a:xfrm>
            <a:prstGeom prst="rect">
              <a:avLst/>
            </a:prstGeom>
          </p:spPr>
        </p:pic>
        <p:pic>
          <p:nvPicPr>
            <p:cNvPr id="396" name="Gráfico 395">
              <a:extLst>
                <a:ext uri="{FF2B5EF4-FFF2-40B4-BE49-F238E27FC236}">
                  <a16:creationId xmlns:a16="http://schemas.microsoft.com/office/drawing/2014/main" id="{3D004867-F869-50CB-B090-6CF17578FD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7408" t="16852" r="27592" b="36851"/>
            <a:stretch/>
          </p:blipFill>
          <p:spPr>
            <a:xfrm>
              <a:off x="3320142" y="1485900"/>
              <a:ext cx="296265" cy="304800"/>
            </a:xfrm>
            <a:prstGeom prst="rect">
              <a:avLst/>
            </a:prstGeom>
          </p:spPr>
        </p:pic>
        <p:pic>
          <p:nvPicPr>
            <p:cNvPr id="397" name="Gráfico 396">
              <a:extLst>
                <a:ext uri="{FF2B5EF4-FFF2-40B4-BE49-F238E27FC236}">
                  <a16:creationId xmlns:a16="http://schemas.microsoft.com/office/drawing/2014/main" id="{7B835B07-2B4E-5EB7-0285-1917B602D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7408" t="16852" r="27592" b="36851"/>
            <a:stretch/>
          </p:blipFill>
          <p:spPr>
            <a:xfrm>
              <a:off x="3614056" y="1485900"/>
              <a:ext cx="296265" cy="304800"/>
            </a:xfrm>
            <a:prstGeom prst="rect">
              <a:avLst/>
            </a:prstGeom>
          </p:spPr>
        </p:pic>
        <p:pic>
          <p:nvPicPr>
            <p:cNvPr id="398" name="Gráfico 397">
              <a:extLst>
                <a:ext uri="{FF2B5EF4-FFF2-40B4-BE49-F238E27FC236}">
                  <a16:creationId xmlns:a16="http://schemas.microsoft.com/office/drawing/2014/main" id="{2B5B2F69-6BD7-9F83-0B2D-97400AF462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7408" t="16852" r="27592" b="36851"/>
            <a:stretch/>
          </p:blipFill>
          <p:spPr>
            <a:xfrm>
              <a:off x="3907970" y="1485900"/>
              <a:ext cx="296265" cy="304800"/>
            </a:xfrm>
            <a:prstGeom prst="rect">
              <a:avLst/>
            </a:prstGeom>
          </p:spPr>
        </p:pic>
      </p:grpSp>
      <p:grpSp>
        <p:nvGrpSpPr>
          <p:cNvPr id="399" name="Agrupar 398">
            <a:extLst>
              <a:ext uri="{FF2B5EF4-FFF2-40B4-BE49-F238E27FC236}">
                <a16:creationId xmlns:a16="http://schemas.microsoft.com/office/drawing/2014/main" id="{4CB2B4A3-0BE3-D813-E3A8-E7E59E01790A}"/>
              </a:ext>
            </a:extLst>
          </p:cNvPr>
          <p:cNvGrpSpPr/>
          <p:nvPr/>
        </p:nvGrpSpPr>
        <p:grpSpPr>
          <a:xfrm>
            <a:off x="5346985" y="4821363"/>
            <a:ext cx="458140" cy="475160"/>
            <a:chOff x="2847976" y="3419475"/>
            <a:chExt cx="293883" cy="304801"/>
          </a:xfrm>
        </p:grpSpPr>
        <p:pic>
          <p:nvPicPr>
            <p:cNvPr id="400" name="Gráfico 399">
              <a:extLst>
                <a:ext uri="{FF2B5EF4-FFF2-40B4-BE49-F238E27FC236}">
                  <a16:creationId xmlns:a16="http://schemas.microsoft.com/office/drawing/2014/main" id="{956AC9BF-71F9-5CFF-1889-7F72064A3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7408" t="16852" r="65648" b="36851"/>
            <a:stretch/>
          </p:blipFill>
          <p:spPr>
            <a:xfrm>
              <a:off x="2847976" y="3419476"/>
              <a:ext cx="45719" cy="304800"/>
            </a:xfrm>
            <a:prstGeom prst="rect">
              <a:avLst/>
            </a:prstGeom>
          </p:spPr>
        </p:pic>
        <p:pic>
          <p:nvPicPr>
            <p:cNvPr id="401" name="Gráfico 400">
              <a:extLst>
                <a:ext uri="{FF2B5EF4-FFF2-40B4-BE49-F238E27FC236}">
                  <a16:creationId xmlns:a16="http://schemas.microsoft.com/office/drawing/2014/main" id="{A72643B4-3490-62CA-332A-2976EC116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2109" t="16852" r="27593" b="36851"/>
            <a:stretch/>
          </p:blipFill>
          <p:spPr>
            <a:xfrm>
              <a:off x="2876550" y="3419475"/>
              <a:ext cx="265309" cy="304800"/>
            </a:xfrm>
            <a:prstGeom prst="rect">
              <a:avLst/>
            </a:prstGeom>
          </p:spPr>
        </p:pic>
      </p:grpSp>
      <p:grpSp>
        <p:nvGrpSpPr>
          <p:cNvPr id="402" name="Agrupar 401">
            <a:extLst>
              <a:ext uri="{FF2B5EF4-FFF2-40B4-BE49-F238E27FC236}">
                <a16:creationId xmlns:a16="http://schemas.microsoft.com/office/drawing/2014/main" id="{A2FB5190-9752-9DA6-7F1D-E638D7286684}"/>
              </a:ext>
            </a:extLst>
          </p:cNvPr>
          <p:cNvGrpSpPr/>
          <p:nvPr/>
        </p:nvGrpSpPr>
        <p:grpSpPr>
          <a:xfrm>
            <a:off x="3666328" y="5372107"/>
            <a:ext cx="7176219" cy="475158"/>
            <a:chOff x="2453291" y="4028073"/>
            <a:chExt cx="5382164" cy="356369"/>
          </a:xfrm>
        </p:grpSpPr>
        <p:grpSp>
          <p:nvGrpSpPr>
            <p:cNvPr id="403" name="Agrupar 402">
              <a:extLst>
                <a:ext uri="{FF2B5EF4-FFF2-40B4-BE49-F238E27FC236}">
                  <a16:creationId xmlns:a16="http://schemas.microsoft.com/office/drawing/2014/main" id="{62E758AC-9D93-EE3E-6C59-67D65DD867E3}"/>
                </a:ext>
              </a:extLst>
            </p:cNvPr>
            <p:cNvGrpSpPr/>
            <p:nvPr/>
          </p:nvGrpSpPr>
          <p:grpSpPr>
            <a:xfrm>
              <a:off x="3713781" y="4028073"/>
              <a:ext cx="4121674" cy="356369"/>
              <a:chOff x="2438400" y="1485900"/>
              <a:chExt cx="3525240" cy="304800"/>
            </a:xfrm>
            <a:solidFill>
              <a:schemeClr val="bg1">
                <a:lumMod val="65000"/>
              </a:schemeClr>
            </a:solidFill>
          </p:grpSpPr>
          <p:pic>
            <p:nvPicPr>
              <p:cNvPr id="408" name="Gráfico 407">
                <a:extLst>
                  <a:ext uri="{FF2B5EF4-FFF2-40B4-BE49-F238E27FC236}">
                    <a16:creationId xmlns:a16="http://schemas.microsoft.com/office/drawing/2014/main" id="{1FF298F6-DA8C-E85B-D0D4-B4816D2CBF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2438400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409" name="Gráfico 408">
                <a:extLst>
                  <a:ext uri="{FF2B5EF4-FFF2-40B4-BE49-F238E27FC236}">
                    <a16:creationId xmlns:a16="http://schemas.microsoft.com/office/drawing/2014/main" id="{E43E7BCF-A3F2-F218-28E1-954702E206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2732314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410" name="Gráfico 409">
                <a:extLst>
                  <a:ext uri="{FF2B5EF4-FFF2-40B4-BE49-F238E27FC236}">
                    <a16:creationId xmlns:a16="http://schemas.microsoft.com/office/drawing/2014/main" id="{EE7C51F4-367F-5074-DCDB-CFC9DDED2E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026228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411" name="Gráfico 410">
                <a:extLst>
                  <a:ext uri="{FF2B5EF4-FFF2-40B4-BE49-F238E27FC236}">
                    <a16:creationId xmlns:a16="http://schemas.microsoft.com/office/drawing/2014/main" id="{734E75A6-B724-AFBC-79C7-E42C87F26E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320142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412" name="Gráfico 411">
                <a:extLst>
                  <a:ext uri="{FF2B5EF4-FFF2-40B4-BE49-F238E27FC236}">
                    <a16:creationId xmlns:a16="http://schemas.microsoft.com/office/drawing/2014/main" id="{43D75E1C-2849-4F63-FCE6-1D43B3EBD4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614056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413" name="Gráfico 412">
                <a:extLst>
                  <a:ext uri="{FF2B5EF4-FFF2-40B4-BE49-F238E27FC236}">
                    <a16:creationId xmlns:a16="http://schemas.microsoft.com/office/drawing/2014/main" id="{02DE2242-A88F-8584-39D7-C679445FE5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3907970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414" name="Gráfico 413">
                <a:extLst>
                  <a:ext uri="{FF2B5EF4-FFF2-40B4-BE49-F238E27FC236}">
                    <a16:creationId xmlns:a16="http://schemas.microsoft.com/office/drawing/2014/main" id="{CD0CE779-D52C-5CD0-D530-1C9E3AE023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4201884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415" name="Gráfico 414">
                <a:extLst>
                  <a:ext uri="{FF2B5EF4-FFF2-40B4-BE49-F238E27FC236}">
                    <a16:creationId xmlns:a16="http://schemas.microsoft.com/office/drawing/2014/main" id="{92CAAFF2-285C-F9F7-D492-C9FCD0A070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4495800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416" name="Gráfico 415">
                <a:extLst>
                  <a:ext uri="{FF2B5EF4-FFF2-40B4-BE49-F238E27FC236}">
                    <a16:creationId xmlns:a16="http://schemas.microsoft.com/office/drawing/2014/main" id="{94560480-D174-1EF2-E106-87E8C05A2E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4785631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417" name="Gráfico 416">
                <a:extLst>
                  <a:ext uri="{FF2B5EF4-FFF2-40B4-BE49-F238E27FC236}">
                    <a16:creationId xmlns:a16="http://schemas.microsoft.com/office/drawing/2014/main" id="{CD3BDEA0-1DED-3D9D-F21F-E8B5D06F52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5079545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418" name="Gráfico 417">
                <a:extLst>
                  <a:ext uri="{FF2B5EF4-FFF2-40B4-BE49-F238E27FC236}">
                    <a16:creationId xmlns:a16="http://schemas.microsoft.com/office/drawing/2014/main" id="{0C96C2C9-56C2-34BC-C906-ACB4ECD44C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5373459" y="1485900"/>
                <a:ext cx="296265" cy="304800"/>
              </a:xfrm>
              <a:prstGeom prst="rect">
                <a:avLst/>
              </a:prstGeom>
            </p:spPr>
          </p:pic>
          <p:pic>
            <p:nvPicPr>
              <p:cNvPr id="419" name="Gráfico 418">
                <a:extLst>
                  <a:ext uri="{FF2B5EF4-FFF2-40B4-BE49-F238E27FC236}">
                    <a16:creationId xmlns:a16="http://schemas.microsoft.com/office/drawing/2014/main" id="{A11D6A07-3A0D-8E5D-F7C4-C35EE40D74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7408" t="16852" r="27592" b="36851"/>
              <a:stretch/>
            </p:blipFill>
            <p:spPr>
              <a:xfrm>
                <a:off x="5667375" y="1485900"/>
                <a:ext cx="296265" cy="304800"/>
              </a:xfrm>
              <a:prstGeom prst="rect">
                <a:avLst/>
              </a:prstGeom>
            </p:spPr>
          </p:pic>
        </p:grpSp>
        <p:grpSp>
          <p:nvGrpSpPr>
            <p:cNvPr id="404" name="Agrupar 403">
              <a:extLst>
                <a:ext uri="{FF2B5EF4-FFF2-40B4-BE49-F238E27FC236}">
                  <a16:creationId xmlns:a16="http://schemas.microsoft.com/office/drawing/2014/main" id="{E359C296-AF2E-BA66-951E-65EA03007DC7}"/>
                </a:ext>
              </a:extLst>
            </p:cNvPr>
            <p:cNvGrpSpPr/>
            <p:nvPr/>
          </p:nvGrpSpPr>
          <p:grpSpPr>
            <a:xfrm>
              <a:off x="2453291" y="4032537"/>
              <a:ext cx="1243541" cy="312048"/>
              <a:chOff x="2122370" y="1311650"/>
              <a:chExt cx="1063592" cy="266893"/>
            </a:xfrm>
          </p:grpSpPr>
          <p:sp>
            <p:nvSpPr>
              <p:cNvPr id="405" name="CaixaDeTexto 404">
                <a:extLst>
                  <a:ext uri="{FF2B5EF4-FFF2-40B4-BE49-F238E27FC236}">
                    <a16:creationId xmlns:a16="http://schemas.microsoft.com/office/drawing/2014/main" id="{55B6E56E-B0B7-655B-B9BA-22C177BF8F88}"/>
                  </a:ext>
                </a:extLst>
              </p:cNvPr>
              <p:cNvSpPr txBox="1"/>
              <p:nvPr/>
            </p:nvSpPr>
            <p:spPr>
              <a:xfrm>
                <a:off x="2122370" y="1330900"/>
                <a:ext cx="611205" cy="197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570">
                  <a:defRPr/>
                </a:pPr>
                <a:r>
                  <a:rPr lang="pt-BR" sz="1400" b="1" err="1">
                    <a:solidFill>
                      <a:srgbClr val="485D6B"/>
                    </a:solidFill>
                    <a:latin typeface="Century Gothic" panose="020B0502020202020204" pitchFamily="34" charset="0"/>
                  </a:rPr>
                  <a:t>Outros</a:t>
                </a:r>
                <a:r>
                  <a:rPr lang="pt-BR" sz="1400" b="1" baseline="30000" err="1">
                    <a:solidFill>
                      <a:srgbClr val="485D6B"/>
                    </a:solidFill>
                    <a:latin typeface="Century Gothic" panose="020B0502020202020204" pitchFamily="34" charset="0"/>
                  </a:rPr>
                  <a:t>b</a:t>
                </a:r>
                <a:endParaRPr lang="pt-BR" sz="1400" b="1" baseline="30000">
                  <a:solidFill>
                    <a:srgbClr val="485D6B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06" name="Retângulo: Cantos Diagonais Arredondados 405">
                <a:extLst>
                  <a:ext uri="{FF2B5EF4-FFF2-40B4-BE49-F238E27FC236}">
                    <a16:creationId xmlns:a16="http://schemas.microsoft.com/office/drawing/2014/main" id="{F4F34887-28C8-D00C-902C-B1901982BFF4}"/>
                  </a:ext>
                </a:extLst>
              </p:cNvPr>
              <p:cNvSpPr/>
              <p:nvPr/>
            </p:nvSpPr>
            <p:spPr>
              <a:xfrm>
                <a:off x="2695074" y="1328286"/>
                <a:ext cx="418699" cy="250257"/>
              </a:xfrm>
              <a:prstGeom prst="round2DiagRect">
                <a:avLst/>
              </a:prstGeom>
              <a:gradFill>
                <a:gsLst>
                  <a:gs pos="0">
                    <a:srgbClr val="006E76"/>
                  </a:gs>
                  <a:gs pos="100000">
                    <a:srgbClr val="01ACB9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70"/>
                <a:endParaRPr lang="pt-BR" sz="24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07" name="CaixaDeTexto 406">
                <a:extLst>
                  <a:ext uri="{FF2B5EF4-FFF2-40B4-BE49-F238E27FC236}">
                    <a16:creationId xmlns:a16="http://schemas.microsoft.com/office/drawing/2014/main" id="{4F8399F0-4222-431F-4EF8-7B87767D9A39}"/>
                  </a:ext>
                </a:extLst>
              </p:cNvPr>
              <p:cNvSpPr txBox="1"/>
              <p:nvPr/>
            </p:nvSpPr>
            <p:spPr>
              <a:xfrm>
                <a:off x="2687667" y="1311650"/>
                <a:ext cx="498295" cy="217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570">
                  <a:defRPr/>
                </a:pPr>
                <a:r>
                  <a:rPr lang="pt-BR" sz="1600" b="1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38</a:t>
                </a:r>
                <a:r>
                  <a:rPr lang="pt-BR" sz="1200" b="1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%</a:t>
                </a:r>
                <a:endParaRPr lang="pt-BR" sz="1600" b="1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91190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04284 4.07407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54167E-6 3.7037E-6 L -0.08033 3.7037E-6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54167E-6 -3.7037E-7 L -0.08033 -3.7037E-7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54167E-6 -2.96296E-6 L -0.08033 -2.96296E-6 " pathEditMode="relative" rAng="0" ptsTypes="AA">
                                      <p:cBhvr>
                                        <p:cTn id="29" dur="1000" spd="-100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5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54167E-6 2.96296E-6 L -0.08033 2.96296E-6 " pathEditMode="relative" rAng="0" ptsTypes="AA">
                                      <p:cBhvr>
                                        <p:cTn id="34" dur="1000" spd="-100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54167E-6 -4.81481E-6 L -0.08033 -4.81481E-6 " pathEditMode="relative" rAng="0" ptsTypes="AA">
                                      <p:cBhvr>
                                        <p:cTn id="39" dur="1000" spd="-100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5" presetClass="pat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54167E-6 2.59259E-6 L -0.08033 2.59259E-6 " pathEditMode="relative" rAng="0" ptsTypes="AA">
                                      <p:cBhvr>
                                        <p:cTn id="44" dur="1000" spd="-100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5" presetClass="path" presetSubtype="0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3.54167E-6 0 L -0.08033 0 " pathEditMode="relative" rAng="0" ptsTypes="AA">
                                      <p:cBhvr>
                                        <p:cTn id="49" dur="1000" spd="-100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91667E-6 -2.59259E-6 L -0.08034 -2.59259E-6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2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25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25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25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25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5" presetClass="path" presetSubtype="0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875E-6 -4.07407E-6 L -0.08034 -4.07407E-6 " pathEditMode="relative" rAng="0" ptsTypes="AA">
                                      <p:cBhvr>
                                        <p:cTn id="83" dur="1000" spd="-100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6884" y="350396"/>
            <a:ext cx="10858233" cy="810754"/>
          </a:xfrm>
        </p:spPr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666750" y="2075549"/>
            <a:ext cx="10858500" cy="3284179"/>
          </a:xfrm>
        </p:spPr>
        <p:txBody>
          <a:bodyPr>
            <a:noAutofit/>
          </a:bodyPr>
          <a:lstStyle/>
          <a:p>
            <a:r>
              <a:rPr lang="pt-BR" sz="2500" dirty="0" err="1"/>
              <a:t>Dr</a:t>
            </a:r>
            <a:r>
              <a:rPr lang="pt-BR" sz="2500" dirty="0"/>
              <a:t>(a). Ellen C. T. do Nascimento afirma ter potenciais conflitos</a:t>
            </a:r>
            <a:br>
              <a:rPr lang="pt-BR" sz="2500" dirty="0"/>
            </a:br>
            <a:r>
              <a:rPr lang="pt-BR" sz="2500" dirty="0"/>
              <a:t> de interesse a declarar</a:t>
            </a:r>
          </a:p>
          <a:p>
            <a:pPr defTabSz="1152144">
              <a:spcAft>
                <a:spcPts val="600"/>
              </a:spcAft>
            </a:pPr>
            <a:r>
              <a:rPr lang="pt-BR" sz="2500" kern="1200" dirty="0">
                <a:latin typeface="+mn-lt"/>
                <a:ea typeface="+mn-ea"/>
                <a:cs typeface="+mn-cs"/>
              </a:rPr>
              <a:t>Atividades educacionais: AstraZeneca, MSD, </a:t>
            </a:r>
            <a:r>
              <a:rPr lang="pt-BR" sz="2500" kern="1200" dirty="0" err="1">
                <a:latin typeface="+mn-lt"/>
                <a:ea typeface="+mn-ea"/>
                <a:cs typeface="+mn-cs"/>
              </a:rPr>
              <a:t>Daiichi</a:t>
            </a:r>
            <a:r>
              <a:rPr lang="pt-BR" sz="2500" kern="1200" dirty="0">
                <a:latin typeface="+mn-lt"/>
                <a:ea typeface="+mn-ea"/>
                <a:cs typeface="+mn-cs"/>
              </a:rPr>
              <a:t> </a:t>
            </a:r>
            <a:r>
              <a:rPr lang="pt-BR" sz="2500" kern="1200" dirty="0" err="1">
                <a:latin typeface="+mn-lt"/>
                <a:ea typeface="+mn-ea"/>
                <a:cs typeface="+mn-cs"/>
              </a:rPr>
              <a:t>Sankyo</a:t>
            </a:r>
            <a:endParaRPr lang="pt-BR" sz="2500" dirty="0"/>
          </a:p>
          <a:p>
            <a:pPr>
              <a:lnSpc>
                <a:spcPts val="2667"/>
              </a:lnSpc>
            </a:pPr>
            <a:endParaRPr lang="pt-BR" sz="2500" dirty="0"/>
          </a:p>
          <a:p>
            <a:pPr>
              <a:lnSpc>
                <a:spcPts val="2667"/>
              </a:lnSpc>
            </a:pPr>
            <a:r>
              <a:rPr lang="pt-BR" sz="2500" dirty="0"/>
              <a:t>Exigência da RDC Nº 96/08 da ANVISA</a:t>
            </a:r>
          </a:p>
          <a:p>
            <a:endParaRPr lang="pt-BR" sz="25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916" y="1127275"/>
            <a:ext cx="4348169" cy="34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1DF34-79C2-CDA0-FAD3-571DC6013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D1B3D-2FC4-5EF2-2456-CBF0E8D09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1461"/>
            <a:ext cx="10058400" cy="647701"/>
          </a:xfrm>
        </p:spPr>
        <p:txBody>
          <a:bodyPr>
            <a:normAutofit/>
          </a:bodyPr>
          <a:lstStyle/>
          <a:p>
            <a:r>
              <a:rPr lang="pt-BR" sz="2700" dirty="0"/>
              <a:t>Biomarcadores e Terapia Alvo</a:t>
            </a:r>
            <a:endParaRPr lang="pt-BR" sz="27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8515B0DB-2E4E-F179-DF29-49C0A49ED5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5641847"/>
            <a:ext cx="10058400" cy="1005840"/>
          </a:xfrm>
        </p:spPr>
        <p:txBody>
          <a:bodyPr/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HARADA, G. et al. Rare molecular subtypes of lung cancer. </a:t>
            </a:r>
            <a:r>
              <a:rPr lang="en-US" sz="800" b="1" dirty="0">
                <a:solidFill>
                  <a:srgbClr val="000000"/>
                </a:solidFill>
                <a:latin typeface="Arial"/>
              </a:rPr>
              <a:t>Nature Reviews Clinical Oncology</a:t>
            </a:r>
            <a:r>
              <a:rPr lang="en-US" sz="800" dirty="0">
                <a:solidFill>
                  <a:srgbClr val="000000"/>
                </a:solidFill>
                <a:latin typeface="Arial"/>
              </a:rPr>
              <a:t>, v. 20, n. 4, p. 229–249, 2023.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2258C72-680C-F3CA-4376-2ED28512B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763" y="899162"/>
            <a:ext cx="7772400" cy="5357191"/>
          </a:xfrm>
          <a:prstGeom prst="rect">
            <a:avLst/>
          </a:prstGeom>
        </p:spPr>
      </p:pic>
      <p:sp>
        <p:nvSpPr>
          <p:cNvPr id="5" name="Retângulo: Cantos Arredondados 8">
            <a:extLst>
              <a:ext uri="{FF2B5EF4-FFF2-40B4-BE49-F238E27FC236}">
                <a16:creationId xmlns:a16="http://schemas.microsoft.com/office/drawing/2014/main" id="{814E2BA0-4666-938F-D2EF-CD3B39ABC341}"/>
              </a:ext>
            </a:extLst>
          </p:cNvPr>
          <p:cNvSpPr/>
          <p:nvPr/>
        </p:nvSpPr>
        <p:spPr>
          <a:xfrm>
            <a:off x="6065075" y="2498337"/>
            <a:ext cx="808672" cy="152032"/>
          </a:xfrm>
          <a:prstGeom prst="roundRect">
            <a:avLst/>
          </a:prstGeom>
          <a:solidFill>
            <a:srgbClr val="00D8E9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: Cantos Arredondados 12">
            <a:extLst>
              <a:ext uri="{FF2B5EF4-FFF2-40B4-BE49-F238E27FC236}">
                <a16:creationId xmlns:a16="http://schemas.microsoft.com/office/drawing/2014/main" id="{E0E25B10-BED2-46CA-DB6A-FB8DE05BC7F0}"/>
              </a:ext>
            </a:extLst>
          </p:cNvPr>
          <p:cNvSpPr/>
          <p:nvPr/>
        </p:nvSpPr>
        <p:spPr>
          <a:xfrm>
            <a:off x="6065075" y="2650369"/>
            <a:ext cx="1198567" cy="324912"/>
          </a:xfrm>
          <a:prstGeom prst="roundRect">
            <a:avLst/>
          </a:prstGeom>
          <a:solidFill>
            <a:srgbClr val="D5D9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: Cantos Arredondados 10">
            <a:extLst>
              <a:ext uri="{FF2B5EF4-FFF2-40B4-BE49-F238E27FC236}">
                <a16:creationId xmlns:a16="http://schemas.microsoft.com/office/drawing/2014/main" id="{4770E3E2-45F6-1725-0C47-42FA6242013F}"/>
              </a:ext>
            </a:extLst>
          </p:cNvPr>
          <p:cNvSpPr/>
          <p:nvPr/>
        </p:nvSpPr>
        <p:spPr>
          <a:xfrm>
            <a:off x="457200" y="1635886"/>
            <a:ext cx="1774461" cy="626599"/>
          </a:xfrm>
          <a:prstGeom prst="roundRect">
            <a:avLst/>
          </a:prstGeom>
          <a:solidFill>
            <a:srgbClr val="006E76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000" b="1" dirty="0">
                <a:solidFill>
                  <a:schemeClr val="tx1"/>
                </a:solidFill>
              </a:rPr>
              <a:t>Novos potencias alvos terapêuticos</a:t>
            </a:r>
          </a:p>
        </p:txBody>
      </p:sp>
      <p:sp>
        <p:nvSpPr>
          <p:cNvPr id="10" name="Retângulo: Cantos Arredondados 11">
            <a:extLst>
              <a:ext uri="{FF2B5EF4-FFF2-40B4-BE49-F238E27FC236}">
                <a16:creationId xmlns:a16="http://schemas.microsoft.com/office/drawing/2014/main" id="{5586FAD2-54A5-F461-EE37-378D0EC82EE7}"/>
              </a:ext>
            </a:extLst>
          </p:cNvPr>
          <p:cNvSpPr/>
          <p:nvPr/>
        </p:nvSpPr>
        <p:spPr>
          <a:xfrm>
            <a:off x="457200" y="1135013"/>
            <a:ext cx="1774461" cy="405985"/>
          </a:xfrm>
          <a:prstGeom prst="roundRect">
            <a:avLst/>
          </a:prstGeom>
          <a:solidFill>
            <a:srgbClr val="D5D9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000" b="1" dirty="0">
                <a:solidFill>
                  <a:schemeClr val="tx1"/>
                </a:solidFill>
              </a:rPr>
              <a:t>Alvos metabólicos</a:t>
            </a:r>
          </a:p>
        </p:txBody>
      </p:sp>
    </p:spTree>
    <p:extLst>
      <p:ext uri="{BB962C8B-B14F-4D97-AF65-F5344CB8AC3E}">
        <p14:creationId xmlns:p14="http://schemas.microsoft.com/office/powerpoint/2010/main" val="427033955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BC4A2-D903-11BC-46E3-52F7D4014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0839-D251-CCEA-1D1D-5FE878453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2138"/>
            <a:ext cx="10058400" cy="647701"/>
          </a:xfrm>
        </p:spPr>
        <p:txBody>
          <a:bodyPr>
            <a:normAutofit fontScale="90000"/>
          </a:bodyPr>
          <a:lstStyle/>
          <a:p>
            <a:r>
              <a:rPr lang="pt-BR" sz="2700" dirty="0"/>
              <a:t>Cronograma proposto para o diagnóstico de câncer de pulmão de células não pequenas avançado</a:t>
            </a:r>
            <a:endParaRPr lang="pt-BR" sz="27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90238B82-419B-141D-B71B-A6655765A0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5641847"/>
            <a:ext cx="10058400" cy="1005840"/>
          </a:xfrm>
        </p:spPr>
        <p:txBody>
          <a:bodyPr/>
          <a:lstStyle/>
          <a:p>
            <a:r>
              <a:rPr lang="en-US" sz="800" dirty="0">
                <a:solidFill>
                  <a:srgbClr val="212121"/>
                </a:solidFill>
                <a:latin typeface="BlinkMacSystemFont"/>
              </a:rPr>
              <a:t>FOX, A. H. et al. Acquiring tissue for advanced lung cancer diagnosis and comprehensive biomarker testing: A National Lung Cancer Roundtable best-practice guide</a:t>
            </a:r>
            <a:r>
              <a:rPr lang="en-US" sz="800" b="1" dirty="0">
                <a:solidFill>
                  <a:srgbClr val="212121"/>
                </a:solidFill>
                <a:latin typeface="BlinkMacSystemFont"/>
              </a:rPr>
              <a:t>. CA: A Cancer Journal for Clinicians</a:t>
            </a:r>
            <a:r>
              <a:rPr lang="en-US" sz="800" dirty="0">
                <a:solidFill>
                  <a:srgbClr val="212121"/>
                </a:solidFill>
                <a:latin typeface="BlinkMacSystemFont"/>
              </a:rPr>
              <a:t>, v. 73, n. 4, p. 358–375, 1 </a:t>
            </a:r>
            <a:r>
              <a:rPr lang="en-US" sz="800" dirty="0" err="1">
                <a:solidFill>
                  <a:srgbClr val="212121"/>
                </a:solidFill>
                <a:latin typeface="BlinkMacSystemFont"/>
              </a:rPr>
              <a:t>jul.</a:t>
            </a:r>
            <a:r>
              <a:rPr lang="en-US" sz="800" dirty="0">
                <a:solidFill>
                  <a:srgbClr val="212121"/>
                </a:solidFill>
                <a:latin typeface="BlinkMacSystemFont"/>
              </a:rPr>
              <a:t> 2023.</a:t>
            </a:r>
            <a:endParaRPr lang="en-US" sz="8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FC7892E-0121-384F-CA2A-B29201B5E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91" y="1440496"/>
            <a:ext cx="7772400" cy="4551726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872747ED-D47C-498A-3E98-6D54F4A6598E}"/>
              </a:ext>
            </a:extLst>
          </p:cNvPr>
          <p:cNvSpPr txBox="1"/>
          <p:nvPr/>
        </p:nvSpPr>
        <p:spPr>
          <a:xfrm>
            <a:off x="8432781" y="4822671"/>
            <a:ext cx="2838450" cy="11695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000" i="0" dirty="0">
                <a:effectLst/>
                <a:latin typeface="Arial"/>
                <a:cs typeface="Arial"/>
              </a:rPr>
              <a:t>*As diretrizes de 2018 do </a:t>
            </a:r>
            <a:r>
              <a:rPr lang="pt-BR" sz="1000" i="0" dirty="0" err="1">
                <a:effectLst/>
                <a:latin typeface="Arial"/>
                <a:cs typeface="Arial"/>
              </a:rPr>
              <a:t>College</a:t>
            </a:r>
            <a:r>
              <a:rPr lang="pt-BR" sz="1000" i="0" dirty="0">
                <a:effectLst/>
                <a:latin typeface="Arial"/>
                <a:cs typeface="Arial"/>
              </a:rPr>
              <a:t> </a:t>
            </a:r>
            <a:r>
              <a:rPr lang="pt-BR" sz="1000" i="0" dirty="0" err="1">
                <a:effectLst/>
                <a:latin typeface="Arial"/>
                <a:cs typeface="Arial"/>
              </a:rPr>
              <a:t>of</a:t>
            </a:r>
            <a:r>
              <a:rPr lang="pt-BR" sz="1000" i="0" dirty="0">
                <a:effectLst/>
                <a:latin typeface="Arial"/>
                <a:cs typeface="Arial"/>
              </a:rPr>
              <a:t> American </a:t>
            </a:r>
            <a:r>
              <a:rPr lang="pt-BR" sz="1000" i="0" dirty="0" err="1">
                <a:effectLst/>
                <a:latin typeface="Arial"/>
                <a:cs typeface="Arial"/>
              </a:rPr>
              <a:t>Pathologists</a:t>
            </a:r>
            <a:r>
              <a:rPr lang="pt-BR" sz="1000" i="0" dirty="0">
                <a:effectLst/>
                <a:latin typeface="Arial"/>
                <a:cs typeface="Arial"/>
              </a:rPr>
              <a:t>/</a:t>
            </a:r>
            <a:r>
              <a:rPr lang="pt-BR" sz="1000" i="0" dirty="0" err="1">
                <a:effectLst/>
                <a:latin typeface="Arial"/>
                <a:cs typeface="Arial"/>
              </a:rPr>
              <a:t>International</a:t>
            </a:r>
            <a:r>
              <a:rPr lang="pt-BR" sz="1000" i="0" dirty="0">
                <a:effectLst/>
                <a:latin typeface="Arial"/>
                <a:cs typeface="Arial"/>
              </a:rPr>
              <a:t> </a:t>
            </a:r>
            <a:r>
              <a:rPr lang="pt-BR" sz="1000" i="0" dirty="0" err="1">
                <a:effectLst/>
                <a:latin typeface="Arial"/>
                <a:cs typeface="Arial"/>
              </a:rPr>
              <a:t>Association</a:t>
            </a:r>
            <a:r>
              <a:rPr lang="pt-BR" sz="1000" i="0" dirty="0">
                <a:effectLst/>
                <a:latin typeface="Arial"/>
                <a:cs typeface="Arial"/>
              </a:rPr>
              <a:t> for </a:t>
            </a:r>
            <a:r>
              <a:rPr lang="pt-BR" sz="1000" i="0" dirty="0" err="1">
                <a:effectLst/>
                <a:latin typeface="Arial"/>
                <a:cs typeface="Arial"/>
              </a:rPr>
              <a:t>the</a:t>
            </a:r>
            <a:r>
              <a:rPr lang="pt-BR" sz="1000" i="0" dirty="0">
                <a:effectLst/>
                <a:latin typeface="Arial"/>
                <a:cs typeface="Arial"/>
              </a:rPr>
              <a:t> </a:t>
            </a:r>
            <a:r>
              <a:rPr lang="pt-BR" sz="1000" i="0" dirty="0" err="1">
                <a:effectLst/>
                <a:latin typeface="Arial"/>
                <a:cs typeface="Arial"/>
              </a:rPr>
              <a:t>Study</a:t>
            </a:r>
            <a:r>
              <a:rPr lang="pt-BR" sz="1000" i="0" dirty="0">
                <a:effectLst/>
                <a:latin typeface="Arial"/>
                <a:cs typeface="Arial"/>
              </a:rPr>
              <a:t> </a:t>
            </a:r>
            <a:r>
              <a:rPr lang="pt-BR" sz="1000" i="0" dirty="0" err="1">
                <a:effectLst/>
                <a:latin typeface="Arial"/>
                <a:cs typeface="Arial"/>
              </a:rPr>
              <a:t>of</a:t>
            </a:r>
            <a:r>
              <a:rPr lang="pt-BR" sz="1000" i="0" dirty="0">
                <a:effectLst/>
                <a:latin typeface="Arial"/>
                <a:cs typeface="Arial"/>
              </a:rPr>
              <a:t> </a:t>
            </a:r>
            <a:r>
              <a:rPr lang="pt-BR" sz="1000" i="0" dirty="0" err="1">
                <a:effectLst/>
                <a:latin typeface="Arial"/>
                <a:cs typeface="Arial"/>
              </a:rPr>
              <a:t>Lung</a:t>
            </a:r>
            <a:r>
              <a:rPr lang="pt-BR" sz="1000" i="0" dirty="0">
                <a:effectLst/>
                <a:latin typeface="Arial"/>
                <a:cs typeface="Arial"/>
              </a:rPr>
              <a:t> </a:t>
            </a:r>
            <a:r>
              <a:rPr lang="pt-BR" sz="1000" i="0" dirty="0" err="1">
                <a:effectLst/>
                <a:latin typeface="Arial"/>
                <a:cs typeface="Arial"/>
              </a:rPr>
              <a:t>Cancer</a:t>
            </a:r>
            <a:r>
              <a:rPr lang="pt-BR" sz="1000" i="0" dirty="0">
                <a:effectLst/>
                <a:latin typeface="Arial"/>
                <a:cs typeface="Arial"/>
              </a:rPr>
              <a:t>/</a:t>
            </a:r>
            <a:r>
              <a:rPr lang="pt-BR" sz="1000" i="0" dirty="0" err="1">
                <a:effectLst/>
                <a:latin typeface="Arial"/>
                <a:cs typeface="Arial"/>
              </a:rPr>
              <a:t>Association</a:t>
            </a:r>
            <a:r>
              <a:rPr lang="pt-BR" sz="1000" i="0" dirty="0">
                <a:effectLst/>
                <a:latin typeface="Arial"/>
                <a:cs typeface="Arial"/>
              </a:rPr>
              <a:t> </a:t>
            </a:r>
            <a:r>
              <a:rPr lang="pt-BR" sz="1000" i="0" dirty="0" err="1">
                <a:effectLst/>
                <a:latin typeface="Arial"/>
                <a:cs typeface="Arial"/>
              </a:rPr>
              <a:t>of</a:t>
            </a:r>
            <a:r>
              <a:rPr lang="pt-BR" sz="1000" i="0" dirty="0">
                <a:effectLst/>
                <a:latin typeface="Arial"/>
                <a:cs typeface="Arial"/>
              </a:rPr>
              <a:t> Molecular </a:t>
            </a:r>
            <a:r>
              <a:rPr lang="pt-BR" sz="1000" i="0" dirty="0" err="1">
                <a:effectLst/>
                <a:latin typeface="Arial"/>
                <a:cs typeface="Arial"/>
              </a:rPr>
              <a:t>Pathology</a:t>
            </a:r>
            <a:r>
              <a:rPr lang="pt-BR" sz="1000" i="0" dirty="0">
                <a:effectLst/>
                <a:latin typeface="Arial"/>
                <a:cs typeface="Arial"/>
              </a:rPr>
              <a:t> sugerem que o tempo de resposta ideal desde o recebimento das amostras até o relatório de todos os resultados deve ser &lt;10 dias úteis (ver </a:t>
            </a:r>
            <a:r>
              <a:rPr lang="pt-BR" sz="1000" i="0" dirty="0" err="1">
                <a:effectLst/>
                <a:latin typeface="Arial"/>
                <a:cs typeface="Arial"/>
              </a:rPr>
              <a:t>Lindeman</a:t>
            </a:r>
            <a:r>
              <a:rPr lang="pt-BR" sz="1000" i="0" dirty="0">
                <a:effectLst/>
                <a:latin typeface="Arial"/>
                <a:cs typeface="Arial"/>
              </a:rPr>
              <a:t> et al., 2018) </a:t>
            </a:r>
            <a:endParaRPr lang="pt-BR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917429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0F021-EA8B-65C5-B3A6-0A1E9F99B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2124BE3-4C01-32F3-AD6E-7568A0BD9F27}"/>
              </a:ext>
            </a:extLst>
          </p:cNvPr>
          <p:cNvSpPr/>
          <p:nvPr/>
        </p:nvSpPr>
        <p:spPr>
          <a:xfrm rot="5400000">
            <a:off x="3843673" y="-2256617"/>
            <a:ext cx="4501665" cy="122102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88989C-0347-A227-F916-2FCFF81E9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81002"/>
            <a:ext cx="10923563" cy="1169552"/>
          </a:xfrm>
        </p:spPr>
        <p:txBody>
          <a:bodyPr>
            <a:norm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NGS é fundamental para um amplo perfil molecular de NSCLC e oncologia de precisão. Seu poder clínico está estritamente relacionado à melhor escolha de amostra, técnica e painel para cada paciente, como um triângulo mágico</a:t>
            </a:r>
            <a:endParaRPr lang="pt-BR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89F9726-54FC-CE52-F5AA-150CF2427B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5852160"/>
            <a:ext cx="10264540" cy="1005840"/>
          </a:xfrm>
        </p:spPr>
        <p:txBody>
          <a:bodyPr/>
          <a:lstStyle/>
          <a:p>
            <a:r>
              <a:rPr lang="en-US" sz="800" b="0" dirty="0">
                <a:solidFill>
                  <a:srgbClr val="212121"/>
                </a:solidFill>
                <a:effectLst/>
                <a:latin typeface="BlinkMacSystemFont"/>
              </a:rPr>
              <a:t>WERNER, R. et al. Implementation of an ISO15189 accredited next-generation sequencing service with the fully automated Ion Torrent </a:t>
            </a:r>
            <a:r>
              <a:rPr lang="en-US" sz="800" b="0" dirty="0" err="1">
                <a:solidFill>
                  <a:srgbClr val="212121"/>
                </a:solidFill>
                <a:effectLst/>
                <a:latin typeface="BlinkMacSystemFont"/>
              </a:rPr>
              <a:t>Genexus</a:t>
            </a:r>
            <a:r>
              <a:rPr lang="en-US" sz="800" b="0" dirty="0">
                <a:solidFill>
                  <a:srgbClr val="212121"/>
                </a:solidFill>
                <a:effectLst/>
                <a:latin typeface="BlinkMacSystemFont"/>
              </a:rPr>
              <a:t>: the experience of a clinical diagnostic laboratory. Journal of Clinical Pathology, p. </a:t>
            </a:r>
            <a:r>
              <a:rPr lang="en-US" dirty="0">
                <a:solidFill>
                  <a:srgbClr val="212121"/>
                </a:solidFill>
                <a:latin typeface="BlinkMacSystemFont"/>
              </a:rPr>
              <a:t>1-6</a:t>
            </a:r>
            <a:r>
              <a:rPr lang="en-US" sz="800" b="0" dirty="0">
                <a:solidFill>
                  <a:srgbClr val="212121"/>
                </a:solidFill>
                <a:effectLst/>
                <a:latin typeface="BlinkMacSystemFont"/>
              </a:rPr>
              <a:t>, 15 </a:t>
            </a:r>
            <a:r>
              <a:rPr lang="en-US" sz="800" b="0" dirty="0" err="1">
                <a:solidFill>
                  <a:srgbClr val="212121"/>
                </a:solidFill>
                <a:effectLst/>
                <a:latin typeface="BlinkMacSystemFont"/>
              </a:rPr>
              <a:t>dez</a:t>
            </a:r>
            <a:r>
              <a:rPr lang="en-US" sz="800" b="0" dirty="0">
                <a:solidFill>
                  <a:srgbClr val="212121"/>
                </a:solidFill>
                <a:effectLst/>
                <a:latin typeface="BlinkMacSystemFont"/>
              </a:rPr>
              <a:t>. 2022.</a:t>
            </a:r>
          </a:p>
          <a:p>
            <a:r>
              <a:rPr lang="en-US" sz="800" dirty="0">
                <a:solidFill>
                  <a:srgbClr val="212121"/>
                </a:solidFill>
                <a:latin typeface="BlinkMacSystemFont"/>
              </a:rPr>
              <a:t>DE MAGLIO, G. et al. The storm of NGS in NSCLC diagnostic-therapeutic pathway: How to sun the real clinical practice. Critical Reviews in Oncology/Hematology, v. 169, p. 103561, 2022.</a:t>
            </a:r>
            <a:endParaRPr lang="pt-BR" sz="800" dirty="0">
              <a:solidFill>
                <a:srgbClr val="212121"/>
              </a:solidFill>
              <a:latin typeface="BlinkMacSystemFont"/>
            </a:endParaRPr>
          </a:p>
        </p:txBody>
      </p:sp>
      <p:sp>
        <p:nvSpPr>
          <p:cNvPr id="3" name="Retângulo: Cantos Arredondados 25">
            <a:extLst>
              <a:ext uri="{FF2B5EF4-FFF2-40B4-BE49-F238E27FC236}">
                <a16:creationId xmlns:a16="http://schemas.microsoft.com/office/drawing/2014/main" id="{2246500B-1830-EC6E-B6FD-4BE1AB073AF3}"/>
              </a:ext>
            </a:extLst>
          </p:cNvPr>
          <p:cNvSpPr/>
          <p:nvPr/>
        </p:nvSpPr>
        <p:spPr>
          <a:xfrm>
            <a:off x="1116220" y="3458209"/>
            <a:ext cx="2856662" cy="2423226"/>
          </a:xfrm>
          <a:prstGeom prst="roundRect">
            <a:avLst/>
          </a:prstGeom>
          <a:solidFill>
            <a:srgbClr val="5F2F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Retângulo: Cantos Arredondados 21">
            <a:extLst>
              <a:ext uri="{FF2B5EF4-FFF2-40B4-BE49-F238E27FC236}">
                <a16:creationId xmlns:a16="http://schemas.microsoft.com/office/drawing/2014/main" id="{4B35844B-91C7-E479-38BB-0A73769B1AC7}"/>
              </a:ext>
            </a:extLst>
          </p:cNvPr>
          <p:cNvSpPr/>
          <p:nvPr/>
        </p:nvSpPr>
        <p:spPr>
          <a:xfrm>
            <a:off x="1685572" y="3733819"/>
            <a:ext cx="2162942" cy="1896015"/>
          </a:xfrm>
          <a:prstGeom prst="roundRect">
            <a:avLst/>
          </a:prstGeom>
          <a:solidFill>
            <a:srgbClr val="5F2F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+mj-lt"/>
              </a:rPr>
              <a:t>DNA/RNA </a:t>
            </a:r>
            <a:r>
              <a:rPr lang="pt-BR" sz="1000" b="1" i="1" dirty="0">
                <a:solidFill>
                  <a:schemeClr val="bg1"/>
                </a:solidFill>
                <a:latin typeface="+mj-lt"/>
              </a:rPr>
              <a:t>input</a:t>
            </a:r>
            <a:r>
              <a:rPr lang="pt-BR" sz="1000" b="1" dirty="0">
                <a:solidFill>
                  <a:schemeClr val="bg1"/>
                </a:solidFill>
                <a:latin typeface="+mj-lt"/>
              </a:rPr>
              <a:t>: Concentração e fragmentação</a:t>
            </a:r>
          </a:p>
          <a:p>
            <a:pPr algn="ctr"/>
            <a:endParaRPr lang="pt-BR" sz="10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pt-BR" sz="1000" b="1" dirty="0">
                <a:solidFill>
                  <a:schemeClr val="bg1"/>
                </a:solidFill>
                <a:latin typeface="+mj-lt"/>
              </a:rPr>
              <a:t>Capacidade de multiplexação</a:t>
            </a:r>
          </a:p>
          <a:p>
            <a:pPr algn="ctr"/>
            <a:r>
              <a:rPr lang="pt-BR" sz="1000" b="1" i="1" dirty="0" err="1">
                <a:solidFill>
                  <a:schemeClr val="bg1"/>
                </a:solidFill>
                <a:latin typeface="+mj-lt"/>
              </a:rPr>
              <a:t>Throughput</a:t>
            </a:r>
            <a:r>
              <a:rPr lang="pt-BR" sz="1000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1000" b="1" dirty="0">
                <a:solidFill>
                  <a:schemeClr val="bg1"/>
                </a:solidFill>
                <a:latin typeface="+mj-lt"/>
              </a:rPr>
              <a:t>de amostra</a:t>
            </a:r>
          </a:p>
          <a:p>
            <a:pPr algn="ctr"/>
            <a:br>
              <a:rPr lang="pt-BR" sz="1000" b="1" dirty="0">
                <a:solidFill>
                  <a:schemeClr val="bg1"/>
                </a:solidFill>
                <a:latin typeface="+mj-lt"/>
              </a:rPr>
            </a:br>
            <a:r>
              <a:rPr lang="pt-BR" sz="1000" b="1" dirty="0">
                <a:solidFill>
                  <a:schemeClr val="bg1"/>
                </a:solidFill>
                <a:latin typeface="+mj-lt"/>
              </a:rPr>
              <a:t>Risco de </a:t>
            </a:r>
            <a:r>
              <a:rPr lang="pt-BR" sz="1000" b="1" i="0" dirty="0">
                <a:solidFill>
                  <a:schemeClr val="bg1"/>
                </a:solidFill>
                <a:effectLst/>
                <a:latin typeface="+mj-lt"/>
              </a:rPr>
              <a:t>erro propenso pelo sequenciamento</a:t>
            </a:r>
            <a:endParaRPr lang="pt-BR" sz="1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etângulo: Cantos Arredondados 30">
            <a:extLst>
              <a:ext uri="{FF2B5EF4-FFF2-40B4-BE49-F238E27FC236}">
                <a16:creationId xmlns:a16="http://schemas.microsoft.com/office/drawing/2014/main" id="{AA54CBCB-38A8-46BD-E040-52431725587E}"/>
              </a:ext>
            </a:extLst>
          </p:cNvPr>
          <p:cNvSpPr/>
          <p:nvPr/>
        </p:nvSpPr>
        <p:spPr>
          <a:xfrm>
            <a:off x="7608747" y="3420294"/>
            <a:ext cx="3112993" cy="2467498"/>
          </a:xfrm>
          <a:prstGeom prst="roundRect">
            <a:avLst/>
          </a:prstGeom>
          <a:solidFill>
            <a:srgbClr val="5F2F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tângulo: Cantos Arredondados 26">
            <a:extLst>
              <a:ext uri="{FF2B5EF4-FFF2-40B4-BE49-F238E27FC236}">
                <a16:creationId xmlns:a16="http://schemas.microsoft.com/office/drawing/2014/main" id="{681F73AF-4947-960E-2D00-54BE585E3E21}"/>
              </a:ext>
            </a:extLst>
          </p:cNvPr>
          <p:cNvSpPr/>
          <p:nvPr/>
        </p:nvSpPr>
        <p:spPr>
          <a:xfrm>
            <a:off x="7862038" y="3435309"/>
            <a:ext cx="1938029" cy="2423226"/>
          </a:xfrm>
          <a:prstGeom prst="roundRect">
            <a:avLst/>
          </a:prstGeom>
          <a:solidFill>
            <a:srgbClr val="5F2F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+mj-lt"/>
              </a:rPr>
              <a:t>Painel pequenos de 10 a 50 genes</a:t>
            </a:r>
          </a:p>
          <a:p>
            <a:pPr algn="ctr"/>
            <a:endParaRPr lang="pt-BR" sz="10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pt-BR" sz="1000" b="1" dirty="0">
                <a:solidFill>
                  <a:schemeClr val="bg1"/>
                </a:solidFill>
                <a:latin typeface="+mj-lt"/>
              </a:rPr>
              <a:t> Painéis extensos: acima de 50 genes </a:t>
            </a:r>
          </a:p>
          <a:p>
            <a:pPr algn="ctr"/>
            <a:endParaRPr lang="pt-BR" sz="10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pt-BR" sz="1000" b="1" dirty="0">
                <a:solidFill>
                  <a:schemeClr val="bg1"/>
                </a:solidFill>
                <a:latin typeface="+mj-lt"/>
              </a:rPr>
              <a:t>Painéis compreensíveis: acima de 150 genes</a:t>
            </a:r>
          </a:p>
          <a:p>
            <a:pPr algn="ctr"/>
            <a:r>
              <a:rPr lang="pt-BR" sz="1000" b="1" dirty="0">
                <a:solidFill>
                  <a:schemeClr val="bg1"/>
                </a:solidFill>
                <a:latin typeface="+mj-lt"/>
              </a:rPr>
              <a:t>  </a:t>
            </a:r>
          </a:p>
          <a:p>
            <a:pPr algn="ctr"/>
            <a:r>
              <a:rPr lang="pt-BR" sz="1000" b="1" dirty="0">
                <a:solidFill>
                  <a:schemeClr val="bg1"/>
                </a:solidFill>
                <a:latin typeface="+mj-lt"/>
              </a:rPr>
              <a:t>Painéis compreensíveis de câncer: acima de 400 genes </a:t>
            </a:r>
          </a:p>
        </p:txBody>
      </p:sp>
      <p:sp>
        <p:nvSpPr>
          <p:cNvPr id="9" name="Triângulo isósceles 4">
            <a:extLst>
              <a:ext uri="{FF2B5EF4-FFF2-40B4-BE49-F238E27FC236}">
                <a16:creationId xmlns:a16="http://schemas.microsoft.com/office/drawing/2014/main" id="{7D1408A8-3EE8-1F40-0541-BE9E5D3E4212}"/>
              </a:ext>
            </a:extLst>
          </p:cNvPr>
          <p:cNvSpPr/>
          <p:nvPr/>
        </p:nvSpPr>
        <p:spPr>
          <a:xfrm>
            <a:off x="3469754" y="2885757"/>
            <a:ext cx="4550604" cy="2998402"/>
          </a:xfrm>
          <a:prstGeom prst="triangle">
            <a:avLst/>
          </a:prstGeom>
          <a:gradFill>
            <a:gsLst>
              <a:gs pos="0">
                <a:srgbClr val="008491"/>
              </a:gs>
              <a:gs pos="50000">
                <a:srgbClr val="01A5B1"/>
              </a:gs>
              <a:gs pos="100000">
                <a:srgbClr val="00CAD9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Picture 4" descr="Biology PNGs for Free Download">
            <a:extLst>
              <a:ext uri="{FF2B5EF4-FFF2-40B4-BE49-F238E27FC236}">
                <a16:creationId xmlns:a16="http://schemas.microsoft.com/office/drawing/2014/main" id="{0BFD256A-8512-9DB8-2AFC-67741E2F4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024" y="4019071"/>
            <a:ext cx="2075343" cy="184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F785D17-C013-A9CA-9B13-BB5DBCF15831}"/>
              </a:ext>
            </a:extLst>
          </p:cNvPr>
          <p:cNvSpPr txBox="1"/>
          <p:nvPr/>
        </p:nvSpPr>
        <p:spPr>
          <a:xfrm>
            <a:off x="5321688" y="3238229"/>
            <a:ext cx="846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Seleção da amostra a ser analisada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548D0C9-6381-B102-6FAD-A825F195A396}"/>
              </a:ext>
            </a:extLst>
          </p:cNvPr>
          <p:cNvSpPr txBox="1"/>
          <p:nvPr/>
        </p:nvSpPr>
        <p:spPr>
          <a:xfrm>
            <a:off x="6723743" y="5358344"/>
            <a:ext cx="1058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i="1" dirty="0">
                <a:solidFill>
                  <a:schemeClr val="bg1"/>
                </a:solidFill>
              </a:rPr>
              <a:t>Painel genético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699C687-9357-3925-6B49-7C48E977722C}"/>
              </a:ext>
            </a:extLst>
          </p:cNvPr>
          <p:cNvSpPr txBox="1"/>
          <p:nvPr/>
        </p:nvSpPr>
        <p:spPr>
          <a:xfrm>
            <a:off x="3566250" y="5557009"/>
            <a:ext cx="10586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i="1" dirty="0">
                <a:solidFill>
                  <a:schemeClr val="bg1"/>
                </a:solidFill>
              </a:rPr>
              <a:t>Técnica</a:t>
            </a:r>
          </a:p>
        </p:txBody>
      </p:sp>
      <p:sp>
        <p:nvSpPr>
          <p:cNvPr id="15" name="Losango 14">
            <a:extLst>
              <a:ext uri="{FF2B5EF4-FFF2-40B4-BE49-F238E27FC236}">
                <a16:creationId xmlns:a16="http://schemas.microsoft.com/office/drawing/2014/main" id="{C64EE1BE-1710-B9C2-FFB4-FCC58EC8510F}"/>
              </a:ext>
            </a:extLst>
          </p:cNvPr>
          <p:cNvSpPr/>
          <p:nvPr/>
        </p:nvSpPr>
        <p:spPr>
          <a:xfrm>
            <a:off x="6897415" y="2651617"/>
            <a:ext cx="2215892" cy="901539"/>
          </a:xfrm>
          <a:prstGeom prst="diamond">
            <a:avLst/>
          </a:prstGeom>
          <a:solidFill>
            <a:srgbClr val="D5D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</a:rPr>
              <a:t>Qualidade</a:t>
            </a:r>
          </a:p>
        </p:txBody>
      </p:sp>
      <p:sp>
        <p:nvSpPr>
          <p:cNvPr id="16" name="Losango 15">
            <a:extLst>
              <a:ext uri="{FF2B5EF4-FFF2-40B4-BE49-F238E27FC236}">
                <a16:creationId xmlns:a16="http://schemas.microsoft.com/office/drawing/2014/main" id="{988781F7-9D7A-A754-D891-C04EBD30BF55}"/>
              </a:ext>
            </a:extLst>
          </p:cNvPr>
          <p:cNvSpPr/>
          <p:nvPr/>
        </p:nvSpPr>
        <p:spPr>
          <a:xfrm>
            <a:off x="2497510" y="2648651"/>
            <a:ext cx="2215892" cy="771643"/>
          </a:xfrm>
          <a:prstGeom prst="diamond">
            <a:avLst/>
          </a:prstGeom>
          <a:solidFill>
            <a:srgbClr val="D5D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</a:rPr>
              <a:t>Quantidade </a:t>
            </a:r>
          </a:p>
        </p:txBody>
      </p:sp>
      <p:pic>
        <p:nvPicPr>
          <p:cNvPr id="17" name="Picture 10" descr="Dna - ícones de saúde e médico grátis">
            <a:extLst>
              <a:ext uri="{FF2B5EF4-FFF2-40B4-BE49-F238E27FC236}">
                <a16:creationId xmlns:a16="http://schemas.microsoft.com/office/drawing/2014/main" id="{3BB33B55-00C6-FCB5-A9B2-E2A34EB2B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686" y="4009921"/>
            <a:ext cx="1124056" cy="188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Espaço Reservado para Conteúdo 5">
            <a:extLst>
              <a:ext uri="{FF2B5EF4-FFF2-40B4-BE49-F238E27FC236}">
                <a16:creationId xmlns:a16="http://schemas.microsoft.com/office/drawing/2014/main" id="{515A8163-706A-2C2A-F0C2-19AAD6BDFA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4" t="-7" r="31953" b="83145"/>
          <a:stretch/>
        </p:blipFill>
        <p:spPr>
          <a:xfrm>
            <a:off x="4122000" y="1800000"/>
            <a:ext cx="3384000" cy="828000"/>
          </a:xfrm>
          <a:prstGeom prst="rect">
            <a:avLst/>
          </a:prstGeom>
          <a:ln>
            <a:noFill/>
          </a:ln>
        </p:spPr>
      </p:pic>
      <p:sp>
        <p:nvSpPr>
          <p:cNvPr id="19" name="Seta: da Esquerda para a Direita 23">
            <a:extLst>
              <a:ext uri="{FF2B5EF4-FFF2-40B4-BE49-F238E27FC236}">
                <a16:creationId xmlns:a16="http://schemas.microsoft.com/office/drawing/2014/main" id="{F30FC616-6ACA-2B39-FF14-563F095C9F00}"/>
              </a:ext>
            </a:extLst>
          </p:cNvPr>
          <p:cNvSpPr/>
          <p:nvPr/>
        </p:nvSpPr>
        <p:spPr>
          <a:xfrm rot="5400000">
            <a:off x="517814" y="4547947"/>
            <a:ext cx="2245060" cy="243748"/>
          </a:xfrm>
          <a:prstGeom prst="leftRightArrow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C853B28-B2EB-1366-21C8-8BB892B441CE}"/>
              </a:ext>
            </a:extLst>
          </p:cNvPr>
          <p:cNvSpPr txBox="1"/>
          <p:nvPr/>
        </p:nvSpPr>
        <p:spPr>
          <a:xfrm rot="16200000">
            <a:off x="224119" y="4429771"/>
            <a:ext cx="23419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i="1" dirty="0">
                <a:solidFill>
                  <a:schemeClr val="bg1"/>
                </a:solidFill>
              </a:rPr>
              <a:t>Sensibilidade Analítica /Clínica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F67A93D-0658-EE38-AC6E-2E000EA78029}"/>
              </a:ext>
            </a:extLst>
          </p:cNvPr>
          <p:cNvSpPr txBox="1"/>
          <p:nvPr/>
        </p:nvSpPr>
        <p:spPr>
          <a:xfrm rot="5400000">
            <a:off x="9136802" y="4680530"/>
            <a:ext cx="23419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i="1" dirty="0">
                <a:solidFill>
                  <a:schemeClr val="bg1"/>
                </a:solidFill>
              </a:rPr>
              <a:t>Aumento da complexidade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E77B3F5E-E763-9D6B-D24B-ADC99347D8F2}"/>
              </a:ext>
            </a:extLst>
          </p:cNvPr>
          <p:cNvSpPr/>
          <p:nvPr/>
        </p:nvSpPr>
        <p:spPr>
          <a:xfrm flipV="1">
            <a:off x="3585280" y="2654527"/>
            <a:ext cx="4406051" cy="102046"/>
          </a:xfrm>
          <a:prstGeom prst="rect">
            <a:avLst/>
          </a:prstGeom>
          <a:solidFill>
            <a:srgbClr val="D5D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Seta: para Baixo 27">
            <a:extLst>
              <a:ext uri="{FF2B5EF4-FFF2-40B4-BE49-F238E27FC236}">
                <a16:creationId xmlns:a16="http://schemas.microsoft.com/office/drawing/2014/main" id="{BD2B6CD6-14DC-9C6D-213E-CE60E72468F9}"/>
              </a:ext>
            </a:extLst>
          </p:cNvPr>
          <p:cNvSpPr/>
          <p:nvPr/>
        </p:nvSpPr>
        <p:spPr>
          <a:xfrm>
            <a:off x="9934562" y="3661886"/>
            <a:ext cx="266489" cy="2151927"/>
          </a:xfrm>
          <a:prstGeom prst="downArrow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968539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14BAE-D5C3-A180-F588-90E53F938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F50EB-9EB2-F695-C1F3-88EAC2F94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054" y="0"/>
            <a:ext cx="4777991" cy="3667648"/>
          </a:xfrm>
        </p:spPr>
        <p:txBody>
          <a:bodyPr>
            <a:normAutofit/>
          </a:bodyPr>
          <a:lstStyle/>
          <a:p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NGS é fundamental para um amplo perfil molecular de NSCLC e oncologia de precisão. </a:t>
            </a:r>
            <a:br>
              <a:rPr lang="pt-BR" sz="27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sz="27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200" b="0" dirty="0">
                <a:latin typeface="Arial" panose="020B0604020202020204" pitchFamily="34" charset="0"/>
                <a:cs typeface="Arial" panose="020B0604020202020204" pitchFamily="34" charset="0"/>
              </a:rPr>
              <a:t>Seu poder clínico está estritamente relacionado à melhor escolha de amostra, técnica e painel para cada paciente.</a:t>
            </a:r>
            <a:endParaRPr lang="pt-BR" sz="2700" b="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01E84CE-416E-6660-DFA3-70AD125EA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082" y="284922"/>
            <a:ext cx="4881859" cy="628815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C58571C-AE60-1E8A-C3F8-D68BD6C59440}"/>
              </a:ext>
            </a:extLst>
          </p:cNvPr>
          <p:cNvSpPr txBox="1"/>
          <p:nvPr/>
        </p:nvSpPr>
        <p:spPr>
          <a:xfrm>
            <a:off x="295053" y="6398094"/>
            <a:ext cx="6097772" cy="34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004060" algn="l"/>
              </a:tabLst>
            </a:pPr>
            <a:r>
              <a:rPr lang="en-US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Adaptado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(NCCN) National Comprehensive Cancer Network. NCCN Guidelines Version 1.2023 Non-Small Cell Lung Cancer. 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Disponível em: &lt;</a:t>
            </a:r>
            <a:r>
              <a:rPr lang="pt-BR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https://www.nccn.org/</a:t>
            </a:r>
            <a:r>
              <a:rPr lang="pt-BR" sz="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professionals</a:t>
            </a:r>
            <a:r>
              <a:rPr lang="pt-BR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/</a:t>
            </a:r>
            <a:r>
              <a:rPr lang="pt-BR" sz="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physician_gls</a:t>
            </a:r>
            <a:r>
              <a:rPr lang="pt-BR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/</a:t>
            </a:r>
            <a:r>
              <a:rPr lang="pt-BR" sz="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pdf</a:t>
            </a:r>
            <a:r>
              <a:rPr lang="pt-BR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/nscl.pdf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&gt;.</a:t>
            </a:r>
          </a:p>
        </p:txBody>
      </p:sp>
    </p:spTree>
    <p:extLst>
      <p:ext uri="{BB962C8B-B14F-4D97-AF65-F5344CB8AC3E}">
        <p14:creationId xmlns:p14="http://schemas.microsoft.com/office/powerpoint/2010/main" val="176941112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9B19A-22F6-0694-8B0F-CF506DC07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947B1D3-3399-2641-DB9F-144CC565EC3E}"/>
              </a:ext>
            </a:extLst>
          </p:cNvPr>
          <p:cNvSpPr/>
          <p:nvPr/>
        </p:nvSpPr>
        <p:spPr>
          <a:xfrm rot="5400000">
            <a:off x="4500464" y="-841177"/>
            <a:ext cx="3198713" cy="12199643"/>
          </a:xfrm>
          <a:prstGeom prst="rect">
            <a:avLst/>
          </a:prstGeom>
          <a:solidFill>
            <a:srgbClr val="F3F2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0F8CC7-6044-EF41-A4DF-F9CA86AE9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Como testar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CCAC5-08AE-C28C-834F-98075457D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4130"/>
            <a:ext cx="6204857" cy="4545169"/>
          </a:xfrm>
        </p:spPr>
        <p:txBody>
          <a:bodyPr>
            <a:normAutofit/>
          </a:bodyPr>
          <a:lstStyle/>
          <a:p>
            <a:pPr marL="608965" indent="-456565"/>
            <a:r>
              <a:rPr lang="en-US" b="1" dirty="0"/>
              <a:t>NGS</a:t>
            </a:r>
            <a:endParaRPr lang="pt-BR" dirty="0"/>
          </a:p>
          <a:p>
            <a:pPr marL="1218565" lvl="1" indent="-422910">
              <a:buFont typeface="Arial" panose="020B0604020202020204" pitchFamily="34" charset="0"/>
              <a:buChar char="•"/>
            </a:pPr>
            <a:r>
              <a:rPr lang="en-US" sz="1600" dirty="0" err="1"/>
              <a:t>Melhor</a:t>
            </a:r>
            <a:r>
              <a:rPr lang="en-US" sz="1600" dirty="0"/>
              <a:t> para </a:t>
            </a:r>
            <a:r>
              <a:rPr lang="en-US" sz="1600" dirty="0" err="1"/>
              <a:t>detecção</a:t>
            </a:r>
            <a:r>
              <a:rPr lang="en-US" sz="1600" dirty="0"/>
              <a:t> de </a:t>
            </a:r>
            <a:r>
              <a:rPr lang="en-US" sz="1600" dirty="0" err="1"/>
              <a:t>variantas</a:t>
            </a:r>
            <a:r>
              <a:rPr lang="en-US" sz="1600" dirty="0"/>
              <a:t> </a:t>
            </a:r>
            <a:r>
              <a:rPr lang="en-US" sz="1600" dirty="0" err="1"/>
              <a:t>raras</a:t>
            </a:r>
            <a:endParaRPr lang="en-US" sz="1600" dirty="0">
              <a:ea typeface="Calibri" panose="020F0502020204030204"/>
              <a:cs typeface="Calibri" panose="020F0502020204030204"/>
            </a:endParaRPr>
          </a:p>
          <a:p>
            <a:pPr marL="1218565" lvl="1" indent="-422910">
              <a:buFont typeface="Arial" panose="020B0604020202020204" pitchFamily="34" charset="0"/>
              <a:buChar char="•"/>
            </a:pPr>
            <a:r>
              <a:rPr lang="en-US" sz="1600" dirty="0" err="1"/>
              <a:t>Melhor</a:t>
            </a:r>
            <a:r>
              <a:rPr lang="en-US" sz="1600" dirty="0"/>
              <a:t> para </a:t>
            </a:r>
            <a:r>
              <a:rPr lang="en-US" sz="1600" dirty="0" err="1"/>
              <a:t>diagnóstico</a:t>
            </a:r>
            <a:r>
              <a:rPr lang="en-US" sz="1600" dirty="0"/>
              <a:t> de </a:t>
            </a:r>
            <a:r>
              <a:rPr lang="en-US" sz="1600" dirty="0" err="1"/>
              <a:t>alterações</a:t>
            </a:r>
            <a:r>
              <a:rPr lang="en-US" sz="1600" dirty="0"/>
              <a:t> </a:t>
            </a:r>
            <a:r>
              <a:rPr lang="en-US" sz="1600" dirty="0" err="1"/>
              <a:t>complexas</a:t>
            </a:r>
            <a:r>
              <a:rPr lang="en-US" sz="1600" dirty="0"/>
              <a:t> </a:t>
            </a:r>
            <a:r>
              <a:rPr lang="en-US" sz="1600" dirty="0" err="1"/>
              <a:t>em</a:t>
            </a:r>
            <a:r>
              <a:rPr lang="en-US" sz="1600" dirty="0"/>
              <a:t> um </a:t>
            </a:r>
            <a:r>
              <a:rPr lang="en-US" sz="1600" dirty="0" err="1"/>
              <a:t>único</a:t>
            </a:r>
            <a:r>
              <a:rPr lang="en-US" sz="1600" dirty="0"/>
              <a:t> </a:t>
            </a:r>
            <a:r>
              <a:rPr lang="en-US" sz="1600" dirty="0" err="1"/>
              <a:t>ensaio</a:t>
            </a:r>
            <a:endParaRPr lang="en-US" sz="1600" dirty="0">
              <a:ea typeface="Calibri"/>
              <a:cs typeface="Calibri"/>
            </a:endParaRPr>
          </a:p>
          <a:p>
            <a:pPr marL="1218565" lvl="1" indent="-422910">
              <a:buFont typeface="Arial" panose="020B0604020202020204" pitchFamily="34" charset="0"/>
              <a:buChar char="•"/>
            </a:pPr>
            <a:r>
              <a:rPr lang="en-US" sz="1600" dirty="0" err="1">
                <a:ea typeface="Calibri"/>
                <a:cs typeface="Calibri"/>
              </a:rPr>
              <a:t>Melhor</a:t>
            </a:r>
            <a:r>
              <a:rPr lang="en-US" sz="1600" dirty="0">
                <a:ea typeface="Calibri"/>
                <a:cs typeface="Calibri"/>
              </a:rPr>
              <a:t> TAT </a:t>
            </a:r>
            <a:r>
              <a:rPr lang="en-US" sz="1600" dirty="0" err="1">
                <a:ea typeface="Calibri"/>
                <a:cs typeface="Calibri"/>
              </a:rPr>
              <a:t>em</a:t>
            </a:r>
            <a:r>
              <a:rPr lang="en-US" sz="1600" dirty="0">
                <a:ea typeface="Calibri"/>
                <a:cs typeface="Calibri"/>
              </a:rPr>
              <a:t> </a:t>
            </a:r>
            <a:r>
              <a:rPr lang="en-US" sz="1600" dirty="0" err="1">
                <a:ea typeface="Calibri"/>
                <a:cs typeface="Calibri"/>
              </a:rPr>
              <a:t>plataformas</a:t>
            </a:r>
            <a:r>
              <a:rPr lang="en-US" sz="1600" dirty="0">
                <a:ea typeface="Calibri"/>
                <a:cs typeface="Calibri"/>
              </a:rPr>
              <a:t> </a:t>
            </a:r>
            <a:r>
              <a:rPr lang="en-US" sz="1600" dirty="0" err="1">
                <a:ea typeface="Calibri"/>
                <a:cs typeface="Calibri"/>
              </a:rPr>
              <a:t>automatizadas</a:t>
            </a:r>
            <a:r>
              <a:rPr lang="en-US" sz="1600" dirty="0">
                <a:ea typeface="Calibri"/>
                <a:cs typeface="Calibri"/>
              </a:rPr>
              <a:t> e </a:t>
            </a:r>
            <a:r>
              <a:rPr lang="en-US" sz="1600" dirty="0" err="1">
                <a:ea typeface="Calibri"/>
                <a:cs typeface="Calibri"/>
              </a:rPr>
              <a:t>paineis</a:t>
            </a:r>
            <a:r>
              <a:rPr lang="en-US" sz="1600" dirty="0">
                <a:ea typeface="Calibri"/>
                <a:cs typeface="Calibri"/>
              </a:rPr>
              <a:t> </a:t>
            </a:r>
            <a:r>
              <a:rPr lang="en-US" sz="1600" dirty="0" err="1">
                <a:ea typeface="Calibri"/>
                <a:cs typeface="Calibri"/>
              </a:rPr>
              <a:t>focados</a:t>
            </a:r>
            <a:r>
              <a:rPr lang="en-US" sz="1600" dirty="0">
                <a:ea typeface="Calibri"/>
                <a:cs typeface="Calibri"/>
              </a:rPr>
              <a:t> - </a:t>
            </a:r>
            <a:r>
              <a:rPr lang="en-US" sz="1600" dirty="0" err="1">
                <a:ea typeface="Calibri"/>
                <a:cs typeface="Calibri"/>
              </a:rPr>
              <a:t>até</a:t>
            </a:r>
            <a:r>
              <a:rPr lang="en-US" sz="1600" dirty="0">
                <a:ea typeface="Calibri"/>
                <a:cs typeface="Calibri"/>
              </a:rPr>
              <a:t> 5 </a:t>
            </a:r>
            <a:r>
              <a:rPr lang="en-US" sz="1600" dirty="0" err="1">
                <a:ea typeface="Calibri"/>
                <a:cs typeface="Calibri"/>
              </a:rPr>
              <a:t>dias</a:t>
            </a:r>
            <a:r>
              <a:rPr lang="en-US" sz="1600" dirty="0">
                <a:ea typeface="Calibri"/>
                <a:cs typeface="Calibri"/>
              </a:rPr>
              <a:t>. </a:t>
            </a:r>
          </a:p>
          <a:p>
            <a:pPr marL="1218565" lvl="1" indent="-422910">
              <a:buFont typeface="Arial" panose="020B0604020202020204" pitchFamily="34" charset="0"/>
              <a:buChar char="•"/>
            </a:pPr>
            <a:r>
              <a:rPr lang="en-US" sz="1600" dirty="0" err="1">
                <a:ea typeface="Calibri"/>
                <a:cs typeface="Calibri"/>
              </a:rPr>
              <a:t>Maior</a:t>
            </a:r>
            <a:r>
              <a:rPr lang="en-US" sz="1600" dirty="0">
                <a:ea typeface="Calibri"/>
                <a:cs typeface="Calibri"/>
              </a:rPr>
              <a:t> TAT para </a:t>
            </a:r>
            <a:r>
              <a:rPr lang="en-US" sz="1600" dirty="0" err="1">
                <a:ea typeface="Calibri"/>
                <a:cs typeface="Calibri"/>
              </a:rPr>
              <a:t>paineis</a:t>
            </a:r>
            <a:r>
              <a:rPr lang="en-US" sz="1600" dirty="0">
                <a:ea typeface="Calibri"/>
                <a:cs typeface="Calibri"/>
              </a:rPr>
              <a:t> </a:t>
            </a:r>
            <a:r>
              <a:rPr lang="en-US" sz="1600" dirty="0" err="1">
                <a:ea typeface="Calibri"/>
                <a:cs typeface="Calibri"/>
              </a:rPr>
              <a:t>acima</a:t>
            </a:r>
            <a:r>
              <a:rPr lang="en-US" sz="1600" dirty="0">
                <a:ea typeface="Calibri"/>
                <a:cs typeface="Calibri"/>
              </a:rPr>
              <a:t> de 300 genes.</a:t>
            </a:r>
            <a:endParaRPr lang="en-US" sz="1600" dirty="0"/>
          </a:p>
          <a:p>
            <a:pPr marL="608965" indent="-456565"/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13E3C6-77C9-A2FB-8552-AD5FC5D957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Fonte: Elaborado pelo autor.</a:t>
            </a:r>
          </a:p>
        </p:txBody>
      </p:sp>
      <p:pic>
        <p:nvPicPr>
          <p:cNvPr id="6" name="Picture 2" descr="NovaSeq 6000 System">
            <a:extLst>
              <a:ext uri="{FF2B5EF4-FFF2-40B4-BE49-F238E27FC236}">
                <a16:creationId xmlns:a16="http://schemas.microsoft.com/office/drawing/2014/main" id="{887E79E4-7FC5-9A8B-71F8-A7DE490E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818" y="3603171"/>
            <a:ext cx="2051810" cy="302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7DA766-998E-9810-45B3-C40FF02E484D}"/>
              </a:ext>
            </a:extLst>
          </p:cNvPr>
          <p:cNvSpPr txBox="1">
            <a:spLocks/>
          </p:cNvSpPr>
          <p:nvPr/>
        </p:nvSpPr>
        <p:spPr>
          <a:xfrm>
            <a:off x="6742610" y="1284128"/>
            <a:ext cx="5313320" cy="4545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01A5B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1A5B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1A5B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56565"/>
            <a:r>
              <a:rPr lang="en-US" b="1" dirty="0"/>
              <a:t>RT-PCR</a:t>
            </a:r>
            <a:endParaRPr lang="en-US" b="1" dirty="0">
              <a:ea typeface="Calibri"/>
              <a:cs typeface="Calibri"/>
            </a:endParaRPr>
          </a:p>
          <a:p>
            <a:pPr marL="1218565" lvl="1" indent="-422910">
              <a:buFont typeface="Arial" panose="020B0604020202020204" pitchFamily="34" charset="0"/>
              <a:buChar char="•"/>
            </a:pPr>
            <a:r>
              <a:rPr lang="en-US" sz="1600" dirty="0" err="1"/>
              <a:t>Detecta</a:t>
            </a:r>
            <a:r>
              <a:rPr lang="en-US" sz="1600" dirty="0"/>
              <a:t> a </a:t>
            </a:r>
            <a:r>
              <a:rPr lang="en-US" sz="1600" dirty="0" err="1"/>
              <a:t>maioria</a:t>
            </a:r>
            <a:r>
              <a:rPr lang="en-US" sz="1600" dirty="0"/>
              <a:t> das variants (L858R, ex19 del, etc.)</a:t>
            </a:r>
            <a:endParaRPr lang="en-US" sz="1600" dirty="0">
              <a:ea typeface="Calibri"/>
              <a:cs typeface="Calibri"/>
            </a:endParaRPr>
          </a:p>
          <a:p>
            <a:pPr marL="1218565" lvl="1" indent="-422910">
              <a:buFont typeface="Arial" panose="020B0604020202020204" pitchFamily="34" charset="0"/>
              <a:buChar char="•"/>
            </a:pPr>
            <a:r>
              <a:rPr lang="en-US" sz="1600" dirty="0" err="1"/>
              <a:t>Tem</a:t>
            </a:r>
            <a:r>
              <a:rPr lang="en-US" sz="1600" dirty="0"/>
              <a:t> </a:t>
            </a:r>
            <a:r>
              <a:rPr lang="en-US" sz="1600" dirty="0" err="1"/>
              <a:t>alguma</a:t>
            </a:r>
            <a:r>
              <a:rPr lang="en-US" sz="1600" dirty="0"/>
              <a:t> </a:t>
            </a:r>
            <a:r>
              <a:rPr lang="en-US" sz="1600" dirty="0" err="1"/>
              <a:t>cobertura</a:t>
            </a:r>
            <a:r>
              <a:rPr lang="en-US" sz="1600" dirty="0"/>
              <a:t> </a:t>
            </a:r>
            <a:r>
              <a:rPr lang="en-US" sz="1600" dirty="0" err="1"/>
              <a:t>expandida</a:t>
            </a:r>
            <a:endParaRPr lang="en-US" sz="1600" dirty="0">
              <a:ea typeface="Calibri" panose="020F0502020204030204"/>
              <a:cs typeface="Calibri" panose="020F0502020204030204"/>
            </a:endParaRPr>
          </a:p>
          <a:p>
            <a:pPr marL="1218565" lvl="1" indent="-422910">
              <a:buFont typeface="Arial" panose="020B0604020202020204" pitchFamily="34" charset="0"/>
              <a:buChar char="•"/>
            </a:pPr>
            <a:r>
              <a:rPr lang="en-US" sz="1600" dirty="0" err="1"/>
              <a:t>Melhor</a:t>
            </a:r>
            <a:r>
              <a:rPr lang="en-US" sz="1600" dirty="0"/>
              <a:t> TAT </a:t>
            </a:r>
            <a:endParaRPr lang="en-US" sz="1600" dirty="0">
              <a:ea typeface="Calibri"/>
              <a:cs typeface="Calibri"/>
            </a:endParaRPr>
          </a:p>
        </p:txBody>
      </p:sp>
      <p:pic>
        <p:nvPicPr>
          <p:cNvPr id="11" name="Imagem 10" descr="Uma imagem contendo monitor, frente, mesa, em pé&#10;&#10;Descrição gerada automaticamente">
            <a:extLst>
              <a:ext uri="{FF2B5EF4-FFF2-40B4-BE49-F238E27FC236}">
                <a16:creationId xmlns:a16="http://schemas.microsoft.com/office/drawing/2014/main" id="{AF273DED-53B6-E001-94AB-1A38AACE63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275" y="3899068"/>
            <a:ext cx="2065523" cy="2879720"/>
          </a:xfrm>
          <a:prstGeom prst="rect">
            <a:avLst/>
          </a:prstGeom>
        </p:spPr>
      </p:pic>
      <p:pic>
        <p:nvPicPr>
          <p:cNvPr id="10" name="Imagem 9" descr="Foto em preto e branco de computador&#10;&#10;Descrição gerada automaticamente">
            <a:extLst>
              <a:ext uri="{FF2B5EF4-FFF2-40B4-BE49-F238E27FC236}">
                <a16:creationId xmlns:a16="http://schemas.microsoft.com/office/drawing/2014/main" id="{2C0C65DE-E789-75B6-CBB9-4A9938EFB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336" y="4076494"/>
            <a:ext cx="2438095" cy="25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35996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B416E-764A-5F70-AA66-832496963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CE8ADFBC-747E-0463-1173-2B585780C105}"/>
              </a:ext>
            </a:extLst>
          </p:cNvPr>
          <p:cNvSpPr/>
          <p:nvPr/>
        </p:nvSpPr>
        <p:spPr>
          <a:xfrm rot="5400000">
            <a:off x="3745342" y="-2354948"/>
            <a:ext cx="4698328" cy="122102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656DF6-1402-3B61-7130-B54DAB488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2138"/>
            <a:ext cx="7374835" cy="647701"/>
          </a:xfrm>
        </p:spPr>
        <p:txBody>
          <a:bodyPr>
            <a:normAutofit fontScale="90000"/>
          </a:bodyPr>
          <a:lstStyle/>
          <a:p>
            <a:r>
              <a:rPr lang="pt-BR" sz="2700" dirty="0"/>
              <a:t>NGS </a:t>
            </a:r>
            <a:r>
              <a:rPr lang="pt-BR" sz="2700" dirty="0" err="1"/>
              <a:t>upfront</a:t>
            </a:r>
            <a:r>
              <a:rPr lang="pt-BR" sz="2700" dirty="0"/>
              <a:t> ou Testagem de genes únicos </a:t>
            </a:r>
            <a:r>
              <a:rPr lang="pt-BR" sz="2700" b="0" dirty="0">
                <a:latin typeface="+mj-lt"/>
              </a:rPr>
              <a:t>Recomendações da IALSC 2023</a:t>
            </a:r>
            <a:endParaRPr lang="pt-BR" sz="2700" b="0" baseline="30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FE9C425-6908-1C6C-030B-1215A129C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643" y="1519740"/>
            <a:ext cx="9297815" cy="450453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423CF09-4F6A-76EE-68B3-97FDA8A9EB53}"/>
              </a:ext>
            </a:extLst>
          </p:cNvPr>
          <p:cNvSpPr txBox="1"/>
          <p:nvPr/>
        </p:nvSpPr>
        <p:spPr>
          <a:xfrm>
            <a:off x="212650" y="6460539"/>
            <a:ext cx="61030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(IASLC) International Association for The Study of Lung Cancer. IASLC Atlas molecular testing for targeted therapy in lung cancer, 2023. 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Disponível em: &lt;https://www.iaslc.org/</a:t>
            </a:r>
            <a:r>
              <a:rPr lang="pt-BR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research-education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pt-BR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publications-resources-guidelines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pt-BR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iaslc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-atlas-molecular-</a:t>
            </a:r>
            <a:r>
              <a:rPr lang="pt-BR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testing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pt-BR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targeting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&gt;.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4249523863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8C0E8-18CD-C4CC-34CB-053C0E6BF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6AD4A-5867-686B-8CDD-B99E8A3C0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2138"/>
            <a:ext cx="8382000" cy="647701"/>
          </a:xfrm>
        </p:spPr>
        <p:txBody>
          <a:bodyPr>
            <a:normAutofit fontScale="90000"/>
          </a:bodyPr>
          <a:lstStyle/>
          <a:p>
            <a:r>
              <a:rPr lang="pt-BR" sz="2700" dirty="0"/>
              <a:t>NGS é fundamental para um amplo perfil molecular de NSCLC e oncologia de precisão</a:t>
            </a:r>
            <a:endParaRPr lang="pt-BR" sz="27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5">
            <a:extLst>
              <a:ext uri="{FF2B5EF4-FFF2-40B4-BE49-F238E27FC236}">
                <a16:creationId xmlns:a16="http://schemas.microsoft.com/office/drawing/2014/main" id="{1D192532-9F52-E47F-C690-5B38CBFC4F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5641847"/>
            <a:ext cx="10058400" cy="1005840"/>
          </a:xfrm>
        </p:spPr>
        <p:txBody>
          <a:bodyPr/>
          <a:lstStyle/>
          <a:p>
            <a:r>
              <a:rPr lang="en-US" sz="80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TAVORA, F. et al. Guidelines for molecular testing in non-small cell lung cancer – recommendations from the Brazilian Society of Pathology. </a:t>
            </a:r>
            <a:r>
              <a:rPr lang="en-US" sz="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Surgical and Experimental Pathology</a:t>
            </a:r>
            <a:r>
              <a:rPr lang="en-US" sz="80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v. 6, n. 1, p. 13, 2023.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279A7C3-ADAD-CBCB-D041-3811761BE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454" y="1391202"/>
            <a:ext cx="7101949" cy="458101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EE26494-3404-70A1-BD29-7C3EA3B4D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63" y="1412468"/>
            <a:ext cx="3653059" cy="321732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50292328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2F884-4FCB-4650-0C69-D098BB520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2E5FE-419E-4287-2CD7-AA996ACB5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2138"/>
            <a:ext cx="7401339" cy="647701"/>
          </a:xfrm>
        </p:spPr>
        <p:txBody>
          <a:bodyPr>
            <a:normAutofit fontScale="90000"/>
          </a:bodyPr>
          <a:lstStyle/>
          <a:p>
            <a:r>
              <a:rPr lang="pt-BR" sz="2700" dirty="0"/>
              <a:t>Utilidade clínica de testagem rápida de EGFR em CNPC avançado</a:t>
            </a:r>
            <a:endParaRPr lang="pt-BR" sz="27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5">
            <a:extLst>
              <a:ext uri="{FF2B5EF4-FFF2-40B4-BE49-F238E27FC236}">
                <a16:creationId xmlns:a16="http://schemas.microsoft.com/office/drawing/2014/main" id="{91AC56D3-D22B-6D53-9A1C-00DE3B5F45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5641847"/>
            <a:ext cx="10058400" cy="1005840"/>
          </a:xfrm>
        </p:spPr>
        <p:txBody>
          <a:bodyPr/>
          <a:lstStyle/>
          <a:p>
            <a:r>
              <a:rPr lang="en-US" sz="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DAGOGO-JACK, I. et al. Clinical Utility of Rapid EGFR Genotyping in Advanced Lung Cancer. </a:t>
            </a:r>
            <a:r>
              <a:rPr lang="en-US" sz="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JCO Precision Oncology</a:t>
            </a:r>
            <a:r>
              <a:rPr lang="en-US" sz="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v. 2, p. 1-13, 24 </a:t>
            </a:r>
            <a:r>
              <a:rPr lang="en-US" sz="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jul.</a:t>
            </a:r>
            <a:r>
              <a:rPr lang="en-US" sz="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2018.</a:t>
            </a:r>
            <a:endParaRPr lang="pt-BR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B0A3F10-5FB0-8A0F-70BC-04AA30F57C70}"/>
              </a:ext>
            </a:extLst>
          </p:cNvPr>
          <p:cNvSpPr txBox="1"/>
          <p:nvPr/>
        </p:nvSpPr>
        <p:spPr>
          <a:xfrm>
            <a:off x="457200" y="1059261"/>
            <a:ext cx="7957930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 </a:t>
            </a:r>
            <a:r>
              <a:rPr lang="en-US" sz="14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genotipagem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rápida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de EGFR </a:t>
            </a:r>
            <a:r>
              <a:rPr lang="en-US" sz="14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permite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sz="14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intervenção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precoce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com </a:t>
            </a:r>
            <a:r>
              <a:rPr lang="en-US" sz="14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terapias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direcionadas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 </a:t>
            </a:r>
            <a:r>
              <a:rPr lang="en-US" sz="14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permite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que </a:t>
            </a:r>
            <a:r>
              <a:rPr lang="en-US" sz="14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pacientes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sintomáticos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tenham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acesso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sz="14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tratamentos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eficazes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</a:t>
            </a:r>
            <a:endParaRPr lang="pt-BR" sz="14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09B8533-7E36-0F9D-4EBF-C3BD505C3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1221" r="444" b="703"/>
          <a:stretch/>
        </p:blipFill>
        <p:spPr bwMode="auto">
          <a:xfrm>
            <a:off x="457200" y="2041847"/>
            <a:ext cx="6192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F1ACF9C-44EF-E483-C52A-3C695D888E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29" t="64" r="8815" b="6633"/>
          <a:stretch/>
        </p:blipFill>
        <p:spPr>
          <a:xfrm>
            <a:off x="7360800" y="1627847"/>
            <a:ext cx="4248000" cy="44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2064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8AA10-B985-530C-FC8B-071CFE1DA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8CB02D92-B852-5893-D712-3EB0CEB39F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06" r="10118"/>
          <a:stretch/>
        </p:blipFill>
        <p:spPr>
          <a:xfrm>
            <a:off x="504000" y="1501215"/>
            <a:ext cx="4212000" cy="4643552"/>
          </a:xfrm>
          <a:prstGeom prst="rect">
            <a:avLst/>
          </a:prstGeom>
        </p:spPr>
      </p:pic>
      <p:sp>
        <p:nvSpPr>
          <p:cNvPr id="3" name="Espaço Reservado para Texto 5">
            <a:extLst>
              <a:ext uri="{FF2B5EF4-FFF2-40B4-BE49-F238E27FC236}">
                <a16:creationId xmlns:a16="http://schemas.microsoft.com/office/drawing/2014/main" id="{8FFC2A16-EE2E-2E94-4E29-835AC4EFF3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5641847"/>
            <a:ext cx="9575074" cy="1005840"/>
          </a:xfrm>
        </p:spPr>
        <p:txBody>
          <a:bodyPr/>
          <a:lstStyle/>
          <a:p>
            <a:r>
              <a:rPr lang="pt-BR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MUTHUSAMY, B. et al. Quantifying the Value of Multigene Testing in Resected Early Stage Lung Adenocarcinoma. </a:t>
            </a:r>
            <a:r>
              <a:rPr lang="en-US" sz="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Journal of Thoracic Oncology</a:t>
            </a:r>
            <a:r>
              <a:rPr lang="en-US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v. 18, n. 4, p. 476–486, 1 abr. 2023.</a:t>
            </a:r>
          </a:p>
          <a:p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CHEN, H. et al. Concomitant genetic alterations are associated with response to EGFR targeted therapy in patients with lung adenocarcinoma. 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Translational Lung Cancer Research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v. 9, n. 4, p. 1225–1234, 1 ago. 2020.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7E8AFD4-25C1-DC12-4BC5-0F2147DBF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1002"/>
            <a:ext cx="11517086" cy="1169552"/>
          </a:xfrm>
        </p:spPr>
        <p:txBody>
          <a:bodyPr>
            <a:normAutofit fontScale="90000"/>
          </a:bodyPr>
          <a:lstStyle/>
          <a:p>
            <a:r>
              <a:rPr lang="pt-BR" sz="2700" b="0" dirty="0">
                <a:cs typeface="Arial" panose="020B0604020202020204" pitchFamily="34" charset="0"/>
              </a:rPr>
              <a:t>Importância da realização de Painéis mutagênicos de resultados rápidos na rotina diagnóstica em pacientes com Câncer de Pulmão </a:t>
            </a:r>
            <a:r>
              <a:rPr lang="pt-BR" sz="2700" b="0" dirty="0">
                <a:latin typeface="+mj-lt"/>
                <a:cs typeface="Arial" panose="020B0604020202020204" pitchFamily="34" charset="0"/>
              </a:rPr>
              <a:t>Estádios iniciais e avançados</a:t>
            </a:r>
            <a:endParaRPr lang="pt-BR" sz="2700" b="0" baseline="30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7069194-613C-EAC7-22B9-38085F17E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500" y="1835841"/>
            <a:ext cx="5938768" cy="415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85218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6E9E0-D1FB-7A1C-A0C8-2F80F6BEA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5">
            <a:extLst>
              <a:ext uri="{FF2B5EF4-FFF2-40B4-BE49-F238E27FC236}">
                <a16:creationId xmlns:a16="http://schemas.microsoft.com/office/drawing/2014/main" id="{FA633411-0E76-4974-B4AD-432AC00D7E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5641847"/>
            <a:ext cx="9575074" cy="1005840"/>
          </a:xfrm>
        </p:spPr>
        <p:txBody>
          <a:bodyPr/>
          <a:lstStyle/>
          <a:p>
            <a:r>
              <a:rPr lang="pt-BR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MUTHUSAMY, B. et al. Quantifying the Value of Multigene Testing in Resected Early Stage Lung Adenocarcinoma. </a:t>
            </a:r>
            <a:r>
              <a:rPr lang="en-US" sz="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Journal of Thoracic Oncology</a:t>
            </a:r>
            <a:r>
              <a:rPr lang="en-US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v. 18, n. 4, p. 476–486, 1 abr. 2023.</a:t>
            </a:r>
          </a:p>
          <a:p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CHEN, H. et al. Concomitant genetic alterations are associated with response to EGFR targeted therapy in patients with lung adenocarcinoma. 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Translational Lung Cancer Research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v. 9, n. 4, p. 1225–1234, 1 ago. 2020.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F5231C-D6AD-9E2D-9B67-675832CAA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81002"/>
            <a:ext cx="11447417" cy="1169552"/>
          </a:xfrm>
        </p:spPr>
        <p:txBody>
          <a:bodyPr>
            <a:normAutofit fontScale="90000"/>
          </a:bodyPr>
          <a:lstStyle/>
          <a:p>
            <a:r>
              <a:rPr lang="pt-BR" sz="2700" b="0" dirty="0">
                <a:cs typeface="Arial" panose="020B0604020202020204" pitchFamily="34" charset="0"/>
              </a:rPr>
              <a:t>Importância da realização de Painéis mutagênicos de resultados rápidos na rotina diagnóstica em pacientes com Câncer de Pulmão </a:t>
            </a:r>
            <a:r>
              <a:rPr lang="pt-BR" sz="2700" b="0" dirty="0" err="1">
                <a:latin typeface="+mj-lt"/>
                <a:cs typeface="Arial" panose="020B0604020202020204" pitchFamily="34" charset="0"/>
              </a:rPr>
              <a:t>Co-mutações</a:t>
            </a:r>
            <a:endParaRPr lang="pt-BR" sz="2700" b="0" baseline="30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2" descr="Miniatura da figura gr5">
            <a:extLst>
              <a:ext uri="{FF2B5EF4-FFF2-40B4-BE49-F238E27FC236}">
                <a16:creationId xmlns:a16="http://schemas.microsoft.com/office/drawing/2014/main" id="{3E7ABE4F-D1D3-8C62-E0D0-D790945172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64"/>
          <a:stretch/>
        </p:blipFill>
        <p:spPr bwMode="auto">
          <a:xfrm>
            <a:off x="457200" y="2270118"/>
            <a:ext cx="5812220" cy="231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7C966B4-828D-C492-96FA-569E51AF2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970" y="1982922"/>
            <a:ext cx="6220097" cy="240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9302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Superiores Arredondados 21">
            <a:extLst>
              <a:ext uri="{FF2B5EF4-FFF2-40B4-BE49-F238E27FC236}">
                <a16:creationId xmlns:a16="http://schemas.microsoft.com/office/drawing/2014/main" id="{237D169F-C6E4-D189-084F-7070610839F5}"/>
              </a:ext>
            </a:extLst>
          </p:cNvPr>
          <p:cNvSpPr/>
          <p:nvPr/>
        </p:nvSpPr>
        <p:spPr>
          <a:xfrm>
            <a:off x="1299990" y="1402740"/>
            <a:ext cx="10328212" cy="5469874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lipse 17">
            <a:extLst>
              <a:ext uri="{FF2B5EF4-FFF2-40B4-BE49-F238E27FC236}">
                <a16:creationId xmlns:a16="http://schemas.microsoft.com/office/drawing/2014/main" id="{E5806BB3-2CBE-8B70-37D4-FE552A1AA2E6}"/>
              </a:ext>
            </a:extLst>
          </p:cNvPr>
          <p:cNvSpPr/>
          <p:nvPr/>
        </p:nvSpPr>
        <p:spPr>
          <a:xfrm>
            <a:off x="912554" y="4383146"/>
            <a:ext cx="760462" cy="760456"/>
          </a:xfrm>
          <a:prstGeom prst="ellipse">
            <a:avLst/>
          </a:prstGeom>
          <a:solidFill>
            <a:srgbClr val="01A5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rco 9">
            <a:extLst>
              <a:ext uri="{FF2B5EF4-FFF2-40B4-BE49-F238E27FC236}">
                <a16:creationId xmlns:a16="http://schemas.microsoft.com/office/drawing/2014/main" id="{FF842205-2E83-8E0B-1309-DE9CAF13216B}"/>
              </a:ext>
            </a:extLst>
          </p:cNvPr>
          <p:cNvSpPr/>
          <p:nvPr/>
        </p:nvSpPr>
        <p:spPr>
          <a:xfrm>
            <a:off x="844588" y="4315180"/>
            <a:ext cx="896394" cy="896388"/>
          </a:xfrm>
          <a:prstGeom prst="arc">
            <a:avLst>
              <a:gd name="adj1" fmla="val 16513465"/>
              <a:gd name="adj2" fmla="val 7294783"/>
            </a:avLst>
          </a:prstGeom>
          <a:ln w="19050" cap="rnd">
            <a:solidFill>
              <a:srgbClr val="5F2F5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lipse 12">
            <a:extLst>
              <a:ext uri="{FF2B5EF4-FFF2-40B4-BE49-F238E27FC236}">
                <a16:creationId xmlns:a16="http://schemas.microsoft.com/office/drawing/2014/main" id="{26B91656-0807-CAE2-C686-0E493DA8C2FB}"/>
              </a:ext>
            </a:extLst>
          </p:cNvPr>
          <p:cNvSpPr/>
          <p:nvPr/>
        </p:nvSpPr>
        <p:spPr>
          <a:xfrm>
            <a:off x="870065" y="3092733"/>
            <a:ext cx="760462" cy="760456"/>
          </a:xfrm>
          <a:prstGeom prst="ellipse">
            <a:avLst/>
          </a:prstGeom>
          <a:solidFill>
            <a:srgbClr val="01A5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rco 11">
            <a:extLst>
              <a:ext uri="{FF2B5EF4-FFF2-40B4-BE49-F238E27FC236}">
                <a16:creationId xmlns:a16="http://schemas.microsoft.com/office/drawing/2014/main" id="{3CEF96C4-2DD6-0B9D-35DE-69F4421287C1}"/>
              </a:ext>
            </a:extLst>
          </p:cNvPr>
          <p:cNvSpPr/>
          <p:nvPr/>
        </p:nvSpPr>
        <p:spPr>
          <a:xfrm>
            <a:off x="802099" y="3024767"/>
            <a:ext cx="896394" cy="896388"/>
          </a:xfrm>
          <a:prstGeom prst="arc">
            <a:avLst>
              <a:gd name="adj1" fmla="val 16513465"/>
              <a:gd name="adj2" fmla="val 7294783"/>
            </a:avLst>
          </a:prstGeom>
          <a:ln w="19050" cap="rnd">
            <a:solidFill>
              <a:srgbClr val="5F2F5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Elipse 8">
            <a:extLst>
              <a:ext uri="{FF2B5EF4-FFF2-40B4-BE49-F238E27FC236}">
                <a16:creationId xmlns:a16="http://schemas.microsoft.com/office/drawing/2014/main" id="{A224108B-2846-50DB-EDAB-B08BD67A41EF}"/>
              </a:ext>
            </a:extLst>
          </p:cNvPr>
          <p:cNvSpPr/>
          <p:nvPr/>
        </p:nvSpPr>
        <p:spPr>
          <a:xfrm>
            <a:off x="885308" y="1834926"/>
            <a:ext cx="760462" cy="760456"/>
          </a:xfrm>
          <a:prstGeom prst="ellipse">
            <a:avLst/>
          </a:prstGeom>
          <a:solidFill>
            <a:srgbClr val="01A5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co 13">
            <a:extLst>
              <a:ext uri="{FF2B5EF4-FFF2-40B4-BE49-F238E27FC236}">
                <a16:creationId xmlns:a16="http://schemas.microsoft.com/office/drawing/2014/main" id="{EA4F3F17-4BA8-F08A-9613-87D68D9545B4}"/>
              </a:ext>
            </a:extLst>
          </p:cNvPr>
          <p:cNvSpPr/>
          <p:nvPr/>
        </p:nvSpPr>
        <p:spPr>
          <a:xfrm>
            <a:off x="817342" y="1766960"/>
            <a:ext cx="896394" cy="896388"/>
          </a:xfrm>
          <a:prstGeom prst="arc">
            <a:avLst>
              <a:gd name="adj1" fmla="val 16513465"/>
              <a:gd name="adj2" fmla="val 7294783"/>
            </a:avLst>
          </a:prstGeom>
          <a:ln w="19050" cap="rnd">
            <a:solidFill>
              <a:srgbClr val="5F2F5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88C8185-1490-C5BF-08EA-78311F176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3216"/>
            <a:ext cx="11277600" cy="800100"/>
          </a:xfrm>
        </p:spPr>
        <p:txBody>
          <a:bodyPr/>
          <a:lstStyle/>
          <a:p>
            <a:r>
              <a:rPr lang="pt-BR" dirty="0"/>
              <a:t>Declaração Conflitos de Interesse</a:t>
            </a: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6843F402-7C96-51BC-B9DC-090C91123369}"/>
              </a:ext>
            </a:extLst>
          </p:cNvPr>
          <p:cNvSpPr txBox="1"/>
          <p:nvPr/>
        </p:nvSpPr>
        <p:spPr>
          <a:xfrm>
            <a:off x="1500851" y="4090565"/>
            <a:ext cx="97545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800" baseline="30000"/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6571CA98-A450-8D1D-5DB9-19BA6C981DC3}"/>
              </a:ext>
            </a:extLst>
          </p:cNvPr>
          <p:cNvSpPr txBox="1"/>
          <p:nvPr/>
        </p:nvSpPr>
        <p:spPr>
          <a:xfrm>
            <a:off x="1949769" y="1936981"/>
            <a:ext cx="874794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90000"/>
              </a:lnSpc>
              <a:defRPr/>
            </a:pPr>
            <a:r>
              <a:rPr lang="pt-BR" sz="1800" dirty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De acordo com a Resolução 1931/2009 do Conselho Federal de Medicina e com a RDC 96/2008 da ANVISA, declaro que: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CB115D0B-35EE-C8B6-8B4F-2BE9ECAC9E34}"/>
              </a:ext>
            </a:extLst>
          </p:cNvPr>
          <p:cNvSpPr txBox="1"/>
          <p:nvPr/>
        </p:nvSpPr>
        <p:spPr>
          <a:xfrm>
            <a:off x="1982489" y="3252064"/>
            <a:ext cx="874794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90000"/>
              </a:lnSpc>
              <a:defRPr/>
            </a:pPr>
            <a:r>
              <a:rPr lang="pt-BR" sz="1800" dirty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Apresentações: como palestrante convidado participo dos eventos: </a:t>
            </a:r>
          </a:p>
        </p:txBody>
      </p:sp>
      <p:sp>
        <p:nvSpPr>
          <p:cNvPr id="25" name="TextBox 18">
            <a:extLst>
              <a:ext uri="{FF2B5EF4-FFF2-40B4-BE49-F238E27FC236}">
                <a16:creationId xmlns:a16="http://schemas.microsoft.com/office/drawing/2014/main" id="{3ED05F52-B642-1675-0D52-5A523D528368}"/>
              </a:ext>
            </a:extLst>
          </p:cNvPr>
          <p:cNvSpPr txBox="1"/>
          <p:nvPr/>
        </p:nvSpPr>
        <p:spPr>
          <a:xfrm>
            <a:off x="2004348" y="4591844"/>
            <a:ext cx="8646402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90000"/>
              </a:lnSpc>
              <a:defRPr/>
            </a:pPr>
            <a:r>
              <a:rPr lang="pt-BR" sz="1800" dirty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Não possuo ações de quaisquer destas companhias farmacêuticas.</a:t>
            </a:r>
          </a:p>
        </p:txBody>
      </p:sp>
      <p:sp>
        <p:nvSpPr>
          <p:cNvPr id="27" name="Elipse 17">
            <a:extLst>
              <a:ext uri="{FF2B5EF4-FFF2-40B4-BE49-F238E27FC236}">
                <a16:creationId xmlns:a16="http://schemas.microsoft.com/office/drawing/2014/main" id="{28CC6166-B853-9BD7-D306-5CD76A21744C}"/>
              </a:ext>
            </a:extLst>
          </p:cNvPr>
          <p:cNvSpPr/>
          <p:nvPr/>
        </p:nvSpPr>
        <p:spPr>
          <a:xfrm>
            <a:off x="912554" y="5637180"/>
            <a:ext cx="760462" cy="760456"/>
          </a:xfrm>
          <a:prstGeom prst="ellipse">
            <a:avLst/>
          </a:prstGeom>
          <a:solidFill>
            <a:srgbClr val="01A5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Arco 27">
            <a:extLst>
              <a:ext uri="{FF2B5EF4-FFF2-40B4-BE49-F238E27FC236}">
                <a16:creationId xmlns:a16="http://schemas.microsoft.com/office/drawing/2014/main" id="{3954C080-8134-1489-9F80-C7551B948049}"/>
              </a:ext>
            </a:extLst>
          </p:cNvPr>
          <p:cNvSpPr/>
          <p:nvPr/>
        </p:nvSpPr>
        <p:spPr>
          <a:xfrm>
            <a:off x="844588" y="5569214"/>
            <a:ext cx="896394" cy="896388"/>
          </a:xfrm>
          <a:prstGeom prst="arc">
            <a:avLst>
              <a:gd name="adj1" fmla="val 16513465"/>
              <a:gd name="adj2" fmla="val 7294783"/>
            </a:avLst>
          </a:prstGeom>
          <a:ln w="19050" cap="rnd">
            <a:solidFill>
              <a:srgbClr val="5F2F5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18">
            <a:extLst>
              <a:ext uri="{FF2B5EF4-FFF2-40B4-BE49-F238E27FC236}">
                <a16:creationId xmlns:a16="http://schemas.microsoft.com/office/drawing/2014/main" id="{9BAEA7F0-4354-6FEC-A6E2-DD18B042E91F}"/>
              </a:ext>
            </a:extLst>
          </p:cNvPr>
          <p:cNvSpPr txBox="1"/>
          <p:nvPr/>
        </p:nvSpPr>
        <p:spPr>
          <a:xfrm>
            <a:off x="2004348" y="5597293"/>
            <a:ext cx="8646402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90000"/>
              </a:lnSpc>
              <a:defRPr/>
            </a:pPr>
            <a:r>
              <a:rPr lang="pt-BR" sz="1800" dirty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Os meus </a:t>
            </a:r>
            <a:r>
              <a:rPr lang="pt-BR" sz="1800" dirty="0" err="1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pré</a:t>
            </a:r>
            <a:r>
              <a:rPr lang="pt-BR" sz="1800" dirty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requisitos para participar destas atividades são a autonomia do pensamento científico, a independência de opiniões e a liberdade de expressão que estas empresas respeitam.</a:t>
            </a:r>
          </a:p>
        </p:txBody>
      </p:sp>
      <p:grpSp>
        <p:nvGrpSpPr>
          <p:cNvPr id="86" name="Group 4">
            <a:extLst>
              <a:ext uri="{FF2B5EF4-FFF2-40B4-BE49-F238E27FC236}">
                <a16:creationId xmlns:a16="http://schemas.microsoft.com/office/drawing/2014/main" id="{ADBAB7CC-B67C-6A12-092A-92138D534B2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47776" y="2039000"/>
            <a:ext cx="421318" cy="386892"/>
            <a:chOff x="1484" y="-2"/>
            <a:chExt cx="4712" cy="4327"/>
          </a:xfrm>
          <a:solidFill>
            <a:schemeClr val="bg1"/>
          </a:solidFill>
        </p:grpSpPr>
        <p:sp>
          <p:nvSpPr>
            <p:cNvPr id="87" name="Freeform 5">
              <a:extLst>
                <a:ext uri="{FF2B5EF4-FFF2-40B4-BE49-F238E27FC236}">
                  <a16:creationId xmlns:a16="http://schemas.microsoft.com/office/drawing/2014/main" id="{26CE1894-7E86-F82D-FF46-D1F69926B0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4" y="-2"/>
              <a:ext cx="4712" cy="4327"/>
            </a:xfrm>
            <a:custGeom>
              <a:avLst/>
              <a:gdLst>
                <a:gd name="T0" fmla="*/ 276 w 2075"/>
                <a:gd name="T1" fmla="*/ 1904 h 1905"/>
                <a:gd name="T2" fmla="*/ 1419 w 2075"/>
                <a:gd name="T3" fmla="*/ 1904 h 1905"/>
                <a:gd name="T4" fmla="*/ 1419 w 2075"/>
                <a:gd name="T5" fmla="*/ 1904 h 1905"/>
                <a:gd name="T6" fmla="*/ 1615 w 2075"/>
                <a:gd name="T7" fmla="*/ 1824 h 1905"/>
                <a:gd name="T8" fmla="*/ 1697 w 2075"/>
                <a:gd name="T9" fmla="*/ 1628 h 1905"/>
                <a:gd name="T10" fmla="*/ 1697 w 2075"/>
                <a:gd name="T11" fmla="*/ 533 h 1905"/>
                <a:gd name="T12" fmla="*/ 2075 w 2075"/>
                <a:gd name="T13" fmla="*/ 533 h 1905"/>
                <a:gd name="T14" fmla="*/ 2075 w 2075"/>
                <a:gd name="T15" fmla="*/ 211 h 1905"/>
                <a:gd name="T16" fmla="*/ 2012 w 2075"/>
                <a:gd name="T17" fmla="*/ 62 h 1905"/>
                <a:gd name="T18" fmla="*/ 1862 w 2075"/>
                <a:gd name="T19" fmla="*/ 0 h 1905"/>
                <a:gd name="T20" fmla="*/ 512 w 2075"/>
                <a:gd name="T21" fmla="*/ 0 h 1905"/>
                <a:gd name="T22" fmla="*/ 370 w 2075"/>
                <a:gd name="T23" fmla="*/ 58 h 1905"/>
                <a:gd name="T24" fmla="*/ 310 w 2075"/>
                <a:gd name="T25" fmla="*/ 199 h 1905"/>
                <a:gd name="T26" fmla="*/ 301 w 2075"/>
                <a:gd name="T27" fmla="*/ 1440 h 1905"/>
                <a:gd name="T28" fmla="*/ 1 w 2075"/>
                <a:gd name="T29" fmla="*/ 1440 h 1905"/>
                <a:gd name="T30" fmla="*/ 1 w 2075"/>
                <a:gd name="T31" fmla="*/ 1626 h 1905"/>
                <a:gd name="T32" fmla="*/ 77 w 2075"/>
                <a:gd name="T33" fmla="*/ 1819 h 1905"/>
                <a:gd name="T34" fmla="*/ 265 w 2075"/>
                <a:gd name="T35" fmla="*/ 1904 h 1905"/>
                <a:gd name="T36" fmla="*/ 276 w 2075"/>
                <a:gd name="T37" fmla="*/ 1904 h 1905"/>
                <a:gd name="T38" fmla="*/ 2030 w 2075"/>
                <a:gd name="T39" fmla="*/ 211 h 1905"/>
                <a:gd name="T40" fmla="*/ 2030 w 2075"/>
                <a:gd name="T41" fmla="*/ 488 h 1905"/>
                <a:gd name="T42" fmla="*/ 1697 w 2075"/>
                <a:gd name="T43" fmla="*/ 488 h 1905"/>
                <a:gd name="T44" fmla="*/ 1697 w 2075"/>
                <a:gd name="T45" fmla="*/ 211 h 1905"/>
                <a:gd name="T46" fmla="*/ 1785 w 2075"/>
                <a:gd name="T47" fmla="*/ 81 h 1905"/>
                <a:gd name="T48" fmla="*/ 1942 w 2075"/>
                <a:gd name="T49" fmla="*/ 81 h 1905"/>
                <a:gd name="T50" fmla="*/ 2030 w 2075"/>
                <a:gd name="T51" fmla="*/ 211 h 1905"/>
                <a:gd name="T52" fmla="*/ 355 w 2075"/>
                <a:gd name="T53" fmla="*/ 199 h 1905"/>
                <a:gd name="T54" fmla="*/ 402 w 2075"/>
                <a:gd name="T55" fmla="*/ 90 h 1905"/>
                <a:gd name="T56" fmla="*/ 512 w 2075"/>
                <a:gd name="T57" fmla="*/ 45 h 1905"/>
                <a:gd name="T58" fmla="*/ 1732 w 2075"/>
                <a:gd name="T59" fmla="*/ 45 h 1905"/>
                <a:gd name="T60" fmla="*/ 1650 w 2075"/>
                <a:gd name="T61" fmla="*/ 211 h 1905"/>
                <a:gd name="T62" fmla="*/ 1650 w 2075"/>
                <a:gd name="T63" fmla="*/ 1628 h 1905"/>
                <a:gd name="T64" fmla="*/ 1534 w 2075"/>
                <a:gd name="T65" fmla="*/ 1829 h 1905"/>
                <a:gd name="T66" fmla="*/ 1302 w 2075"/>
                <a:gd name="T67" fmla="*/ 1829 h 1905"/>
                <a:gd name="T68" fmla="*/ 1186 w 2075"/>
                <a:gd name="T69" fmla="*/ 1628 h 1905"/>
                <a:gd name="T70" fmla="*/ 1186 w 2075"/>
                <a:gd name="T71" fmla="*/ 1440 h 1905"/>
                <a:gd name="T72" fmla="*/ 346 w 2075"/>
                <a:gd name="T73" fmla="*/ 1440 h 1905"/>
                <a:gd name="T74" fmla="*/ 355 w 2075"/>
                <a:gd name="T75" fmla="*/ 199 h 1905"/>
                <a:gd name="T76" fmla="*/ 46 w 2075"/>
                <a:gd name="T77" fmla="*/ 1628 h 1905"/>
                <a:gd name="T78" fmla="*/ 46 w 2075"/>
                <a:gd name="T79" fmla="*/ 1485 h 1905"/>
                <a:gd name="T80" fmla="*/ 1143 w 2075"/>
                <a:gd name="T81" fmla="*/ 1485 h 1905"/>
                <a:gd name="T82" fmla="*/ 1143 w 2075"/>
                <a:gd name="T83" fmla="*/ 1626 h 1905"/>
                <a:gd name="T84" fmla="*/ 1143 w 2075"/>
                <a:gd name="T85" fmla="*/ 1626 h 1905"/>
                <a:gd name="T86" fmla="*/ 1269 w 2075"/>
                <a:gd name="T87" fmla="*/ 1857 h 1905"/>
                <a:gd name="T88" fmla="*/ 276 w 2075"/>
                <a:gd name="T89" fmla="*/ 1857 h 1905"/>
                <a:gd name="T90" fmla="*/ 114 w 2075"/>
                <a:gd name="T91" fmla="*/ 1790 h 1905"/>
                <a:gd name="T92" fmla="*/ 46 w 2075"/>
                <a:gd name="T93" fmla="*/ 1628 h 1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075" h="1905">
                  <a:moveTo>
                    <a:pt x="276" y="1904"/>
                  </a:moveTo>
                  <a:cubicBezTo>
                    <a:pt x="1419" y="1904"/>
                    <a:pt x="1419" y="1904"/>
                    <a:pt x="1419" y="1904"/>
                  </a:cubicBezTo>
                  <a:cubicBezTo>
                    <a:pt x="1419" y="1904"/>
                    <a:pt x="1419" y="1904"/>
                    <a:pt x="1419" y="1904"/>
                  </a:cubicBezTo>
                  <a:cubicBezTo>
                    <a:pt x="1492" y="1905"/>
                    <a:pt x="1563" y="1876"/>
                    <a:pt x="1615" y="1824"/>
                  </a:cubicBezTo>
                  <a:cubicBezTo>
                    <a:pt x="1667" y="1772"/>
                    <a:pt x="1697" y="1702"/>
                    <a:pt x="1697" y="1628"/>
                  </a:cubicBezTo>
                  <a:cubicBezTo>
                    <a:pt x="1697" y="533"/>
                    <a:pt x="1697" y="533"/>
                    <a:pt x="1697" y="533"/>
                  </a:cubicBezTo>
                  <a:cubicBezTo>
                    <a:pt x="2075" y="533"/>
                    <a:pt x="2075" y="533"/>
                    <a:pt x="2075" y="533"/>
                  </a:cubicBezTo>
                  <a:cubicBezTo>
                    <a:pt x="2075" y="211"/>
                    <a:pt x="2075" y="211"/>
                    <a:pt x="2075" y="211"/>
                  </a:cubicBezTo>
                  <a:cubicBezTo>
                    <a:pt x="2075" y="155"/>
                    <a:pt x="2052" y="101"/>
                    <a:pt x="2012" y="62"/>
                  </a:cubicBezTo>
                  <a:cubicBezTo>
                    <a:pt x="1972" y="22"/>
                    <a:pt x="1918" y="0"/>
                    <a:pt x="1862" y="0"/>
                  </a:cubicBezTo>
                  <a:cubicBezTo>
                    <a:pt x="512" y="0"/>
                    <a:pt x="512" y="0"/>
                    <a:pt x="512" y="0"/>
                  </a:cubicBezTo>
                  <a:cubicBezTo>
                    <a:pt x="459" y="0"/>
                    <a:pt x="408" y="21"/>
                    <a:pt x="370" y="58"/>
                  </a:cubicBezTo>
                  <a:cubicBezTo>
                    <a:pt x="332" y="96"/>
                    <a:pt x="311" y="146"/>
                    <a:pt x="310" y="199"/>
                  </a:cubicBezTo>
                  <a:cubicBezTo>
                    <a:pt x="301" y="1440"/>
                    <a:pt x="301" y="1440"/>
                    <a:pt x="301" y="1440"/>
                  </a:cubicBezTo>
                  <a:cubicBezTo>
                    <a:pt x="1" y="1440"/>
                    <a:pt x="1" y="1440"/>
                    <a:pt x="1" y="1440"/>
                  </a:cubicBezTo>
                  <a:cubicBezTo>
                    <a:pt x="1" y="1626"/>
                    <a:pt x="1" y="1626"/>
                    <a:pt x="1" y="1626"/>
                  </a:cubicBezTo>
                  <a:cubicBezTo>
                    <a:pt x="0" y="1698"/>
                    <a:pt x="27" y="1767"/>
                    <a:pt x="77" y="1819"/>
                  </a:cubicBezTo>
                  <a:cubicBezTo>
                    <a:pt x="126" y="1870"/>
                    <a:pt x="194" y="1901"/>
                    <a:pt x="265" y="1904"/>
                  </a:cubicBezTo>
                  <a:lnTo>
                    <a:pt x="276" y="1904"/>
                  </a:lnTo>
                  <a:close/>
                  <a:moveTo>
                    <a:pt x="2030" y="211"/>
                  </a:moveTo>
                  <a:cubicBezTo>
                    <a:pt x="2030" y="488"/>
                    <a:pt x="2030" y="488"/>
                    <a:pt x="2030" y="488"/>
                  </a:cubicBezTo>
                  <a:cubicBezTo>
                    <a:pt x="1697" y="488"/>
                    <a:pt x="1697" y="488"/>
                    <a:pt x="1697" y="488"/>
                  </a:cubicBezTo>
                  <a:cubicBezTo>
                    <a:pt x="1697" y="211"/>
                    <a:pt x="1697" y="211"/>
                    <a:pt x="1697" y="211"/>
                  </a:cubicBezTo>
                  <a:cubicBezTo>
                    <a:pt x="1703" y="156"/>
                    <a:pt x="1736" y="107"/>
                    <a:pt x="1785" y="81"/>
                  </a:cubicBezTo>
                  <a:cubicBezTo>
                    <a:pt x="1834" y="55"/>
                    <a:pt x="1893" y="55"/>
                    <a:pt x="1942" y="81"/>
                  </a:cubicBezTo>
                  <a:cubicBezTo>
                    <a:pt x="1991" y="107"/>
                    <a:pt x="2024" y="156"/>
                    <a:pt x="2030" y="211"/>
                  </a:cubicBezTo>
                  <a:close/>
                  <a:moveTo>
                    <a:pt x="355" y="199"/>
                  </a:moveTo>
                  <a:cubicBezTo>
                    <a:pt x="355" y="158"/>
                    <a:pt x="372" y="119"/>
                    <a:pt x="402" y="90"/>
                  </a:cubicBezTo>
                  <a:cubicBezTo>
                    <a:pt x="431" y="61"/>
                    <a:pt x="470" y="45"/>
                    <a:pt x="512" y="45"/>
                  </a:cubicBezTo>
                  <a:cubicBezTo>
                    <a:pt x="1732" y="45"/>
                    <a:pt x="1732" y="45"/>
                    <a:pt x="1732" y="45"/>
                  </a:cubicBezTo>
                  <a:cubicBezTo>
                    <a:pt x="1681" y="84"/>
                    <a:pt x="1650" y="145"/>
                    <a:pt x="1650" y="211"/>
                  </a:cubicBezTo>
                  <a:cubicBezTo>
                    <a:pt x="1650" y="1628"/>
                    <a:pt x="1650" y="1628"/>
                    <a:pt x="1650" y="1628"/>
                  </a:cubicBezTo>
                  <a:cubicBezTo>
                    <a:pt x="1650" y="1711"/>
                    <a:pt x="1605" y="1788"/>
                    <a:pt x="1534" y="1829"/>
                  </a:cubicBezTo>
                  <a:cubicBezTo>
                    <a:pt x="1462" y="1871"/>
                    <a:pt x="1373" y="1871"/>
                    <a:pt x="1302" y="1829"/>
                  </a:cubicBezTo>
                  <a:cubicBezTo>
                    <a:pt x="1230" y="1788"/>
                    <a:pt x="1186" y="1711"/>
                    <a:pt x="1186" y="1628"/>
                  </a:cubicBezTo>
                  <a:cubicBezTo>
                    <a:pt x="1186" y="1440"/>
                    <a:pt x="1186" y="1440"/>
                    <a:pt x="1186" y="1440"/>
                  </a:cubicBezTo>
                  <a:cubicBezTo>
                    <a:pt x="346" y="1440"/>
                    <a:pt x="346" y="1440"/>
                    <a:pt x="346" y="1440"/>
                  </a:cubicBezTo>
                  <a:lnTo>
                    <a:pt x="355" y="199"/>
                  </a:lnTo>
                  <a:close/>
                  <a:moveTo>
                    <a:pt x="46" y="1628"/>
                  </a:moveTo>
                  <a:cubicBezTo>
                    <a:pt x="46" y="1485"/>
                    <a:pt x="46" y="1485"/>
                    <a:pt x="46" y="1485"/>
                  </a:cubicBezTo>
                  <a:cubicBezTo>
                    <a:pt x="1143" y="1485"/>
                    <a:pt x="1143" y="1485"/>
                    <a:pt x="1143" y="1485"/>
                  </a:cubicBezTo>
                  <a:cubicBezTo>
                    <a:pt x="1143" y="1626"/>
                    <a:pt x="1143" y="1626"/>
                    <a:pt x="1143" y="1626"/>
                  </a:cubicBezTo>
                  <a:cubicBezTo>
                    <a:pt x="1143" y="1626"/>
                    <a:pt x="1143" y="1626"/>
                    <a:pt x="1143" y="1626"/>
                  </a:cubicBezTo>
                  <a:cubicBezTo>
                    <a:pt x="1143" y="1719"/>
                    <a:pt x="1191" y="1806"/>
                    <a:pt x="1269" y="1857"/>
                  </a:cubicBezTo>
                  <a:cubicBezTo>
                    <a:pt x="276" y="1857"/>
                    <a:pt x="276" y="1857"/>
                    <a:pt x="276" y="1857"/>
                  </a:cubicBezTo>
                  <a:cubicBezTo>
                    <a:pt x="216" y="1857"/>
                    <a:pt x="157" y="1833"/>
                    <a:pt x="114" y="1790"/>
                  </a:cubicBezTo>
                  <a:cubicBezTo>
                    <a:pt x="71" y="1747"/>
                    <a:pt x="46" y="1689"/>
                    <a:pt x="46" y="16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24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Rectangle 6">
              <a:extLst>
                <a:ext uri="{FF2B5EF4-FFF2-40B4-BE49-F238E27FC236}">
                  <a16:creationId xmlns:a16="http://schemas.microsoft.com/office/drawing/2014/main" id="{75EB53A7-8CE2-5D3D-EA13-65BB804F72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9" y="847"/>
              <a:ext cx="890" cy="1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24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Rectangle 7">
              <a:extLst>
                <a:ext uri="{FF2B5EF4-FFF2-40B4-BE49-F238E27FC236}">
                  <a16:creationId xmlns:a16="http://schemas.microsoft.com/office/drawing/2014/main" id="{2F347712-225D-6077-1C5C-FEFB78E01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9" y="1458"/>
              <a:ext cx="1806" cy="1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24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ectangle 8">
              <a:extLst>
                <a:ext uri="{FF2B5EF4-FFF2-40B4-BE49-F238E27FC236}">
                  <a16:creationId xmlns:a16="http://schemas.microsoft.com/office/drawing/2014/main" id="{EEDE5799-A026-D9CB-45D1-1B81D7757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9" y="2069"/>
              <a:ext cx="1806" cy="1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24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Rectangle 9">
              <a:extLst>
                <a:ext uri="{FF2B5EF4-FFF2-40B4-BE49-F238E27FC236}">
                  <a16:creationId xmlns:a16="http://schemas.microsoft.com/office/drawing/2014/main" id="{6AED781D-DCE6-DCA4-75FD-53E340AFA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9" y="2678"/>
              <a:ext cx="1806" cy="1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24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9" name="Freeform 13">
            <a:extLst>
              <a:ext uri="{FF2B5EF4-FFF2-40B4-BE49-F238E27FC236}">
                <a16:creationId xmlns:a16="http://schemas.microsoft.com/office/drawing/2014/main" id="{AE09EA1C-5E3C-E1AE-98D5-D15A4D2551BD}"/>
              </a:ext>
            </a:extLst>
          </p:cNvPr>
          <p:cNvSpPr>
            <a:spLocks noEditPoints="1"/>
          </p:cNvSpPr>
          <p:nvPr/>
        </p:nvSpPr>
        <p:spPr bwMode="auto">
          <a:xfrm>
            <a:off x="1014922" y="3191328"/>
            <a:ext cx="489724" cy="492875"/>
          </a:xfrm>
          <a:custGeom>
            <a:avLst/>
            <a:gdLst>
              <a:gd name="T0" fmla="*/ 850 w 1700"/>
              <a:gd name="T1" fmla="*/ 1176 h 1712"/>
              <a:gd name="T2" fmla="*/ 850 w 1700"/>
              <a:gd name="T3" fmla="*/ 1120 h 1712"/>
              <a:gd name="T4" fmla="*/ 1015 w 1700"/>
              <a:gd name="T5" fmla="*/ 955 h 1712"/>
              <a:gd name="T6" fmla="*/ 1549 w 1700"/>
              <a:gd name="T7" fmla="*/ 926 h 1712"/>
              <a:gd name="T8" fmla="*/ 1358 w 1700"/>
              <a:gd name="T9" fmla="*/ 1117 h 1712"/>
              <a:gd name="T10" fmla="*/ 1358 w 1700"/>
              <a:gd name="T11" fmla="*/ 1062 h 1712"/>
              <a:gd name="T12" fmla="*/ 1358 w 1700"/>
              <a:gd name="T13" fmla="*/ 1131 h 1712"/>
              <a:gd name="T14" fmla="*/ 618 w 1700"/>
              <a:gd name="T15" fmla="*/ 1282 h 1712"/>
              <a:gd name="T16" fmla="*/ 1 w 1700"/>
              <a:gd name="T17" fmla="*/ 1519 h 1712"/>
              <a:gd name="T18" fmla="*/ 452 w 1700"/>
              <a:gd name="T19" fmla="*/ 1633 h 1712"/>
              <a:gd name="T20" fmla="*/ 1186 w 1700"/>
              <a:gd name="T21" fmla="*/ 1712 h 1712"/>
              <a:gd name="T22" fmla="*/ 1244 w 1700"/>
              <a:gd name="T23" fmla="*/ 1573 h 1712"/>
              <a:gd name="T24" fmla="*/ 1700 w 1700"/>
              <a:gd name="T25" fmla="*/ 1502 h 1712"/>
              <a:gd name="T26" fmla="*/ 57 w 1700"/>
              <a:gd name="T27" fmla="*/ 1518 h 1712"/>
              <a:gd name="T28" fmla="*/ 342 w 1700"/>
              <a:gd name="T29" fmla="*/ 1186 h 1712"/>
              <a:gd name="T30" fmla="*/ 566 w 1700"/>
              <a:gd name="T31" fmla="*/ 1330 h 1712"/>
              <a:gd name="T32" fmla="*/ 535 w 1700"/>
              <a:gd name="T33" fmla="*/ 1369 h 1712"/>
              <a:gd name="T34" fmla="*/ 509 w 1700"/>
              <a:gd name="T35" fmla="*/ 1410 h 1712"/>
              <a:gd name="T36" fmla="*/ 494 w 1700"/>
              <a:gd name="T37" fmla="*/ 1440 h 1712"/>
              <a:gd name="T38" fmla="*/ 475 w 1700"/>
              <a:gd name="T39" fmla="*/ 1487 h 1712"/>
              <a:gd name="T40" fmla="*/ 466 w 1700"/>
              <a:gd name="T41" fmla="*/ 1518 h 1712"/>
              <a:gd name="T42" fmla="*/ 514 w 1700"/>
              <a:gd name="T43" fmla="*/ 1657 h 1712"/>
              <a:gd name="T44" fmla="*/ 516 w 1700"/>
              <a:gd name="T45" fmla="*/ 1547 h 1712"/>
              <a:gd name="T46" fmla="*/ 531 w 1700"/>
              <a:gd name="T47" fmla="*/ 1495 h 1712"/>
              <a:gd name="T48" fmla="*/ 545 w 1700"/>
              <a:gd name="T49" fmla="*/ 1462 h 1712"/>
              <a:gd name="T50" fmla="*/ 571 w 1700"/>
              <a:gd name="T51" fmla="*/ 1414 h 1712"/>
              <a:gd name="T52" fmla="*/ 593 w 1700"/>
              <a:gd name="T53" fmla="*/ 1384 h 1712"/>
              <a:gd name="T54" fmla="*/ 626 w 1700"/>
              <a:gd name="T55" fmla="*/ 1349 h 1712"/>
              <a:gd name="T56" fmla="*/ 1086 w 1700"/>
              <a:gd name="T57" fmla="*/ 1360 h 1712"/>
              <a:gd name="T58" fmla="*/ 1112 w 1700"/>
              <a:gd name="T59" fmla="*/ 1390 h 1712"/>
              <a:gd name="T60" fmla="*/ 1155 w 1700"/>
              <a:gd name="T61" fmla="*/ 1462 h 1712"/>
              <a:gd name="T62" fmla="*/ 1169 w 1700"/>
              <a:gd name="T63" fmla="*/ 1495 h 1712"/>
              <a:gd name="T64" fmla="*/ 1184 w 1700"/>
              <a:gd name="T65" fmla="*/ 1548 h 1712"/>
              <a:gd name="T66" fmla="*/ 1644 w 1700"/>
              <a:gd name="T67" fmla="*/ 1517 h 1712"/>
              <a:gd name="T68" fmla="*/ 1232 w 1700"/>
              <a:gd name="T69" fmla="*/ 1513 h 1712"/>
              <a:gd name="T70" fmla="*/ 1216 w 1700"/>
              <a:gd name="T71" fmla="*/ 1463 h 1712"/>
              <a:gd name="T72" fmla="*/ 1203 w 1700"/>
              <a:gd name="T73" fmla="*/ 1433 h 1712"/>
              <a:gd name="T74" fmla="*/ 1178 w 1700"/>
              <a:gd name="T75" fmla="*/ 1389 h 1712"/>
              <a:gd name="T76" fmla="*/ 1158 w 1700"/>
              <a:gd name="T77" fmla="*/ 1359 h 1712"/>
              <a:gd name="T78" fmla="*/ 1130 w 1700"/>
              <a:gd name="T79" fmla="*/ 1326 h 1712"/>
              <a:gd name="T80" fmla="*/ 1645 w 1700"/>
              <a:gd name="T81" fmla="*/ 1502 h 1712"/>
              <a:gd name="T82" fmla="*/ 534 w 1700"/>
              <a:gd name="T83" fmla="*/ 926 h 1712"/>
              <a:gd name="T84" fmla="*/ 342 w 1700"/>
              <a:gd name="T85" fmla="*/ 1117 h 1712"/>
              <a:gd name="T86" fmla="*/ 342 w 1700"/>
              <a:gd name="T87" fmla="*/ 1062 h 1712"/>
              <a:gd name="T88" fmla="*/ 570 w 1700"/>
              <a:gd name="T89" fmla="*/ 284 h 1712"/>
              <a:gd name="T90" fmla="*/ 643 w 1700"/>
              <a:gd name="T91" fmla="*/ 508 h 1712"/>
              <a:gd name="T92" fmla="*/ 848 w 1700"/>
              <a:gd name="T93" fmla="*/ 487 h 1712"/>
              <a:gd name="T94" fmla="*/ 1002 w 1700"/>
              <a:gd name="T95" fmla="*/ 583 h 1712"/>
              <a:gd name="T96" fmla="*/ 1012 w 1700"/>
              <a:gd name="T97" fmla="*/ 371 h 1712"/>
              <a:gd name="T98" fmla="*/ 1151 w 1700"/>
              <a:gd name="T99" fmla="*/ 219 h 1712"/>
              <a:gd name="T100" fmla="*/ 952 w 1700"/>
              <a:gd name="T101" fmla="*/ 179 h 1712"/>
              <a:gd name="T102" fmla="*/ 905 w 1700"/>
              <a:gd name="T103" fmla="*/ 40 h 1712"/>
              <a:gd name="T104" fmla="*/ 751 w 1700"/>
              <a:gd name="T105" fmla="*/ 177 h 1712"/>
              <a:gd name="T106" fmla="*/ 604 w 1700"/>
              <a:gd name="T107" fmla="*/ 179 h 1712"/>
              <a:gd name="T108" fmla="*/ 602 w 1700"/>
              <a:gd name="T109" fmla="*/ 236 h 1712"/>
              <a:gd name="T110" fmla="*/ 803 w 1700"/>
              <a:gd name="T111" fmla="*/ 194 h 1712"/>
              <a:gd name="T112" fmla="*/ 897 w 1700"/>
              <a:gd name="T113" fmla="*/ 194 h 1712"/>
              <a:gd name="T114" fmla="*/ 1096 w 1700"/>
              <a:gd name="T115" fmla="*/ 234 h 1712"/>
              <a:gd name="T116" fmla="*/ 981 w 1700"/>
              <a:gd name="T117" fmla="*/ 323 h 1712"/>
              <a:gd name="T118" fmla="*/ 1003 w 1700"/>
              <a:gd name="T119" fmla="*/ 528 h 1712"/>
              <a:gd name="T120" fmla="*/ 850 w 1700"/>
              <a:gd name="T121" fmla="*/ 432 h 1712"/>
              <a:gd name="T122" fmla="*/ 697 w 1700"/>
              <a:gd name="T123" fmla="*/ 528 h 1712"/>
              <a:gd name="T124" fmla="*/ 719 w 1700"/>
              <a:gd name="T125" fmla="*/ 323 h 17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700" h="1712">
                <a:moveTo>
                  <a:pt x="850" y="735"/>
                </a:moveTo>
                <a:cubicBezTo>
                  <a:pt x="728" y="735"/>
                  <a:pt x="630" y="834"/>
                  <a:pt x="630" y="955"/>
                </a:cubicBezTo>
                <a:cubicBezTo>
                  <a:pt x="630" y="1077"/>
                  <a:pt x="728" y="1176"/>
                  <a:pt x="850" y="1176"/>
                </a:cubicBezTo>
                <a:cubicBezTo>
                  <a:pt x="972" y="1176"/>
                  <a:pt x="1070" y="1077"/>
                  <a:pt x="1070" y="955"/>
                </a:cubicBezTo>
                <a:cubicBezTo>
                  <a:pt x="1070" y="834"/>
                  <a:pt x="972" y="735"/>
                  <a:pt x="850" y="735"/>
                </a:cubicBezTo>
                <a:close/>
                <a:moveTo>
                  <a:pt x="850" y="1120"/>
                </a:moveTo>
                <a:cubicBezTo>
                  <a:pt x="759" y="1120"/>
                  <a:pt x="685" y="1046"/>
                  <a:pt x="685" y="955"/>
                </a:cubicBezTo>
                <a:cubicBezTo>
                  <a:pt x="685" y="864"/>
                  <a:pt x="759" y="790"/>
                  <a:pt x="850" y="790"/>
                </a:cubicBezTo>
                <a:cubicBezTo>
                  <a:pt x="941" y="790"/>
                  <a:pt x="1015" y="864"/>
                  <a:pt x="1015" y="955"/>
                </a:cubicBezTo>
                <a:cubicBezTo>
                  <a:pt x="1015" y="1046"/>
                  <a:pt x="941" y="1120"/>
                  <a:pt x="850" y="1120"/>
                </a:cubicBezTo>
                <a:close/>
                <a:moveTo>
                  <a:pt x="1358" y="1117"/>
                </a:moveTo>
                <a:cubicBezTo>
                  <a:pt x="1463" y="1117"/>
                  <a:pt x="1549" y="1032"/>
                  <a:pt x="1549" y="926"/>
                </a:cubicBezTo>
                <a:cubicBezTo>
                  <a:pt x="1549" y="821"/>
                  <a:pt x="1463" y="735"/>
                  <a:pt x="1358" y="735"/>
                </a:cubicBezTo>
                <a:cubicBezTo>
                  <a:pt x="1252" y="735"/>
                  <a:pt x="1166" y="821"/>
                  <a:pt x="1166" y="926"/>
                </a:cubicBezTo>
                <a:cubicBezTo>
                  <a:pt x="1166" y="1032"/>
                  <a:pt x="1252" y="1117"/>
                  <a:pt x="1358" y="1117"/>
                </a:cubicBezTo>
                <a:close/>
                <a:moveTo>
                  <a:pt x="1358" y="790"/>
                </a:moveTo>
                <a:cubicBezTo>
                  <a:pt x="1433" y="790"/>
                  <a:pt x="1494" y="851"/>
                  <a:pt x="1494" y="926"/>
                </a:cubicBezTo>
                <a:cubicBezTo>
                  <a:pt x="1494" y="1001"/>
                  <a:pt x="1433" y="1062"/>
                  <a:pt x="1358" y="1062"/>
                </a:cubicBezTo>
                <a:cubicBezTo>
                  <a:pt x="1283" y="1062"/>
                  <a:pt x="1221" y="1001"/>
                  <a:pt x="1221" y="926"/>
                </a:cubicBezTo>
                <a:cubicBezTo>
                  <a:pt x="1221" y="851"/>
                  <a:pt x="1283" y="790"/>
                  <a:pt x="1358" y="790"/>
                </a:cubicBezTo>
                <a:close/>
                <a:moveTo>
                  <a:pt x="1358" y="1131"/>
                </a:moveTo>
                <a:cubicBezTo>
                  <a:pt x="1247" y="1131"/>
                  <a:pt x="1146" y="1187"/>
                  <a:pt x="1082" y="1282"/>
                </a:cubicBezTo>
                <a:cubicBezTo>
                  <a:pt x="1017" y="1231"/>
                  <a:pt x="936" y="1201"/>
                  <a:pt x="850" y="1201"/>
                </a:cubicBezTo>
                <a:cubicBezTo>
                  <a:pt x="764" y="1201"/>
                  <a:pt x="683" y="1231"/>
                  <a:pt x="618" y="1282"/>
                </a:cubicBezTo>
                <a:cubicBezTo>
                  <a:pt x="554" y="1187"/>
                  <a:pt x="453" y="1131"/>
                  <a:pt x="342" y="1131"/>
                </a:cubicBezTo>
                <a:cubicBezTo>
                  <a:pt x="154" y="1131"/>
                  <a:pt x="0" y="1297"/>
                  <a:pt x="0" y="1502"/>
                </a:cubicBezTo>
                <a:cubicBezTo>
                  <a:pt x="0" y="1508"/>
                  <a:pt x="0" y="1513"/>
                  <a:pt x="1" y="1519"/>
                </a:cubicBezTo>
                <a:cubicBezTo>
                  <a:pt x="2" y="1549"/>
                  <a:pt x="27" y="1573"/>
                  <a:pt x="57" y="1573"/>
                </a:cubicBezTo>
                <a:cubicBezTo>
                  <a:pt x="456" y="1573"/>
                  <a:pt x="456" y="1573"/>
                  <a:pt x="456" y="1573"/>
                </a:cubicBezTo>
                <a:cubicBezTo>
                  <a:pt x="453" y="1593"/>
                  <a:pt x="452" y="1613"/>
                  <a:pt x="452" y="1633"/>
                </a:cubicBezTo>
                <a:cubicBezTo>
                  <a:pt x="452" y="1640"/>
                  <a:pt x="452" y="1646"/>
                  <a:pt x="452" y="1653"/>
                </a:cubicBezTo>
                <a:cubicBezTo>
                  <a:pt x="454" y="1686"/>
                  <a:pt x="481" y="1712"/>
                  <a:pt x="514" y="1712"/>
                </a:cubicBezTo>
                <a:cubicBezTo>
                  <a:pt x="1186" y="1712"/>
                  <a:pt x="1186" y="1712"/>
                  <a:pt x="1186" y="1712"/>
                </a:cubicBezTo>
                <a:cubicBezTo>
                  <a:pt x="1219" y="1712"/>
                  <a:pt x="1246" y="1686"/>
                  <a:pt x="1248" y="1653"/>
                </a:cubicBezTo>
                <a:cubicBezTo>
                  <a:pt x="1248" y="1646"/>
                  <a:pt x="1248" y="1640"/>
                  <a:pt x="1248" y="1633"/>
                </a:cubicBezTo>
                <a:cubicBezTo>
                  <a:pt x="1248" y="1613"/>
                  <a:pt x="1247" y="1593"/>
                  <a:pt x="1244" y="1573"/>
                </a:cubicBezTo>
                <a:cubicBezTo>
                  <a:pt x="1643" y="1573"/>
                  <a:pt x="1643" y="1573"/>
                  <a:pt x="1643" y="1573"/>
                </a:cubicBezTo>
                <a:cubicBezTo>
                  <a:pt x="1673" y="1573"/>
                  <a:pt x="1698" y="1549"/>
                  <a:pt x="1699" y="1519"/>
                </a:cubicBezTo>
                <a:cubicBezTo>
                  <a:pt x="1700" y="1513"/>
                  <a:pt x="1700" y="1508"/>
                  <a:pt x="1700" y="1502"/>
                </a:cubicBezTo>
                <a:cubicBezTo>
                  <a:pt x="1700" y="1297"/>
                  <a:pt x="1546" y="1131"/>
                  <a:pt x="1358" y="1131"/>
                </a:cubicBezTo>
                <a:close/>
                <a:moveTo>
                  <a:pt x="466" y="1518"/>
                </a:moveTo>
                <a:cubicBezTo>
                  <a:pt x="57" y="1518"/>
                  <a:pt x="57" y="1518"/>
                  <a:pt x="57" y="1518"/>
                </a:cubicBezTo>
                <a:cubicBezTo>
                  <a:pt x="56" y="1518"/>
                  <a:pt x="56" y="1517"/>
                  <a:pt x="56" y="1517"/>
                </a:cubicBezTo>
                <a:cubicBezTo>
                  <a:pt x="56" y="1512"/>
                  <a:pt x="55" y="1507"/>
                  <a:pt x="55" y="1502"/>
                </a:cubicBezTo>
                <a:cubicBezTo>
                  <a:pt x="55" y="1328"/>
                  <a:pt x="184" y="1186"/>
                  <a:pt x="342" y="1186"/>
                </a:cubicBezTo>
                <a:cubicBezTo>
                  <a:pt x="437" y="1186"/>
                  <a:pt x="523" y="1235"/>
                  <a:pt x="577" y="1319"/>
                </a:cubicBezTo>
                <a:cubicBezTo>
                  <a:pt x="574" y="1321"/>
                  <a:pt x="572" y="1324"/>
                  <a:pt x="570" y="1326"/>
                </a:cubicBezTo>
                <a:cubicBezTo>
                  <a:pt x="569" y="1328"/>
                  <a:pt x="568" y="1329"/>
                  <a:pt x="566" y="1330"/>
                </a:cubicBezTo>
                <a:cubicBezTo>
                  <a:pt x="560" y="1338"/>
                  <a:pt x="554" y="1345"/>
                  <a:pt x="548" y="1352"/>
                </a:cubicBezTo>
                <a:cubicBezTo>
                  <a:pt x="546" y="1355"/>
                  <a:pt x="544" y="1357"/>
                  <a:pt x="543" y="1359"/>
                </a:cubicBezTo>
                <a:cubicBezTo>
                  <a:pt x="540" y="1362"/>
                  <a:pt x="538" y="1366"/>
                  <a:pt x="535" y="1369"/>
                </a:cubicBezTo>
                <a:cubicBezTo>
                  <a:pt x="533" y="1373"/>
                  <a:pt x="530" y="1377"/>
                  <a:pt x="527" y="1380"/>
                </a:cubicBezTo>
                <a:cubicBezTo>
                  <a:pt x="526" y="1383"/>
                  <a:pt x="524" y="1386"/>
                  <a:pt x="522" y="1389"/>
                </a:cubicBezTo>
                <a:cubicBezTo>
                  <a:pt x="517" y="1396"/>
                  <a:pt x="513" y="1403"/>
                  <a:pt x="509" y="1410"/>
                </a:cubicBezTo>
                <a:cubicBezTo>
                  <a:pt x="509" y="1411"/>
                  <a:pt x="508" y="1412"/>
                  <a:pt x="507" y="1414"/>
                </a:cubicBezTo>
                <a:cubicBezTo>
                  <a:pt x="504" y="1420"/>
                  <a:pt x="501" y="1426"/>
                  <a:pt x="497" y="1433"/>
                </a:cubicBezTo>
                <a:cubicBezTo>
                  <a:pt x="496" y="1435"/>
                  <a:pt x="495" y="1437"/>
                  <a:pt x="494" y="1440"/>
                </a:cubicBezTo>
                <a:cubicBezTo>
                  <a:pt x="491" y="1446"/>
                  <a:pt x="488" y="1452"/>
                  <a:pt x="486" y="1459"/>
                </a:cubicBezTo>
                <a:cubicBezTo>
                  <a:pt x="485" y="1461"/>
                  <a:pt x="485" y="1462"/>
                  <a:pt x="484" y="1464"/>
                </a:cubicBezTo>
                <a:cubicBezTo>
                  <a:pt x="481" y="1471"/>
                  <a:pt x="478" y="1479"/>
                  <a:pt x="475" y="1487"/>
                </a:cubicBezTo>
                <a:cubicBezTo>
                  <a:pt x="475" y="1490"/>
                  <a:pt x="474" y="1492"/>
                  <a:pt x="473" y="1495"/>
                </a:cubicBezTo>
                <a:cubicBezTo>
                  <a:pt x="471" y="1501"/>
                  <a:pt x="469" y="1507"/>
                  <a:pt x="468" y="1513"/>
                </a:cubicBezTo>
                <a:cubicBezTo>
                  <a:pt x="467" y="1514"/>
                  <a:pt x="467" y="1516"/>
                  <a:pt x="466" y="1518"/>
                </a:cubicBezTo>
                <a:close/>
                <a:moveTo>
                  <a:pt x="1192" y="1651"/>
                </a:moveTo>
                <a:cubicBezTo>
                  <a:pt x="1192" y="1654"/>
                  <a:pt x="1190" y="1657"/>
                  <a:pt x="1186" y="1657"/>
                </a:cubicBezTo>
                <a:cubicBezTo>
                  <a:pt x="514" y="1657"/>
                  <a:pt x="514" y="1657"/>
                  <a:pt x="514" y="1657"/>
                </a:cubicBezTo>
                <a:cubicBezTo>
                  <a:pt x="510" y="1657"/>
                  <a:pt x="508" y="1654"/>
                  <a:pt x="508" y="1651"/>
                </a:cubicBezTo>
                <a:cubicBezTo>
                  <a:pt x="507" y="1645"/>
                  <a:pt x="507" y="1639"/>
                  <a:pt x="507" y="1633"/>
                </a:cubicBezTo>
                <a:cubicBezTo>
                  <a:pt x="507" y="1604"/>
                  <a:pt x="510" y="1575"/>
                  <a:pt x="516" y="1547"/>
                </a:cubicBezTo>
                <a:cubicBezTo>
                  <a:pt x="518" y="1539"/>
                  <a:pt x="520" y="1530"/>
                  <a:pt x="523" y="1521"/>
                </a:cubicBezTo>
                <a:cubicBezTo>
                  <a:pt x="523" y="1521"/>
                  <a:pt x="523" y="1521"/>
                  <a:pt x="523" y="1520"/>
                </a:cubicBezTo>
                <a:cubicBezTo>
                  <a:pt x="525" y="1512"/>
                  <a:pt x="528" y="1503"/>
                  <a:pt x="531" y="1495"/>
                </a:cubicBezTo>
                <a:cubicBezTo>
                  <a:pt x="532" y="1493"/>
                  <a:pt x="532" y="1492"/>
                  <a:pt x="533" y="1490"/>
                </a:cubicBezTo>
                <a:cubicBezTo>
                  <a:pt x="536" y="1482"/>
                  <a:pt x="539" y="1474"/>
                  <a:pt x="543" y="1466"/>
                </a:cubicBezTo>
                <a:cubicBezTo>
                  <a:pt x="544" y="1464"/>
                  <a:pt x="544" y="1463"/>
                  <a:pt x="545" y="1462"/>
                </a:cubicBezTo>
                <a:cubicBezTo>
                  <a:pt x="549" y="1454"/>
                  <a:pt x="553" y="1445"/>
                  <a:pt x="557" y="1437"/>
                </a:cubicBezTo>
                <a:cubicBezTo>
                  <a:pt x="557" y="1437"/>
                  <a:pt x="557" y="1437"/>
                  <a:pt x="557" y="1437"/>
                </a:cubicBezTo>
                <a:cubicBezTo>
                  <a:pt x="562" y="1429"/>
                  <a:pt x="566" y="1422"/>
                  <a:pt x="571" y="1414"/>
                </a:cubicBezTo>
                <a:cubicBezTo>
                  <a:pt x="572" y="1413"/>
                  <a:pt x="573" y="1411"/>
                  <a:pt x="574" y="1410"/>
                </a:cubicBezTo>
                <a:cubicBezTo>
                  <a:pt x="578" y="1403"/>
                  <a:pt x="583" y="1397"/>
                  <a:pt x="588" y="1390"/>
                </a:cubicBezTo>
                <a:cubicBezTo>
                  <a:pt x="590" y="1388"/>
                  <a:pt x="591" y="1386"/>
                  <a:pt x="593" y="1384"/>
                </a:cubicBezTo>
                <a:cubicBezTo>
                  <a:pt x="598" y="1378"/>
                  <a:pt x="603" y="1372"/>
                  <a:pt x="608" y="1367"/>
                </a:cubicBezTo>
                <a:cubicBezTo>
                  <a:pt x="610" y="1365"/>
                  <a:pt x="612" y="1363"/>
                  <a:pt x="614" y="1360"/>
                </a:cubicBezTo>
                <a:cubicBezTo>
                  <a:pt x="618" y="1356"/>
                  <a:pt x="621" y="1352"/>
                  <a:pt x="626" y="1349"/>
                </a:cubicBezTo>
                <a:cubicBezTo>
                  <a:pt x="686" y="1291"/>
                  <a:pt x="764" y="1256"/>
                  <a:pt x="850" y="1256"/>
                </a:cubicBezTo>
                <a:cubicBezTo>
                  <a:pt x="936" y="1256"/>
                  <a:pt x="1014" y="1291"/>
                  <a:pt x="1075" y="1349"/>
                </a:cubicBezTo>
                <a:cubicBezTo>
                  <a:pt x="1079" y="1352"/>
                  <a:pt x="1083" y="1356"/>
                  <a:pt x="1086" y="1360"/>
                </a:cubicBezTo>
                <a:cubicBezTo>
                  <a:pt x="1088" y="1362"/>
                  <a:pt x="1090" y="1364"/>
                  <a:pt x="1092" y="1367"/>
                </a:cubicBezTo>
                <a:cubicBezTo>
                  <a:pt x="1097" y="1372"/>
                  <a:pt x="1102" y="1378"/>
                  <a:pt x="1107" y="1384"/>
                </a:cubicBezTo>
                <a:cubicBezTo>
                  <a:pt x="1109" y="1386"/>
                  <a:pt x="1110" y="1388"/>
                  <a:pt x="1112" y="1390"/>
                </a:cubicBezTo>
                <a:cubicBezTo>
                  <a:pt x="1117" y="1397"/>
                  <a:pt x="1122" y="1403"/>
                  <a:pt x="1126" y="1410"/>
                </a:cubicBezTo>
                <a:cubicBezTo>
                  <a:pt x="1127" y="1411"/>
                  <a:pt x="1128" y="1413"/>
                  <a:pt x="1129" y="1414"/>
                </a:cubicBezTo>
                <a:cubicBezTo>
                  <a:pt x="1139" y="1429"/>
                  <a:pt x="1148" y="1445"/>
                  <a:pt x="1155" y="1462"/>
                </a:cubicBezTo>
                <a:cubicBezTo>
                  <a:pt x="1156" y="1463"/>
                  <a:pt x="1156" y="1464"/>
                  <a:pt x="1157" y="1465"/>
                </a:cubicBezTo>
                <a:cubicBezTo>
                  <a:pt x="1161" y="1474"/>
                  <a:pt x="1164" y="1482"/>
                  <a:pt x="1167" y="1490"/>
                </a:cubicBezTo>
                <a:cubicBezTo>
                  <a:pt x="1168" y="1492"/>
                  <a:pt x="1168" y="1493"/>
                  <a:pt x="1169" y="1495"/>
                </a:cubicBezTo>
                <a:cubicBezTo>
                  <a:pt x="1172" y="1503"/>
                  <a:pt x="1175" y="1512"/>
                  <a:pt x="1177" y="1521"/>
                </a:cubicBezTo>
                <a:cubicBezTo>
                  <a:pt x="1177" y="1521"/>
                  <a:pt x="1177" y="1521"/>
                  <a:pt x="1177" y="1521"/>
                </a:cubicBezTo>
                <a:cubicBezTo>
                  <a:pt x="1180" y="1530"/>
                  <a:pt x="1182" y="1539"/>
                  <a:pt x="1184" y="1548"/>
                </a:cubicBezTo>
                <a:cubicBezTo>
                  <a:pt x="1190" y="1575"/>
                  <a:pt x="1193" y="1604"/>
                  <a:pt x="1193" y="1633"/>
                </a:cubicBezTo>
                <a:cubicBezTo>
                  <a:pt x="1193" y="1639"/>
                  <a:pt x="1193" y="1645"/>
                  <a:pt x="1192" y="1651"/>
                </a:cubicBezTo>
                <a:close/>
                <a:moveTo>
                  <a:pt x="1644" y="1517"/>
                </a:moveTo>
                <a:cubicBezTo>
                  <a:pt x="1644" y="1517"/>
                  <a:pt x="1644" y="1518"/>
                  <a:pt x="1643" y="1518"/>
                </a:cubicBezTo>
                <a:cubicBezTo>
                  <a:pt x="1234" y="1518"/>
                  <a:pt x="1234" y="1518"/>
                  <a:pt x="1234" y="1518"/>
                </a:cubicBezTo>
                <a:cubicBezTo>
                  <a:pt x="1233" y="1516"/>
                  <a:pt x="1233" y="1514"/>
                  <a:pt x="1232" y="1513"/>
                </a:cubicBezTo>
                <a:cubicBezTo>
                  <a:pt x="1231" y="1507"/>
                  <a:pt x="1229" y="1500"/>
                  <a:pt x="1227" y="1494"/>
                </a:cubicBezTo>
                <a:cubicBezTo>
                  <a:pt x="1226" y="1492"/>
                  <a:pt x="1225" y="1490"/>
                  <a:pt x="1225" y="1488"/>
                </a:cubicBezTo>
                <a:cubicBezTo>
                  <a:pt x="1222" y="1479"/>
                  <a:pt x="1219" y="1471"/>
                  <a:pt x="1216" y="1463"/>
                </a:cubicBezTo>
                <a:cubicBezTo>
                  <a:pt x="1215" y="1462"/>
                  <a:pt x="1215" y="1461"/>
                  <a:pt x="1214" y="1459"/>
                </a:cubicBezTo>
                <a:cubicBezTo>
                  <a:pt x="1212" y="1453"/>
                  <a:pt x="1209" y="1446"/>
                  <a:pt x="1206" y="1439"/>
                </a:cubicBezTo>
                <a:cubicBezTo>
                  <a:pt x="1205" y="1437"/>
                  <a:pt x="1204" y="1435"/>
                  <a:pt x="1203" y="1433"/>
                </a:cubicBezTo>
                <a:cubicBezTo>
                  <a:pt x="1199" y="1426"/>
                  <a:pt x="1196" y="1420"/>
                  <a:pt x="1192" y="1413"/>
                </a:cubicBezTo>
                <a:cubicBezTo>
                  <a:pt x="1192" y="1412"/>
                  <a:pt x="1191" y="1411"/>
                  <a:pt x="1191" y="1410"/>
                </a:cubicBezTo>
                <a:cubicBezTo>
                  <a:pt x="1187" y="1403"/>
                  <a:pt x="1182" y="1396"/>
                  <a:pt x="1178" y="1389"/>
                </a:cubicBezTo>
                <a:cubicBezTo>
                  <a:pt x="1176" y="1386"/>
                  <a:pt x="1175" y="1383"/>
                  <a:pt x="1173" y="1381"/>
                </a:cubicBezTo>
                <a:cubicBezTo>
                  <a:pt x="1170" y="1377"/>
                  <a:pt x="1167" y="1373"/>
                  <a:pt x="1165" y="1369"/>
                </a:cubicBezTo>
                <a:cubicBezTo>
                  <a:pt x="1162" y="1365"/>
                  <a:pt x="1160" y="1362"/>
                  <a:pt x="1158" y="1359"/>
                </a:cubicBezTo>
                <a:cubicBezTo>
                  <a:pt x="1155" y="1356"/>
                  <a:pt x="1153" y="1353"/>
                  <a:pt x="1151" y="1351"/>
                </a:cubicBezTo>
                <a:cubicBezTo>
                  <a:pt x="1145" y="1344"/>
                  <a:pt x="1140" y="1337"/>
                  <a:pt x="1134" y="1331"/>
                </a:cubicBezTo>
                <a:cubicBezTo>
                  <a:pt x="1133" y="1329"/>
                  <a:pt x="1131" y="1328"/>
                  <a:pt x="1130" y="1326"/>
                </a:cubicBezTo>
                <a:cubicBezTo>
                  <a:pt x="1128" y="1324"/>
                  <a:pt x="1126" y="1321"/>
                  <a:pt x="1123" y="1319"/>
                </a:cubicBezTo>
                <a:cubicBezTo>
                  <a:pt x="1177" y="1235"/>
                  <a:pt x="1263" y="1186"/>
                  <a:pt x="1358" y="1186"/>
                </a:cubicBezTo>
                <a:cubicBezTo>
                  <a:pt x="1516" y="1186"/>
                  <a:pt x="1645" y="1328"/>
                  <a:pt x="1645" y="1502"/>
                </a:cubicBezTo>
                <a:cubicBezTo>
                  <a:pt x="1645" y="1507"/>
                  <a:pt x="1645" y="1512"/>
                  <a:pt x="1644" y="1517"/>
                </a:cubicBezTo>
                <a:close/>
                <a:moveTo>
                  <a:pt x="342" y="1117"/>
                </a:moveTo>
                <a:cubicBezTo>
                  <a:pt x="448" y="1117"/>
                  <a:pt x="534" y="1032"/>
                  <a:pt x="534" y="926"/>
                </a:cubicBezTo>
                <a:cubicBezTo>
                  <a:pt x="534" y="821"/>
                  <a:pt x="448" y="735"/>
                  <a:pt x="342" y="735"/>
                </a:cubicBezTo>
                <a:cubicBezTo>
                  <a:pt x="237" y="735"/>
                  <a:pt x="151" y="821"/>
                  <a:pt x="151" y="926"/>
                </a:cubicBezTo>
                <a:cubicBezTo>
                  <a:pt x="151" y="1032"/>
                  <a:pt x="237" y="1117"/>
                  <a:pt x="342" y="1117"/>
                </a:cubicBezTo>
                <a:close/>
                <a:moveTo>
                  <a:pt x="342" y="790"/>
                </a:moveTo>
                <a:cubicBezTo>
                  <a:pt x="417" y="790"/>
                  <a:pt x="479" y="851"/>
                  <a:pt x="479" y="926"/>
                </a:cubicBezTo>
                <a:cubicBezTo>
                  <a:pt x="479" y="1001"/>
                  <a:pt x="417" y="1062"/>
                  <a:pt x="342" y="1062"/>
                </a:cubicBezTo>
                <a:cubicBezTo>
                  <a:pt x="267" y="1062"/>
                  <a:pt x="206" y="1001"/>
                  <a:pt x="206" y="926"/>
                </a:cubicBezTo>
                <a:cubicBezTo>
                  <a:pt x="206" y="851"/>
                  <a:pt x="267" y="790"/>
                  <a:pt x="342" y="790"/>
                </a:cubicBezTo>
                <a:close/>
                <a:moveTo>
                  <a:pt x="570" y="284"/>
                </a:moveTo>
                <a:cubicBezTo>
                  <a:pt x="687" y="368"/>
                  <a:pt x="687" y="368"/>
                  <a:pt x="687" y="368"/>
                </a:cubicBezTo>
                <a:cubicBezTo>
                  <a:pt x="688" y="369"/>
                  <a:pt x="688" y="370"/>
                  <a:pt x="688" y="371"/>
                </a:cubicBezTo>
                <a:cubicBezTo>
                  <a:pt x="643" y="508"/>
                  <a:pt x="643" y="508"/>
                  <a:pt x="643" y="508"/>
                </a:cubicBezTo>
                <a:cubicBezTo>
                  <a:pt x="635" y="532"/>
                  <a:pt x="644" y="558"/>
                  <a:pt x="664" y="572"/>
                </a:cubicBezTo>
                <a:cubicBezTo>
                  <a:pt x="684" y="587"/>
                  <a:pt x="712" y="587"/>
                  <a:pt x="732" y="572"/>
                </a:cubicBezTo>
                <a:cubicBezTo>
                  <a:pt x="848" y="487"/>
                  <a:pt x="848" y="487"/>
                  <a:pt x="848" y="487"/>
                </a:cubicBezTo>
                <a:cubicBezTo>
                  <a:pt x="850" y="487"/>
                  <a:pt x="850" y="487"/>
                  <a:pt x="852" y="487"/>
                </a:cubicBezTo>
                <a:cubicBezTo>
                  <a:pt x="968" y="572"/>
                  <a:pt x="968" y="572"/>
                  <a:pt x="968" y="572"/>
                </a:cubicBezTo>
                <a:cubicBezTo>
                  <a:pt x="978" y="580"/>
                  <a:pt x="990" y="583"/>
                  <a:pt x="1002" y="583"/>
                </a:cubicBezTo>
                <a:cubicBezTo>
                  <a:pt x="1014" y="583"/>
                  <a:pt x="1026" y="580"/>
                  <a:pt x="1036" y="572"/>
                </a:cubicBezTo>
                <a:cubicBezTo>
                  <a:pt x="1056" y="558"/>
                  <a:pt x="1065" y="532"/>
                  <a:pt x="1057" y="508"/>
                </a:cubicBezTo>
                <a:cubicBezTo>
                  <a:pt x="1012" y="371"/>
                  <a:pt x="1012" y="371"/>
                  <a:pt x="1012" y="371"/>
                </a:cubicBezTo>
                <a:cubicBezTo>
                  <a:pt x="1012" y="370"/>
                  <a:pt x="1012" y="369"/>
                  <a:pt x="1013" y="368"/>
                </a:cubicBezTo>
                <a:cubicBezTo>
                  <a:pt x="1130" y="284"/>
                  <a:pt x="1130" y="284"/>
                  <a:pt x="1130" y="284"/>
                </a:cubicBezTo>
                <a:cubicBezTo>
                  <a:pt x="1150" y="269"/>
                  <a:pt x="1158" y="243"/>
                  <a:pt x="1151" y="219"/>
                </a:cubicBezTo>
                <a:cubicBezTo>
                  <a:pt x="1143" y="195"/>
                  <a:pt x="1121" y="179"/>
                  <a:pt x="1096" y="179"/>
                </a:cubicBezTo>
                <a:cubicBezTo>
                  <a:pt x="1096" y="179"/>
                  <a:pt x="1096" y="179"/>
                  <a:pt x="1096" y="179"/>
                </a:cubicBezTo>
                <a:cubicBezTo>
                  <a:pt x="952" y="179"/>
                  <a:pt x="952" y="179"/>
                  <a:pt x="952" y="179"/>
                </a:cubicBezTo>
                <a:cubicBezTo>
                  <a:pt x="952" y="179"/>
                  <a:pt x="952" y="179"/>
                  <a:pt x="952" y="179"/>
                </a:cubicBezTo>
                <a:cubicBezTo>
                  <a:pt x="950" y="179"/>
                  <a:pt x="950" y="179"/>
                  <a:pt x="949" y="177"/>
                </a:cubicBezTo>
                <a:cubicBezTo>
                  <a:pt x="905" y="40"/>
                  <a:pt x="905" y="40"/>
                  <a:pt x="905" y="40"/>
                </a:cubicBezTo>
                <a:cubicBezTo>
                  <a:pt x="897" y="16"/>
                  <a:pt x="875" y="0"/>
                  <a:pt x="850" y="0"/>
                </a:cubicBezTo>
                <a:cubicBezTo>
                  <a:pt x="825" y="0"/>
                  <a:pt x="803" y="16"/>
                  <a:pt x="795" y="40"/>
                </a:cubicBezTo>
                <a:cubicBezTo>
                  <a:pt x="751" y="177"/>
                  <a:pt x="751" y="177"/>
                  <a:pt x="751" y="177"/>
                </a:cubicBezTo>
                <a:cubicBezTo>
                  <a:pt x="750" y="179"/>
                  <a:pt x="750" y="179"/>
                  <a:pt x="748" y="179"/>
                </a:cubicBezTo>
                <a:cubicBezTo>
                  <a:pt x="604" y="179"/>
                  <a:pt x="604" y="179"/>
                  <a:pt x="604" y="179"/>
                </a:cubicBezTo>
                <a:cubicBezTo>
                  <a:pt x="604" y="179"/>
                  <a:pt x="604" y="179"/>
                  <a:pt x="604" y="179"/>
                </a:cubicBezTo>
                <a:cubicBezTo>
                  <a:pt x="579" y="179"/>
                  <a:pt x="557" y="195"/>
                  <a:pt x="549" y="219"/>
                </a:cubicBezTo>
                <a:cubicBezTo>
                  <a:pt x="541" y="243"/>
                  <a:pt x="550" y="269"/>
                  <a:pt x="570" y="284"/>
                </a:cubicBezTo>
                <a:close/>
                <a:moveTo>
                  <a:pt x="602" y="236"/>
                </a:moveTo>
                <a:cubicBezTo>
                  <a:pt x="602" y="235"/>
                  <a:pt x="603" y="234"/>
                  <a:pt x="604" y="234"/>
                </a:cubicBezTo>
                <a:cubicBezTo>
                  <a:pt x="748" y="234"/>
                  <a:pt x="748" y="234"/>
                  <a:pt x="748" y="234"/>
                </a:cubicBezTo>
                <a:cubicBezTo>
                  <a:pt x="773" y="234"/>
                  <a:pt x="796" y="218"/>
                  <a:pt x="803" y="194"/>
                </a:cubicBezTo>
                <a:cubicBezTo>
                  <a:pt x="847" y="57"/>
                  <a:pt x="847" y="57"/>
                  <a:pt x="847" y="57"/>
                </a:cubicBezTo>
                <a:cubicBezTo>
                  <a:pt x="848" y="55"/>
                  <a:pt x="852" y="55"/>
                  <a:pt x="852" y="57"/>
                </a:cubicBezTo>
                <a:cubicBezTo>
                  <a:pt x="897" y="194"/>
                  <a:pt x="897" y="194"/>
                  <a:pt x="897" y="194"/>
                </a:cubicBezTo>
                <a:cubicBezTo>
                  <a:pt x="904" y="218"/>
                  <a:pt x="927" y="234"/>
                  <a:pt x="952" y="234"/>
                </a:cubicBezTo>
                <a:cubicBezTo>
                  <a:pt x="952" y="234"/>
                  <a:pt x="952" y="234"/>
                  <a:pt x="952" y="234"/>
                </a:cubicBezTo>
                <a:cubicBezTo>
                  <a:pt x="1096" y="234"/>
                  <a:pt x="1096" y="234"/>
                  <a:pt x="1096" y="234"/>
                </a:cubicBezTo>
                <a:cubicBezTo>
                  <a:pt x="1097" y="234"/>
                  <a:pt x="1098" y="235"/>
                  <a:pt x="1098" y="236"/>
                </a:cubicBezTo>
                <a:cubicBezTo>
                  <a:pt x="1099" y="237"/>
                  <a:pt x="1098" y="238"/>
                  <a:pt x="1097" y="239"/>
                </a:cubicBezTo>
                <a:cubicBezTo>
                  <a:pt x="981" y="323"/>
                  <a:pt x="981" y="323"/>
                  <a:pt x="981" y="323"/>
                </a:cubicBezTo>
                <a:cubicBezTo>
                  <a:pt x="960" y="338"/>
                  <a:pt x="952" y="364"/>
                  <a:pt x="960" y="388"/>
                </a:cubicBezTo>
                <a:cubicBezTo>
                  <a:pt x="1004" y="525"/>
                  <a:pt x="1004" y="525"/>
                  <a:pt x="1004" y="525"/>
                </a:cubicBezTo>
                <a:cubicBezTo>
                  <a:pt x="1005" y="526"/>
                  <a:pt x="1005" y="527"/>
                  <a:pt x="1003" y="528"/>
                </a:cubicBezTo>
                <a:cubicBezTo>
                  <a:pt x="1002" y="529"/>
                  <a:pt x="1001" y="528"/>
                  <a:pt x="1000" y="528"/>
                </a:cubicBezTo>
                <a:cubicBezTo>
                  <a:pt x="884" y="443"/>
                  <a:pt x="884" y="443"/>
                  <a:pt x="884" y="443"/>
                </a:cubicBezTo>
                <a:cubicBezTo>
                  <a:pt x="874" y="435"/>
                  <a:pt x="862" y="432"/>
                  <a:pt x="850" y="432"/>
                </a:cubicBezTo>
                <a:cubicBezTo>
                  <a:pt x="838" y="432"/>
                  <a:pt x="826" y="435"/>
                  <a:pt x="816" y="443"/>
                </a:cubicBezTo>
                <a:cubicBezTo>
                  <a:pt x="700" y="528"/>
                  <a:pt x="700" y="528"/>
                  <a:pt x="700" y="528"/>
                </a:cubicBezTo>
                <a:cubicBezTo>
                  <a:pt x="699" y="529"/>
                  <a:pt x="698" y="528"/>
                  <a:pt x="697" y="528"/>
                </a:cubicBezTo>
                <a:cubicBezTo>
                  <a:pt x="696" y="527"/>
                  <a:pt x="695" y="526"/>
                  <a:pt x="696" y="525"/>
                </a:cubicBezTo>
                <a:cubicBezTo>
                  <a:pt x="740" y="388"/>
                  <a:pt x="740" y="388"/>
                  <a:pt x="740" y="388"/>
                </a:cubicBezTo>
                <a:cubicBezTo>
                  <a:pt x="748" y="364"/>
                  <a:pt x="740" y="338"/>
                  <a:pt x="719" y="323"/>
                </a:cubicBezTo>
                <a:cubicBezTo>
                  <a:pt x="603" y="239"/>
                  <a:pt x="603" y="239"/>
                  <a:pt x="603" y="239"/>
                </a:cubicBezTo>
                <a:cubicBezTo>
                  <a:pt x="602" y="238"/>
                  <a:pt x="601" y="237"/>
                  <a:pt x="602" y="2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40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130" name="Group 16">
            <a:extLst>
              <a:ext uri="{FF2B5EF4-FFF2-40B4-BE49-F238E27FC236}">
                <a16:creationId xmlns:a16="http://schemas.microsoft.com/office/drawing/2014/main" id="{C40DF347-69CA-BF35-49B9-376B5209E92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39959" y="4606434"/>
            <a:ext cx="530084" cy="352820"/>
            <a:chOff x="1506" y="608"/>
            <a:chExt cx="4668" cy="3107"/>
          </a:xfrm>
          <a:solidFill>
            <a:schemeClr val="bg1"/>
          </a:solidFill>
        </p:grpSpPr>
        <p:sp>
          <p:nvSpPr>
            <p:cNvPr id="131" name="Freeform 17">
              <a:extLst>
                <a:ext uri="{FF2B5EF4-FFF2-40B4-BE49-F238E27FC236}">
                  <a16:creationId xmlns:a16="http://schemas.microsoft.com/office/drawing/2014/main" id="{32C8E0CA-3787-F442-5652-28E6A16DE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6" y="2116"/>
              <a:ext cx="1531" cy="1582"/>
            </a:xfrm>
            <a:custGeom>
              <a:avLst/>
              <a:gdLst>
                <a:gd name="T0" fmla="*/ 428 w 645"/>
                <a:gd name="T1" fmla="*/ 275 h 666"/>
                <a:gd name="T2" fmla="*/ 512 w 645"/>
                <a:gd name="T3" fmla="*/ 322 h 666"/>
                <a:gd name="T4" fmla="*/ 551 w 645"/>
                <a:gd name="T5" fmla="*/ 294 h 666"/>
                <a:gd name="T6" fmla="*/ 576 w 645"/>
                <a:gd name="T7" fmla="*/ 217 h 666"/>
                <a:gd name="T8" fmla="*/ 381 w 645"/>
                <a:gd name="T9" fmla="*/ 46 h 666"/>
                <a:gd name="T10" fmla="*/ 422 w 645"/>
                <a:gd name="T11" fmla="*/ 0 h 666"/>
                <a:gd name="T12" fmla="*/ 485 w 645"/>
                <a:gd name="T13" fmla="*/ 58 h 666"/>
                <a:gd name="T14" fmla="*/ 627 w 645"/>
                <a:gd name="T15" fmla="*/ 188 h 666"/>
                <a:gd name="T16" fmla="*/ 632 w 645"/>
                <a:gd name="T17" fmla="*/ 282 h 666"/>
                <a:gd name="T18" fmla="*/ 593 w 645"/>
                <a:gd name="T19" fmla="*/ 338 h 666"/>
                <a:gd name="T20" fmla="*/ 540 w 645"/>
                <a:gd name="T21" fmla="*/ 376 h 666"/>
                <a:gd name="T22" fmla="*/ 488 w 645"/>
                <a:gd name="T23" fmla="*/ 391 h 666"/>
                <a:gd name="T24" fmla="*/ 486 w 645"/>
                <a:gd name="T25" fmla="*/ 398 h 666"/>
                <a:gd name="T26" fmla="*/ 456 w 645"/>
                <a:gd name="T27" fmla="*/ 443 h 666"/>
                <a:gd name="T28" fmla="*/ 414 w 645"/>
                <a:gd name="T29" fmla="*/ 470 h 666"/>
                <a:gd name="T30" fmla="*/ 365 w 645"/>
                <a:gd name="T31" fmla="*/ 481 h 666"/>
                <a:gd name="T32" fmla="*/ 362 w 645"/>
                <a:gd name="T33" fmla="*/ 496 h 666"/>
                <a:gd name="T34" fmla="*/ 332 w 645"/>
                <a:gd name="T35" fmla="*/ 541 h 666"/>
                <a:gd name="T36" fmla="*/ 290 w 645"/>
                <a:gd name="T37" fmla="*/ 568 h 666"/>
                <a:gd name="T38" fmla="*/ 226 w 645"/>
                <a:gd name="T39" fmla="*/ 578 h 666"/>
                <a:gd name="T40" fmla="*/ 222 w 645"/>
                <a:gd name="T41" fmla="*/ 597 h 666"/>
                <a:gd name="T42" fmla="*/ 222 w 645"/>
                <a:gd name="T43" fmla="*/ 597 h 666"/>
                <a:gd name="T44" fmla="*/ 193 w 645"/>
                <a:gd name="T45" fmla="*/ 642 h 666"/>
                <a:gd name="T46" fmla="*/ 145 w 645"/>
                <a:gd name="T47" fmla="*/ 663 h 666"/>
                <a:gd name="T48" fmla="*/ 82 w 645"/>
                <a:gd name="T49" fmla="*/ 648 h 666"/>
                <a:gd name="T50" fmla="*/ 63 w 645"/>
                <a:gd name="T51" fmla="*/ 635 h 666"/>
                <a:gd name="T52" fmla="*/ 59 w 645"/>
                <a:gd name="T53" fmla="*/ 631 h 666"/>
                <a:gd name="T54" fmla="*/ 0 w 645"/>
                <a:gd name="T55" fmla="*/ 585 h 666"/>
                <a:gd name="T56" fmla="*/ 37 w 645"/>
                <a:gd name="T57" fmla="*/ 537 h 666"/>
                <a:gd name="T58" fmla="*/ 96 w 645"/>
                <a:gd name="T59" fmla="*/ 583 h 666"/>
                <a:gd name="T60" fmla="*/ 100 w 645"/>
                <a:gd name="T61" fmla="*/ 586 h 666"/>
                <a:gd name="T62" fmla="*/ 115 w 645"/>
                <a:gd name="T63" fmla="*/ 597 h 666"/>
                <a:gd name="T64" fmla="*/ 137 w 645"/>
                <a:gd name="T65" fmla="*/ 602 h 666"/>
                <a:gd name="T66" fmla="*/ 153 w 645"/>
                <a:gd name="T67" fmla="*/ 595 h 666"/>
                <a:gd name="T68" fmla="*/ 164 w 645"/>
                <a:gd name="T69" fmla="*/ 580 h 666"/>
                <a:gd name="T70" fmla="*/ 161 w 645"/>
                <a:gd name="T71" fmla="*/ 549 h 666"/>
                <a:gd name="T72" fmla="*/ 4 w 645"/>
                <a:gd name="T73" fmla="*/ 392 h 666"/>
                <a:gd name="T74" fmla="*/ 42 w 645"/>
                <a:gd name="T75" fmla="*/ 344 h 666"/>
                <a:gd name="T76" fmla="*/ 132 w 645"/>
                <a:gd name="T77" fmla="*/ 425 h 666"/>
                <a:gd name="T78" fmla="*/ 172 w 645"/>
                <a:gd name="T79" fmla="*/ 463 h 666"/>
                <a:gd name="T80" fmla="*/ 179 w 645"/>
                <a:gd name="T81" fmla="*/ 470 h 666"/>
                <a:gd name="T82" fmla="*/ 181 w 645"/>
                <a:gd name="T83" fmla="*/ 471 h 666"/>
                <a:gd name="T84" fmla="*/ 191 w 645"/>
                <a:gd name="T85" fmla="*/ 480 h 666"/>
                <a:gd name="T86" fmla="*/ 225 w 645"/>
                <a:gd name="T87" fmla="*/ 509 h 666"/>
                <a:gd name="T88" fmla="*/ 254 w 645"/>
                <a:gd name="T89" fmla="*/ 517 h 666"/>
                <a:gd name="T90" fmla="*/ 265 w 645"/>
                <a:gd name="T91" fmla="*/ 512 h 666"/>
                <a:gd name="T92" fmla="*/ 291 w 645"/>
                <a:gd name="T93" fmla="*/ 496 h 666"/>
                <a:gd name="T94" fmla="*/ 304 w 645"/>
                <a:gd name="T95" fmla="*/ 479 h 666"/>
                <a:gd name="T96" fmla="*/ 300 w 645"/>
                <a:gd name="T97" fmla="*/ 463 h 666"/>
                <a:gd name="T98" fmla="*/ 108 w 645"/>
                <a:gd name="T99" fmla="*/ 268 h 666"/>
                <a:gd name="T100" fmla="*/ 148 w 645"/>
                <a:gd name="T101" fmla="*/ 222 h 666"/>
                <a:gd name="T102" fmla="*/ 290 w 645"/>
                <a:gd name="T103" fmla="*/ 358 h 666"/>
                <a:gd name="T104" fmla="*/ 352 w 645"/>
                <a:gd name="T105" fmla="*/ 413 h 666"/>
                <a:gd name="T106" fmla="*/ 373 w 645"/>
                <a:gd name="T107" fmla="*/ 421 h 666"/>
                <a:gd name="T108" fmla="*/ 389 w 645"/>
                <a:gd name="T109" fmla="*/ 414 h 666"/>
                <a:gd name="T110" fmla="*/ 415 w 645"/>
                <a:gd name="T111" fmla="*/ 398 h 666"/>
                <a:gd name="T112" fmla="*/ 428 w 645"/>
                <a:gd name="T113" fmla="*/ 381 h 666"/>
                <a:gd name="T114" fmla="*/ 424 w 645"/>
                <a:gd name="T115" fmla="*/ 365 h 666"/>
                <a:gd name="T116" fmla="*/ 232 w 645"/>
                <a:gd name="T117" fmla="*/ 170 h 666"/>
                <a:gd name="T118" fmla="*/ 272 w 645"/>
                <a:gd name="T119" fmla="*/ 124 h 666"/>
                <a:gd name="T120" fmla="*/ 428 w 645"/>
                <a:gd name="T121" fmla="*/ 275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45" h="666">
                  <a:moveTo>
                    <a:pt x="428" y="275"/>
                  </a:moveTo>
                  <a:cubicBezTo>
                    <a:pt x="456" y="303"/>
                    <a:pt x="478" y="339"/>
                    <a:pt x="512" y="322"/>
                  </a:cubicBezTo>
                  <a:cubicBezTo>
                    <a:pt x="525" y="315"/>
                    <a:pt x="539" y="305"/>
                    <a:pt x="551" y="294"/>
                  </a:cubicBezTo>
                  <a:cubicBezTo>
                    <a:pt x="571" y="275"/>
                    <a:pt x="595" y="243"/>
                    <a:pt x="576" y="217"/>
                  </a:cubicBezTo>
                  <a:cubicBezTo>
                    <a:pt x="509" y="154"/>
                    <a:pt x="382" y="46"/>
                    <a:pt x="381" y="46"/>
                  </a:cubicBezTo>
                  <a:cubicBezTo>
                    <a:pt x="422" y="0"/>
                    <a:pt x="422" y="0"/>
                    <a:pt x="422" y="0"/>
                  </a:cubicBezTo>
                  <a:cubicBezTo>
                    <a:pt x="422" y="0"/>
                    <a:pt x="449" y="24"/>
                    <a:pt x="485" y="58"/>
                  </a:cubicBezTo>
                  <a:cubicBezTo>
                    <a:pt x="531" y="102"/>
                    <a:pt x="596" y="144"/>
                    <a:pt x="627" y="188"/>
                  </a:cubicBezTo>
                  <a:cubicBezTo>
                    <a:pt x="645" y="213"/>
                    <a:pt x="641" y="256"/>
                    <a:pt x="632" y="282"/>
                  </a:cubicBezTo>
                  <a:cubicBezTo>
                    <a:pt x="625" y="302"/>
                    <a:pt x="610" y="321"/>
                    <a:pt x="593" y="338"/>
                  </a:cubicBezTo>
                  <a:cubicBezTo>
                    <a:pt x="577" y="353"/>
                    <a:pt x="558" y="367"/>
                    <a:pt x="540" y="376"/>
                  </a:cubicBezTo>
                  <a:cubicBezTo>
                    <a:pt x="522" y="385"/>
                    <a:pt x="504" y="391"/>
                    <a:pt x="488" y="391"/>
                  </a:cubicBezTo>
                  <a:cubicBezTo>
                    <a:pt x="487" y="393"/>
                    <a:pt x="487" y="396"/>
                    <a:pt x="486" y="398"/>
                  </a:cubicBezTo>
                  <a:cubicBezTo>
                    <a:pt x="481" y="415"/>
                    <a:pt x="470" y="430"/>
                    <a:pt x="456" y="443"/>
                  </a:cubicBezTo>
                  <a:cubicBezTo>
                    <a:pt x="444" y="454"/>
                    <a:pt x="429" y="463"/>
                    <a:pt x="414" y="470"/>
                  </a:cubicBezTo>
                  <a:cubicBezTo>
                    <a:pt x="398" y="477"/>
                    <a:pt x="380" y="481"/>
                    <a:pt x="365" y="481"/>
                  </a:cubicBezTo>
                  <a:cubicBezTo>
                    <a:pt x="364" y="486"/>
                    <a:pt x="363" y="491"/>
                    <a:pt x="362" y="496"/>
                  </a:cubicBezTo>
                  <a:cubicBezTo>
                    <a:pt x="357" y="513"/>
                    <a:pt x="346" y="528"/>
                    <a:pt x="332" y="541"/>
                  </a:cubicBezTo>
                  <a:cubicBezTo>
                    <a:pt x="320" y="552"/>
                    <a:pt x="305" y="561"/>
                    <a:pt x="290" y="568"/>
                  </a:cubicBezTo>
                  <a:cubicBezTo>
                    <a:pt x="268" y="578"/>
                    <a:pt x="244" y="582"/>
                    <a:pt x="226" y="578"/>
                  </a:cubicBezTo>
                  <a:cubicBezTo>
                    <a:pt x="225" y="585"/>
                    <a:pt x="224" y="591"/>
                    <a:pt x="222" y="597"/>
                  </a:cubicBezTo>
                  <a:cubicBezTo>
                    <a:pt x="222" y="597"/>
                    <a:pt x="222" y="597"/>
                    <a:pt x="222" y="597"/>
                  </a:cubicBezTo>
                  <a:cubicBezTo>
                    <a:pt x="216" y="615"/>
                    <a:pt x="206" y="630"/>
                    <a:pt x="193" y="642"/>
                  </a:cubicBezTo>
                  <a:cubicBezTo>
                    <a:pt x="179" y="653"/>
                    <a:pt x="163" y="660"/>
                    <a:pt x="145" y="663"/>
                  </a:cubicBezTo>
                  <a:cubicBezTo>
                    <a:pt x="124" y="666"/>
                    <a:pt x="102" y="661"/>
                    <a:pt x="82" y="648"/>
                  </a:cubicBezTo>
                  <a:cubicBezTo>
                    <a:pt x="76" y="645"/>
                    <a:pt x="70" y="640"/>
                    <a:pt x="63" y="635"/>
                  </a:cubicBezTo>
                  <a:cubicBezTo>
                    <a:pt x="59" y="631"/>
                    <a:pt x="59" y="631"/>
                    <a:pt x="59" y="631"/>
                  </a:cubicBezTo>
                  <a:cubicBezTo>
                    <a:pt x="0" y="585"/>
                    <a:pt x="0" y="585"/>
                    <a:pt x="0" y="585"/>
                  </a:cubicBezTo>
                  <a:cubicBezTo>
                    <a:pt x="37" y="537"/>
                    <a:pt x="37" y="537"/>
                    <a:pt x="37" y="537"/>
                  </a:cubicBezTo>
                  <a:cubicBezTo>
                    <a:pt x="96" y="583"/>
                    <a:pt x="96" y="583"/>
                    <a:pt x="96" y="583"/>
                  </a:cubicBezTo>
                  <a:cubicBezTo>
                    <a:pt x="100" y="586"/>
                    <a:pt x="100" y="586"/>
                    <a:pt x="100" y="586"/>
                  </a:cubicBezTo>
                  <a:cubicBezTo>
                    <a:pt x="106" y="591"/>
                    <a:pt x="111" y="594"/>
                    <a:pt x="115" y="597"/>
                  </a:cubicBezTo>
                  <a:cubicBezTo>
                    <a:pt x="122" y="602"/>
                    <a:pt x="130" y="603"/>
                    <a:pt x="137" y="602"/>
                  </a:cubicBezTo>
                  <a:cubicBezTo>
                    <a:pt x="143" y="602"/>
                    <a:pt x="149" y="599"/>
                    <a:pt x="153" y="595"/>
                  </a:cubicBezTo>
                  <a:cubicBezTo>
                    <a:pt x="158" y="591"/>
                    <a:pt x="162" y="586"/>
                    <a:pt x="164" y="580"/>
                  </a:cubicBezTo>
                  <a:cubicBezTo>
                    <a:pt x="166" y="571"/>
                    <a:pt x="166" y="561"/>
                    <a:pt x="161" y="549"/>
                  </a:cubicBezTo>
                  <a:cubicBezTo>
                    <a:pt x="110" y="478"/>
                    <a:pt x="4" y="392"/>
                    <a:pt x="4" y="392"/>
                  </a:cubicBezTo>
                  <a:cubicBezTo>
                    <a:pt x="42" y="344"/>
                    <a:pt x="42" y="344"/>
                    <a:pt x="42" y="344"/>
                  </a:cubicBezTo>
                  <a:cubicBezTo>
                    <a:pt x="42" y="345"/>
                    <a:pt x="85" y="380"/>
                    <a:pt x="132" y="425"/>
                  </a:cubicBezTo>
                  <a:cubicBezTo>
                    <a:pt x="144" y="437"/>
                    <a:pt x="157" y="450"/>
                    <a:pt x="172" y="463"/>
                  </a:cubicBezTo>
                  <a:cubicBezTo>
                    <a:pt x="174" y="465"/>
                    <a:pt x="177" y="467"/>
                    <a:pt x="179" y="470"/>
                  </a:cubicBezTo>
                  <a:cubicBezTo>
                    <a:pt x="180" y="470"/>
                    <a:pt x="181" y="471"/>
                    <a:pt x="181" y="471"/>
                  </a:cubicBezTo>
                  <a:cubicBezTo>
                    <a:pt x="184" y="474"/>
                    <a:pt x="188" y="477"/>
                    <a:pt x="191" y="480"/>
                  </a:cubicBezTo>
                  <a:cubicBezTo>
                    <a:pt x="202" y="490"/>
                    <a:pt x="213" y="500"/>
                    <a:pt x="225" y="509"/>
                  </a:cubicBezTo>
                  <a:cubicBezTo>
                    <a:pt x="239" y="519"/>
                    <a:pt x="239" y="521"/>
                    <a:pt x="254" y="517"/>
                  </a:cubicBezTo>
                  <a:cubicBezTo>
                    <a:pt x="258" y="516"/>
                    <a:pt x="261" y="514"/>
                    <a:pt x="265" y="512"/>
                  </a:cubicBezTo>
                  <a:cubicBezTo>
                    <a:pt x="275" y="508"/>
                    <a:pt x="284" y="502"/>
                    <a:pt x="291" y="496"/>
                  </a:cubicBezTo>
                  <a:cubicBezTo>
                    <a:pt x="297" y="490"/>
                    <a:pt x="302" y="484"/>
                    <a:pt x="304" y="479"/>
                  </a:cubicBezTo>
                  <a:cubicBezTo>
                    <a:pt x="305" y="474"/>
                    <a:pt x="304" y="469"/>
                    <a:pt x="300" y="463"/>
                  </a:cubicBezTo>
                  <a:cubicBezTo>
                    <a:pt x="249" y="392"/>
                    <a:pt x="108" y="268"/>
                    <a:pt x="108" y="268"/>
                  </a:cubicBezTo>
                  <a:cubicBezTo>
                    <a:pt x="148" y="222"/>
                    <a:pt x="148" y="222"/>
                    <a:pt x="148" y="222"/>
                  </a:cubicBezTo>
                  <a:cubicBezTo>
                    <a:pt x="148" y="223"/>
                    <a:pt x="226" y="291"/>
                    <a:pt x="290" y="358"/>
                  </a:cubicBezTo>
                  <a:cubicBezTo>
                    <a:pt x="307" y="375"/>
                    <a:pt x="333" y="399"/>
                    <a:pt x="352" y="413"/>
                  </a:cubicBezTo>
                  <a:cubicBezTo>
                    <a:pt x="358" y="418"/>
                    <a:pt x="363" y="424"/>
                    <a:pt x="373" y="421"/>
                  </a:cubicBezTo>
                  <a:cubicBezTo>
                    <a:pt x="378" y="419"/>
                    <a:pt x="383" y="417"/>
                    <a:pt x="389" y="414"/>
                  </a:cubicBezTo>
                  <a:cubicBezTo>
                    <a:pt x="399" y="410"/>
                    <a:pt x="408" y="404"/>
                    <a:pt x="415" y="398"/>
                  </a:cubicBezTo>
                  <a:cubicBezTo>
                    <a:pt x="421" y="392"/>
                    <a:pt x="426" y="386"/>
                    <a:pt x="428" y="381"/>
                  </a:cubicBezTo>
                  <a:cubicBezTo>
                    <a:pt x="429" y="376"/>
                    <a:pt x="428" y="371"/>
                    <a:pt x="424" y="365"/>
                  </a:cubicBezTo>
                  <a:cubicBezTo>
                    <a:pt x="373" y="294"/>
                    <a:pt x="232" y="170"/>
                    <a:pt x="232" y="170"/>
                  </a:cubicBezTo>
                  <a:cubicBezTo>
                    <a:pt x="272" y="124"/>
                    <a:pt x="272" y="124"/>
                    <a:pt x="272" y="124"/>
                  </a:cubicBezTo>
                  <a:cubicBezTo>
                    <a:pt x="272" y="124"/>
                    <a:pt x="362" y="203"/>
                    <a:pt x="428" y="2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24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Freeform 18">
              <a:extLst>
                <a:ext uri="{FF2B5EF4-FFF2-40B4-BE49-F238E27FC236}">
                  <a16:creationId xmlns:a16="http://schemas.microsoft.com/office/drawing/2014/main" id="{C0EF77D4-DAAE-35BF-0B67-9D7842F2C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27" y="608"/>
              <a:ext cx="3447" cy="2019"/>
            </a:xfrm>
            <a:custGeom>
              <a:avLst/>
              <a:gdLst>
                <a:gd name="T0" fmla="*/ 1444 w 1452"/>
                <a:gd name="T1" fmla="*/ 694 h 850"/>
                <a:gd name="T2" fmla="*/ 1256 w 1452"/>
                <a:gd name="T3" fmla="*/ 29 h 850"/>
                <a:gd name="T4" fmla="*/ 1247 w 1452"/>
                <a:gd name="T5" fmla="*/ 0 h 850"/>
                <a:gd name="T6" fmla="*/ 1218 w 1452"/>
                <a:gd name="T7" fmla="*/ 8 h 850"/>
                <a:gd name="T8" fmla="*/ 977 w 1452"/>
                <a:gd name="T9" fmla="*/ 74 h 850"/>
                <a:gd name="T10" fmla="*/ 948 w 1452"/>
                <a:gd name="T11" fmla="*/ 82 h 850"/>
                <a:gd name="T12" fmla="*/ 956 w 1452"/>
                <a:gd name="T13" fmla="*/ 112 h 850"/>
                <a:gd name="T14" fmla="*/ 967 w 1452"/>
                <a:gd name="T15" fmla="*/ 152 h 850"/>
                <a:gd name="T16" fmla="*/ 634 w 1452"/>
                <a:gd name="T17" fmla="*/ 115 h 850"/>
                <a:gd name="T18" fmla="*/ 102 w 1452"/>
                <a:gd name="T19" fmla="*/ 253 h 850"/>
                <a:gd name="T20" fmla="*/ 14 w 1452"/>
                <a:gd name="T21" fmla="*/ 440 h 850"/>
                <a:gd name="T22" fmla="*/ 148 w 1452"/>
                <a:gd name="T23" fmla="*/ 541 h 850"/>
                <a:gd name="T24" fmla="*/ 308 w 1452"/>
                <a:gd name="T25" fmla="*/ 457 h 850"/>
                <a:gd name="T26" fmla="*/ 481 w 1452"/>
                <a:gd name="T27" fmla="*/ 409 h 850"/>
                <a:gd name="T28" fmla="*/ 562 w 1452"/>
                <a:gd name="T29" fmla="*/ 457 h 850"/>
                <a:gd name="T30" fmla="*/ 946 w 1452"/>
                <a:gd name="T31" fmla="*/ 788 h 850"/>
                <a:gd name="T32" fmla="*/ 1001 w 1452"/>
                <a:gd name="T33" fmla="*/ 836 h 850"/>
                <a:gd name="T34" fmla="*/ 1017 w 1452"/>
                <a:gd name="T35" fmla="*/ 850 h 850"/>
                <a:gd name="T36" fmla="*/ 1035 w 1452"/>
                <a:gd name="T37" fmla="*/ 841 h 850"/>
                <a:gd name="T38" fmla="*/ 1147 w 1452"/>
                <a:gd name="T39" fmla="*/ 784 h 850"/>
                <a:gd name="T40" fmla="*/ 1153 w 1452"/>
                <a:gd name="T41" fmla="*/ 808 h 850"/>
                <a:gd name="T42" fmla="*/ 1183 w 1452"/>
                <a:gd name="T43" fmla="*/ 800 h 850"/>
                <a:gd name="T44" fmla="*/ 1423 w 1452"/>
                <a:gd name="T45" fmla="*/ 732 h 850"/>
                <a:gd name="T46" fmla="*/ 1452 w 1452"/>
                <a:gd name="T47" fmla="*/ 723 h 850"/>
                <a:gd name="T48" fmla="*/ 1444 w 1452"/>
                <a:gd name="T49" fmla="*/ 694 h 850"/>
                <a:gd name="T50" fmla="*/ 1026 w 1452"/>
                <a:gd name="T51" fmla="*/ 777 h 850"/>
                <a:gd name="T52" fmla="*/ 986 w 1452"/>
                <a:gd name="T53" fmla="*/ 742 h 850"/>
                <a:gd name="T54" fmla="*/ 986 w 1452"/>
                <a:gd name="T55" fmla="*/ 742 h 850"/>
                <a:gd name="T56" fmla="*/ 601 w 1452"/>
                <a:gd name="T57" fmla="*/ 410 h 850"/>
                <a:gd name="T58" fmla="*/ 503 w 1452"/>
                <a:gd name="T59" fmla="*/ 352 h 850"/>
                <a:gd name="T60" fmla="*/ 502 w 1452"/>
                <a:gd name="T61" fmla="*/ 351 h 850"/>
                <a:gd name="T62" fmla="*/ 499 w 1452"/>
                <a:gd name="T63" fmla="*/ 350 h 850"/>
                <a:gd name="T64" fmla="*/ 270 w 1452"/>
                <a:gd name="T65" fmla="*/ 410 h 850"/>
                <a:gd name="T66" fmla="*/ 138 w 1452"/>
                <a:gd name="T67" fmla="*/ 481 h 850"/>
                <a:gd name="T68" fmla="*/ 74 w 1452"/>
                <a:gd name="T69" fmla="*/ 451 h 850"/>
                <a:gd name="T70" fmla="*/ 154 w 1452"/>
                <a:gd name="T71" fmla="*/ 285 h 850"/>
                <a:gd name="T72" fmla="*/ 154 w 1452"/>
                <a:gd name="T73" fmla="*/ 285 h 850"/>
                <a:gd name="T74" fmla="*/ 621 w 1452"/>
                <a:gd name="T75" fmla="*/ 174 h 850"/>
                <a:gd name="T76" fmla="*/ 984 w 1452"/>
                <a:gd name="T77" fmla="*/ 211 h 850"/>
                <a:gd name="T78" fmla="*/ 1130 w 1452"/>
                <a:gd name="T79" fmla="*/ 724 h 850"/>
                <a:gd name="T80" fmla="*/ 1026 w 1452"/>
                <a:gd name="T81" fmla="*/ 777 h 850"/>
                <a:gd name="T82" fmla="*/ 1195 w 1452"/>
                <a:gd name="T83" fmla="*/ 733 h 850"/>
                <a:gd name="T84" fmla="*/ 1023 w 1452"/>
                <a:gd name="T85" fmla="*/ 124 h 850"/>
                <a:gd name="T86" fmla="*/ 1205 w 1452"/>
                <a:gd name="T87" fmla="*/ 74 h 850"/>
                <a:gd name="T88" fmla="*/ 1377 w 1452"/>
                <a:gd name="T89" fmla="*/ 681 h 850"/>
                <a:gd name="T90" fmla="*/ 1195 w 1452"/>
                <a:gd name="T91" fmla="*/ 733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52" h="850">
                  <a:moveTo>
                    <a:pt x="1444" y="694"/>
                  </a:moveTo>
                  <a:cubicBezTo>
                    <a:pt x="1256" y="29"/>
                    <a:pt x="1256" y="29"/>
                    <a:pt x="1256" y="29"/>
                  </a:cubicBezTo>
                  <a:cubicBezTo>
                    <a:pt x="1247" y="0"/>
                    <a:pt x="1247" y="0"/>
                    <a:pt x="1247" y="0"/>
                  </a:cubicBezTo>
                  <a:cubicBezTo>
                    <a:pt x="1218" y="8"/>
                    <a:pt x="1218" y="8"/>
                    <a:pt x="1218" y="8"/>
                  </a:cubicBezTo>
                  <a:cubicBezTo>
                    <a:pt x="977" y="74"/>
                    <a:pt x="977" y="74"/>
                    <a:pt x="977" y="74"/>
                  </a:cubicBezTo>
                  <a:cubicBezTo>
                    <a:pt x="948" y="82"/>
                    <a:pt x="948" y="82"/>
                    <a:pt x="948" y="82"/>
                  </a:cubicBezTo>
                  <a:cubicBezTo>
                    <a:pt x="956" y="112"/>
                    <a:pt x="956" y="112"/>
                    <a:pt x="956" y="112"/>
                  </a:cubicBezTo>
                  <a:cubicBezTo>
                    <a:pt x="967" y="152"/>
                    <a:pt x="967" y="152"/>
                    <a:pt x="967" y="152"/>
                  </a:cubicBezTo>
                  <a:cubicBezTo>
                    <a:pt x="852" y="162"/>
                    <a:pt x="739" y="138"/>
                    <a:pt x="634" y="115"/>
                  </a:cubicBezTo>
                  <a:cubicBezTo>
                    <a:pt x="424" y="69"/>
                    <a:pt x="243" y="29"/>
                    <a:pt x="102" y="253"/>
                  </a:cubicBezTo>
                  <a:cubicBezTo>
                    <a:pt x="65" y="313"/>
                    <a:pt x="23" y="385"/>
                    <a:pt x="14" y="440"/>
                  </a:cubicBezTo>
                  <a:cubicBezTo>
                    <a:pt x="0" y="515"/>
                    <a:pt x="30" y="563"/>
                    <a:pt x="148" y="541"/>
                  </a:cubicBezTo>
                  <a:cubicBezTo>
                    <a:pt x="221" y="528"/>
                    <a:pt x="266" y="492"/>
                    <a:pt x="308" y="457"/>
                  </a:cubicBezTo>
                  <a:cubicBezTo>
                    <a:pt x="355" y="419"/>
                    <a:pt x="398" y="384"/>
                    <a:pt x="481" y="409"/>
                  </a:cubicBezTo>
                  <a:cubicBezTo>
                    <a:pt x="524" y="427"/>
                    <a:pt x="528" y="428"/>
                    <a:pt x="562" y="457"/>
                  </a:cubicBezTo>
                  <a:cubicBezTo>
                    <a:pt x="675" y="551"/>
                    <a:pt x="943" y="785"/>
                    <a:pt x="946" y="788"/>
                  </a:cubicBezTo>
                  <a:cubicBezTo>
                    <a:pt x="1001" y="836"/>
                    <a:pt x="1001" y="836"/>
                    <a:pt x="1001" y="836"/>
                  </a:cubicBezTo>
                  <a:cubicBezTo>
                    <a:pt x="1017" y="850"/>
                    <a:pt x="1017" y="850"/>
                    <a:pt x="1017" y="850"/>
                  </a:cubicBezTo>
                  <a:cubicBezTo>
                    <a:pt x="1035" y="841"/>
                    <a:pt x="1035" y="841"/>
                    <a:pt x="1035" y="841"/>
                  </a:cubicBezTo>
                  <a:cubicBezTo>
                    <a:pt x="1147" y="784"/>
                    <a:pt x="1147" y="784"/>
                    <a:pt x="1147" y="784"/>
                  </a:cubicBezTo>
                  <a:cubicBezTo>
                    <a:pt x="1153" y="808"/>
                    <a:pt x="1153" y="808"/>
                    <a:pt x="1153" y="808"/>
                  </a:cubicBezTo>
                  <a:cubicBezTo>
                    <a:pt x="1183" y="800"/>
                    <a:pt x="1183" y="800"/>
                    <a:pt x="1183" y="800"/>
                  </a:cubicBezTo>
                  <a:cubicBezTo>
                    <a:pt x="1423" y="732"/>
                    <a:pt x="1423" y="732"/>
                    <a:pt x="1423" y="732"/>
                  </a:cubicBezTo>
                  <a:cubicBezTo>
                    <a:pt x="1452" y="723"/>
                    <a:pt x="1452" y="723"/>
                    <a:pt x="1452" y="723"/>
                  </a:cubicBezTo>
                  <a:lnTo>
                    <a:pt x="1444" y="694"/>
                  </a:lnTo>
                  <a:close/>
                  <a:moveTo>
                    <a:pt x="1026" y="777"/>
                  </a:moveTo>
                  <a:cubicBezTo>
                    <a:pt x="986" y="742"/>
                    <a:pt x="986" y="742"/>
                    <a:pt x="986" y="742"/>
                  </a:cubicBezTo>
                  <a:cubicBezTo>
                    <a:pt x="986" y="742"/>
                    <a:pt x="986" y="742"/>
                    <a:pt x="986" y="742"/>
                  </a:cubicBezTo>
                  <a:cubicBezTo>
                    <a:pt x="985" y="741"/>
                    <a:pt x="711" y="502"/>
                    <a:pt x="601" y="410"/>
                  </a:cubicBezTo>
                  <a:cubicBezTo>
                    <a:pt x="560" y="375"/>
                    <a:pt x="555" y="373"/>
                    <a:pt x="503" y="352"/>
                  </a:cubicBezTo>
                  <a:cubicBezTo>
                    <a:pt x="502" y="351"/>
                    <a:pt x="502" y="351"/>
                    <a:pt x="502" y="351"/>
                  </a:cubicBezTo>
                  <a:cubicBezTo>
                    <a:pt x="499" y="350"/>
                    <a:pt x="499" y="350"/>
                    <a:pt x="499" y="350"/>
                  </a:cubicBezTo>
                  <a:cubicBezTo>
                    <a:pt x="385" y="316"/>
                    <a:pt x="330" y="361"/>
                    <a:pt x="270" y="410"/>
                  </a:cubicBezTo>
                  <a:cubicBezTo>
                    <a:pt x="234" y="440"/>
                    <a:pt x="195" y="471"/>
                    <a:pt x="138" y="481"/>
                  </a:cubicBezTo>
                  <a:cubicBezTo>
                    <a:pt x="84" y="491"/>
                    <a:pt x="69" y="476"/>
                    <a:pt x="74" y="451"/>
                  </a:cubicBezTo>
                  <a:cubicBezTo>
                    <a:pt x="82" y="405"/>
                    <a:pt x="119" y="340"/>
                    <a:pt x="154" y="285"/>
                  </a:cubicBezTo>
                  <a:cubicBezTo>
                    <a:pt x="154" y="285"/>
                    <a:pt x="154" y="285"/>
                    <a:pt x="154" y="285"/>
                  </a:cubicBezTo>
                  <a:cubicBezTo>
                    <a:pt x="271" y="98"/>
                    <a:pt x="434" y="133"/>
                    <a:pt x="621" y="174"/>
                  </a:cubicBezTo>
                  <a:cubicBezTo>
                    <a:pt x="734" y="199"/>
                    <a:pt x="855" y="225"/>
                    <a:pt x="984" y="211"/>
                  </a:cubicBezTo>
                  <a:cubicBezTo>
                    <a:pt x="1130" y="724"/>
                    <a:pt x="1130" y="724"/>
                    <a:pt x="1130" y="724"/>
                  </a:cubicBezTo>
                  <a:lnTo>
                    <a:pt x="1026" y="777"/>
                  </a:lnTo>
                  <a:close/>
                  <a:moveTo>
                    <a:pt x="1195" y="733"/>
                  </a:moveTo>
                  <a:cubicBezTo>
                    <a:pt x="1023" y="124"/>
                    <a:pt x="1023" y="124"/>
                    <a:pt x="1023" y="124"/>
                  </a:cubicBezTo>
                  <a:cubicBezTo>
                    <a:pt x="1205" y="74"/>
                    <a:pt x="1205" y="74"/>
                    <a:pt x="1205" y="74"/>
                  </a:cubicBezTo>
                  <a:cubicBezTo>
                    <a:pt x="1377" y="681"/>
                    <a:pt x="1377" y="681"/>
                    <a:pt x="1377" y="681"/>
                  </a:cubicBezTo>
                  <a:lnTo>
                    <a:pt x="1195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24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Freeform 19">
              <a:extLst>
                <a:ext uri="{FF2B5EF4-FFF2-40B4-BE49-F238E27FC236}">
                  <a16:creationId xmlns:a16="http://schemas.microsoft.com/office/drawing/2014/main" id="{0BAC2628-4D3C-3647-E9F2-6FD1664905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06" y="608"/>
              <a:ext cx="1762" cy="2014"/>
            </a:xfrm>
            <a:custGeom>
              <a:avLst/>
              <a:gdLst>
                <a:gd name="T0" fmla="*/ 497 w 742"/>
                <a:gd name="T1" fmla="*/ 111 h 848"/>
                <a:gd name="T2" fmla="*/ 485 w 742"/>
                <a:gd name="T3" fmla="*/ 154 h 848"/>
                <a:gd name="T4" fmla="*/ 728 w 742"/>
                <a:gd name="T5" fmla="*/ 135 h 848"/>
                <a:gd name="T6" fmla="*/ 742 w 742"/>
                <a:gd name="T7" fmla="*/ 194 h 848"/>
                <a:gd name="T8" fmla="*/ 468 w 742"/>
                <a:gd name="T9" fmla="*/ 215 h 848"/>
                <a:gd name="T10" fmla="*/ 332 w 742"/>
                <a:gd name="T11" fmla="*/ 694 h 848"/>
                <a:gd name="T12" fmla="*/ 488 w 742"/>
                <a:gd name="T13" fmla="*/ 842 h 848"/>
                <a:gd name="T14" fmla="*/ 427 w 742"/>
                <a:gd name="T15" fmla="*/ 848 h 848"/>
                <a:gd name="T16" fmla="*/ 315 w 742"/>
                <a:gd name="T17" fmla="*/ 753 h 848"/>
                <a:gd name="T18" fmla="*/ 308 w 742"/>
                <a:gd name="T19" fmla="*/ 779 h 848"/>
                <a:gd name="T20" fmla="*/ 299 w 742"/>
                <a:gd name="T21" fmla="*/ 808 h 848"/>
                <a:gd name="T22" fmla="*/ 270 w 742"/>
                <a:gd name="T23" fmla="*/ 800 h 848"/>
                <a:gd name="T24" fmla="*/ 30 w 742"/>
                <a:gd name="T25" fmla="*/ 731 h 848"/>
                <a:gd name="T26" fmla="*/ 0 w 742"/>
                <a:gd name="T27" fmla="*/ 723 h 848"/>
                <a:gd name="T28" fmla="*/ 9 w 742"/>
                <a:gd name="T29" fmla="*/ 694 h 848"/>
                <a:gd name="T30" fmla="*/ 197 w 742"/>
                <a:gd name="T31" fmla="*/ 29 h 848"/>
                <a:gd name="T32" fmla="*/ 205 w 742"/>
                <a:gd name="T33" fmla="*/ 0 h 848"/>
                <a:gd name="T34" fmla="*/ 234 w 742"/>
                <a:gd name="T35" fmla="*/ 8 h 848"/>
                <a:gd name="T36" fmla="*/ 475 w 742"/>
                <a:gd name="T37" fmla="*/ 74 h 848"/>
                <a:gd name="T38" fmla="*/ 505 w 742"/>
                <a:gd name="T39" fmla="*/ 82 h 848"/>
                <a:gd name="T40" fmla="*/ 497 w 742"/>
                <a:gd name="T41" fmla="*/ 111 h 848"/>
                <a:gd name="T42" fmla="*/ 258 w 742"/>
                <a:gd name="T43" fmla="*/ 733 h 848"/>
                <a:gd name="T44" fmla="*/ 430 w 742"/>
                <a:gd name="T45" fmla="*/ 124 h 848"/>
                <a:gd name="T46" fmla="*/ 247 w 742"/>
                <a:gd name="T47" fmla="*/ 74 h 848"/>
                <a:gd name="T48" fmla="*/ 75 w 742"/>
                <a:gd name="T49" fmla="*/ 681 h 848"/>
                <a:gd name="T50" fmla="*/ 258 w 742"/>
                <a:gd name="T51" fmla="*/ 73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42" h="848">
                  <a:moveTo>
                    <a:pt x="497" y="111"/>
                  </a:moveTo>
                  <a:cubicBezTo>
                    <a:pt x="485" y="154"/>
                    <a:pt x="485" y="154"/>
                    <a:pt x="485" y="154"/>
                  </a:cubicBezTo>
                  <a:cubicBezTo>
                    <a:pt x="539" y="155"/>
                    <a:pt x="642" y="154"/>
                    <a:pt x="728" y="135"/>
                  </a:cubicBezTo>
                  <a:cubicBezTo>
                    <a:pt x="742" y="194"/>
                    <a:pt x="742" y="194"/>
                    <a:pt x="742" y="194"/>
                  </a:cubicBezTo>
                  <a:cubicBezTo>
                    <a:pt x="641" y="217"/>
                    <a:pt x="519" y="216"/>
                    <a:pt x="468" y="215"/>
                  </a:cubicBezTo>
                  <a:cubicBezTo>
                    <a:pt x="332" y="694"/>
                    <a:pt x="332" y="694"/>
                    <a:pt x="332" y="694"/>
                  </a:cubicBezTo>
                  <a:cubicBezTo>
                    <a:pt x="383" y="711"/>
                    <a:pt x="480" y="753"/>
                    <a:pt x="488" y="842"/>
                  </a:cubicBezTo>
                  <a:cubicBezTo>
                    <a:pt x="427" y="848"/>
                    <a:pt x="427" y="848"/>
                    <a:pt x="427" y="848"/>
                  </a:cubicBezTo>
                  <a:cubicBezTo>
                    <a:pt x="423" y="793"/>
                    <a:pt x="354" y="765"/>
                    <a:pt x="315" y="753"/>
                  </a:cubicBezTo>
                  <a:cubicBezTo>
                    <a:pt x="308" y="779"/>
                    <a:pt x="308" y="779"/>
                    <a:pt x="308" y="779"/>
                  </a:cubicBezTo>
                  <a:cubicBezTo>
                    <a:pt x="299" y="808"/>
                    <a:pt x="299" y="808"/>
                    <a:pt x="299" y="808"/>
                  </a:cubicBezTo>
                  <a:cubicBezTo>
                    <a:pt x="270" y="800"/>
                    <a:pt x="270" y="800"/>
                    <a:pt x="270" y="800"/>
                  </a:cubicBezTo>
                  <a:cubicBezTo>
                    <a:pt x="30" y="731"/>
                    <a:pt x="30" y="731"/>
                    <a:pt x="30" y="731"/>
                  </a:cubicBezTo>
                  <a:cubicBezTo>
                    <a:pt x="0" y="723"/>
                    <a:pt x="0" y="723"/>
                    <a:pt x="0" y="723"/>
                  </a:cubicBezTo>
                  <a:cubicBezTo>
                    <a:pt x="9" y="694"/>
                    <a:pt x="9" y="694"/>
                    <a:pt x="9" y="694"/>
                  </a:cubicBezTo>
                  <a:cubicBezTo>
                    <a:pt x="197" y="29"/>
                    <a:pt x="197" y="29"/>
                    <a:pt x="197" y="29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34" y="8"/>
                    <a:pt x="234" y="8"/>
                    <a:pt x="234" y="8"/>
                  </a:cubicBezTo>
                  <a:cubicBezTo>
                    <a:pt x="475" y="74"/>
                    <a:pt x="475" y="74"/>
                    <a:pt x="475" y="74"/>
                  </a:cubicBezTo>
                  <a:cubicBezTo>
                    <a:pt x="505" y="82"/>
                    <a:pt x="505" y="82"/>
                    <a:pt x="505" y="82"/>
                  </a:cubicBezTo>
                  <a:lnTo>
                    <a:pt x="497" y="111"/>
                  </a:lnTo>
                  <a:close/>
                  <a:moveTo>
                    <a:pt x="258" y="733"/>
                  </a:moveTo>
                  <a:cubicBezTo>
                    <a:pt x="430" y="124"/>
                    <a:pt x="430" y="124"/>
                    <a:pt x="430" y="124"/>
                  </a:cubicBezTo>
                  <a:cubicBezTo>
                    <a:pt x="247" y="74"/>
                    <a:pt x="247" y="74"/>
                    <a:pt x="247" y="74"/>
                  </a:cubicBezTo>
                  <a:cubicBezTo>
                    <a:pt x="75" y="681"/>
                    <a:pt x="75" y="681"/>
                    <a:pt x="75" y="681"/>
                  </a:cubicBezTo>
                  <a:lnTo>
                    <a:pt x="258" y="7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24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Freeform 20">
              <a:extLst>
                <a:ext uri="{FF2B5EF4-FFF2-40B4-BE49-F238E27FC236}">
                  <a16:creationId xmlns:a16="http://schemas.microsoft.com/office/drawing/2014/main" id="{DEF1B5ED-A79A-E3DB-955B-83C9D1AC5F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7" y="2354"/>
              <a:ext cx="1520" cy="1361"/>
            </a:xfrm>
            <a:custGeom>
              <a:avLst/>
              <a:gdLst>
                <a:gd name="T0" fmla="*/ 546 w 640"/>
                <a:gd name="T1" fmla="*/ 393 h 573"/>
                <a:gd name="T2" fmla="*/ 481 w 640"/>
                <a:gd name="T3" fmla="*/ 467 h 573"/>
                <a:gd name="T4" fmla="*/ 477 w 640"/>
                <a:gd name="T5" fmla="*/ 487 h 573"/>
                <a:gd name="T6" fmla="*/ 488 w 640"/>
                <a:gd name="T7" fmla="*/ 505 h 573"/>
                <a:gd name="T8" fmla="*/ 525 w 640"/>
                <a:gd name="T9" fmla="*/ 499 h 573"/>
                <a:gd name="T10" fmla="*/ 577 w 640"/>
                <a:gd name="T11" fmla="*/ 415 h 573"/>
                <a:gd name="T12" fmla="*/ 223 w 640"/>
                <a:gd name="T13" fmla="*/ 22 h 573"/>
                <a:gd name="T14" fmla="*/ 263 w 640"/>
                <a:gd name="T15" fmla="*/ 122 h 573"/>
                <a:gd name="T16" fmla="*/ 373 w 640"/>
                <a:gd name="T17" fmla="*/ 131 h 573"/>
                <a:gd name="T18" fmla="*/ 415 w 640"/>
                <a:gd name="T19" fmla="*/ 201 h 573"/>
                <a:gd name="T20" fmla="*/ 424 w 640"/>
                <a:gd name="T21" fmla="*/ 231 h 573"/>
                <a:gd name="T22" fmla="*/ 497 w 640"/>
                <a:gd name="T23" fmla="*/ 250 h 573"/>
                <a:gd name="T24" fmla="*/ 534 w 640"/>
                <a:gd name="T25" fmla="*/ 333 h 573"/>
                <a:gd name="T26" fmla="*/ 602 w 640"/>
                <a:gd name="T27" fmla="*/ 349 h 573"/>
                <a:gd name="T28" fmla="*/ 620 w 640"/>
                <a:gd name="T29" fmla="*/ 471 h 573"/>
                <a:gd name="T30" fmla="*/ 516 w 640"/>
                <a:gd name="T31" fmla="*/ 570 h 573"/>
                <a:gd name="T32" fmla="*/ 451 w 640"/>
                <a:gd name="T33" fmla="*/ 554 h 573"/>
                <a:gd name="T34" fmla="*/ 415 w 640"/>
                <a:gd name="T35" fmla="*/ 489 h 573"/>
                <a:gd name="T36" fmla="*/ 328 w 640"/>
                <a:gd name="T37" fmla="*/ 475 h 573"/>
                <a:gd name="T38" fmla="*/ 289 w 640"/>
                <a:gd name="T39" fmla="*/ 398 h 573"/>
                <a:gd name="T40" fmla="*/ 186 w 640"/>
                <a:gd name="T41" fmla="*/ 385 h 573"/>
                <a:gd name="T42" fmla="*/ 146 w 640"/>
                <a:gd name="T43" fmla="*/ 276 h 573"/>
                <a:gd name="T44" fmla="*/ 44 w 640"/>
                <a:gd name="T45" fmla="*/ 265 h 573"/>
                <a:gd name="T46" fmla="*/ 22 w 640"/>
                <a:gd name="T47" fmla="*/ 123 h 573"/>
                <a:gd name="T48" fmla="*/ 81 w 640"/>
                <a:gd name="T49" fmla="*/ 44 h 573"/>
                <a:gd name="T50" fmla="*/ 223 w 640"/>
                <a:gd name="T51" fmla="*/ 22 h 573"/>
                <a:gd name="T52" fmla="*/ 187 w 640"/>
                <a:gd name="T53" fmla="*/ 71 h 573"/>
                <a:gd name="T54" fmla="*/ 157 w 640"/>
                <a:gd name="T55" fmla="*/ 64 h 573"/>
                <a:gd name="T56" fmla="*/ 71 w 640"/>
                <a:gd name="T57" fmla="*/ 159 h 573"/>
                <a:gd name="T58" fmla="*/ 64 w 640"/>
                <a:gd name="T59" fmla="*/ 189 h 573"/>
                <a:gd name="T60" fmla="*/ 110 w 640"/>
                <a:gd name="T61" fmla="*/ 223 h 573"/>
                <a:gd name="T62" fmla="*/ 137 w 640"/>
                <a:gd name="T63" fmla="*/ 207 h 573"/>
                <a:gd name="T64" fmla="*/ 195 w 640"/>
                <a:gd name="T65" fmla="*/ 128 h 573"/>
                <a:gd name="T66" fmla="*/ 354 w 640"/>
                <a:gd name="T67" fmla="*/ 210 h 573"/>
                <a:gd name="T68" fmla="*/ 337 w 640"/>
                <a:gd name="T69" fmla="*/ 180 h 573"/>
                <a:gd name="T70" fmla="*/ 274 w 640"/>
                <a:gd name="T71" fmla="*/ 190 h 573"/>
                <a:gd name="T72" fmla="*/ 204 w 640"/>
                <a:gd name="T73" fmla="*/ 307 h 573"/>
                <a:gd name="T74" fmla="*/ 255 w 640"/>
                <a:gd name="T75" fmla="*/ 344 h 573"/>
                <a:gd name="T76" fmla="*/ 346 w 640"/>
                <a:gd name="T77" fmla="*/ 243 h 573"/>
                <a:gd name="T78" fmla="*/ 473 w 640"/>
                <a:gd name="T79" fmla="*/ 320 h 573"/>
                <a:gd name="T80" fmla="*/ 459 w 640"/>
                <a:gd name="T81" fmla="*/ 297 h 573"/>
                <a:gd name="T82" fmla="*/ 411 w 640"/>
                <a:gd name="T83" fmla="*/ 305 h 573"/>
                <a:gd name="T84" fmla="*/ 357 w 640"/>
                <a:gd name="T85" fmla="*/ 378 h 573"/>
                <a:gd name="T86" fmla="*/ 351 w 640"/>
                <a:gd name="T87" fmla="*/ 403 h 573"/>
                <a:gd name="T88" fmla="*/ 390 w 640"/>
                <a:gd name="T89" fmla="*/ 432 h 573"/>
                <a:gd name="T90" fmla="*/ 467 w 640"/>
                <a:gd name="T91" fmla="*/ 346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40" h="573">
                  <a:moveTo>
                    <a:pt x="566" y="398"/>
                  </a:moveTo>
                  <a:cubicBezTo>
                    <a:pt x="560" y="393"/>
                    <a:pt x="553" y="392"/>
                    <a:pt x="546" y="393"/>
                  </a:cubicBezTo>
                  <a:cubicBezTo>
                    <a:pt x="539" y="394"/>
                    <a:pt x="533" y="397"/>
                    <a:pt x="528" y="403"/>
                  </a:cubicBezTo>
                  <a:cubicBezTo>
                    <a:pt x="481" y="467"/>
                    <a:pt x="481" y="467"/>
                    <a:pt x="481" y="467"/>
                  </a:cubicBezTo>
                  <a:cubicBezTo>
                    <a:pt x="481" y="467"/>
                    <a:pt x="481" y="467"/>
                    <a:pt x="481" y="467"/>
                  </a:cubicBezTo>
                  <a:cubicBezTo>
                    <a:pt x="477" y="473"/>
                    <a:pt x="476" y="480"/>
                    <a:pt x="477" y="487"/>
                  </a:cubicBezTo>
                  <a:cubicBezTo>
                    <a:pt x="478" y="494"/>
                    <a:pt x="481" y="500"/>
                    <a:pt x="487" y="505"/>
                  </a:cubicBezTo>
                  <a:cubicBezTo>
                    <a:pt x="488" y="505"/>
                    <a:pt x="488" y="505"/>
                    <a:pt x="488" y="505"/>
                  </a:cubicBezTo>
                  <a:cubicBezTo>
                    <a:pt x="493" y="509"/>
                    <a:pt x="500" y="510"/>
                    <a:pt x="507" y="509"/>
                  </a:cubicBezTo>
                  <a:cubicBezTo>
                    <a:pt x="514" y="508"/>
                    <a:pt x="520" y="505"/>
                    <a:pt x="525" y="499"/>
                  </a:cubicBezTo>
                  <a:cubicBezTo>
                    <a:pt x="572" y="435"/>
                    <a:pt x="572" y="435"/>
                    <a:pt x="572" y="435"/>
                  </a:cubicBezTo>
                  <a:cubicBezTo>
                    <a:pt x="576" y="429"/>
                    <a:pt x="578" y="422"/>
                    <a:pt x="577" y="415"/>
                  </a:cubicBezTo>
                  <a:cubicBezTo>
                    <a:pt x="575" y="408"/>
                    <a:pt x="572" y="402"/>
                    <a:pt x="566" y="398"/>
                  </a:cubicBezTo>
                  <a:close/>
                  <a:moveTo>
                    <a:pt x="223" y="22"/>
                  </a:moveTo>
                  <a:cubicBezTo>
                    <a:pt x="245" y="39"/>
                    <a:pt x="259" y="63"/>
                    <a:pt x="263" y="89"/>
                  </a:cubicBezTo>
                  <a:cubicBezTo>
                    <a:pt x="265" y="100"/>
                    <a:pt x="265" y="111"/>
                    <a:pt x="263" y="122"/>
                  </a:cubicBezTo>
                  <a:cubicBezTo>
                    <a:pt x="273" y="117"/>
                    <a:pt x="284" y="113"/>
                    <a:pt x="295" y="112"/>
                  </a:cubicBezTo>
                  <a:cubicBezTo>
                    <a:pt x="321" y="108"/>
                    <a:pt x="350" y="114"/>
                    <a:pt x="373" y="131"/>
                  </a:cubicBezTo>
                  <a:cubicBezTo>
                    <a:pt x="373" y="131"/>
                    <a:pt x="373" y="131"/>
                    <a:pt x="373" y="131"/>
                  </a:cubicBezTo>
                  <a:cubicBezTo>
                    <a:pt x="397" y="149"/>
                    <a:pt x="411" y="174"/>
                    <a:pt x="415" y="201"/>
                  </a:cubicBezTo>
                  <a:cubicBezTo>
                    <a:pt x="416" y="211"/>
                    <a:pt x="416" y="222"/>
                    <a:pt x="415" y="233"/>
                  </a:cubicBezTo>
                  <a:cubicBezTo>
                    <a:pt x="418" y="232"/>
                    <a:pt x="421" y="231"/>
                    <a:pt x="424" y="231"/>
                  </a:cubicBezTo>
                  <a:cubicBezTo>
                    <a:pt x="448" y="227"/>
                    <a:pt x="474" y="233"/>
                    <a:pt x="495" y="248"/>
                  </a:cubicBezTo>
                  <a:cubicBezTo>
                    <a:pt x="497" y="250"/>
                    <a:pt x="497" y="250"/>
                    <a:pt x="497" y="250"/>
                  </a:cubicBezTo>
                  <a:cubicBezTo>
                    <a:pt x="517" y="265"/>
                    <a:pt x="529" y="288"/>
                    <a:pt x="533" y="311"/>
                  </a:cubicBezTo>
                  <a:cubicBezTo>
                    <a:pt x="534" y="318"/>
                    <a:pt x="534" y="326"/>
                    <a:pt x="534" y="333"/>
                  </a:cubicBezTo>
                  <a:cubicBezTo>
                    <a:pt x="535" y="333"/>
                    <a:pt x="536" y="333"/>
                    <a:pt x="537" y="333"/>
                  </a:cubicBezTo>
                  <a:cubicBezTo>
                    <a:pt x="559" y="329"/>
                    <a:pt x="583" y="335"/>
                    <a:pt x="602" y="349"/>
                  </a:cubicBezTo>
                  <a:cubicBezTo>
                    <a:pt x="622" y="363"/>
                    <a:pt x="633" y="384"/>
                    <a:pt x="637" y="406"/>
                  </a:cubicBezTo>
                  <a:cubicBezTo>
                    <a:pt x="640" y="428"/>
                    <a:pt x="635" y="452"/>
                    <a:pt x="620" y="471"/>
                  </a:cubicBezTo>
                  <a:cubicBezTo>
                    <a:pt x="573" y="535"/>
                    <a:pt x="573" y="535"/>
                    <a:pt x="573" y="535"/>
                  </a:cubicBezTo>
                  <a:cubicBezTo>
                    <a:pt x="559" y="555"/>
                    <a:pt x="538" y="567"/>
                    <a:pt x="516" y="570"/>
                  </a:cubicBezTo>
                  <a:cubicBezTo>
                    <a:pt x="494" y="573"/>
                    <a:pt x="470" y="568"/>
                    <a:pt x="451" y="554"/>
                  </a:cubicBezTo>
                  <a:cubicBezTo>
                    <a:pt x="451" y="554"/>
                    <a:pt x="451" y="554"/>
                    <a:pt x="451" y="554"/>
                  </a:cubicBezTo>
                  <a:cubicBezTo>
                    <a:pt x="431" y="540"/>
                    <a:pt x="419" y="519"/>
                    <a:pt x="416" y="496"/>
                  </a:cubicBezTo>
                  <a:cubicBezTo>
                    <a:pt x="416" y="494"/>
                    <a:pt x="415" y="491"/>
                    <a:pt x="415" y="489"/>
                  </a:cubicBezTo>
                  <a:cubicBezTo>
                    <a:pt x="410" y="491"/>
                    <a:pt x="404" y="492"/>
                    <a:pt x="399" y="493"/>
                  </a:cubicBezTo>
                  <a:cubicBezTo>
                    <a:pt x="375" y="496"/>
                    <a:pt x="349" y="491"/>
                    <a:pt x="328" y="475"/>
                  </a:cubicBezTo>
                  <a:cubicBezTo>
                    <a:pt x="307" y="459"/>
                    <a:pt x="294" y="437"/>
                    <a:pt x="290" y="412"/>
                  </a:cubicBezTo>
                  <a:cubicBezTo>
                    <a:pt x="289" y="408"/>
                    <a:pt x="289" y="403"/>
                    <a:pt x="289" y="398"/>
                  </a:cubicBezTo>
                  <a:cubicBezTo>
                    <a:pt x="281" y="401"/>
                    <a:pt x="273" y="403"/>
                    <a:pt x="264" y="405"/>
                  </a:cubicBezTo>
                  <a:cubicBezTo>
                    <a:pt x="237" y="409"/>
                    <a:pt x="209" y="403"/>
                    <a:pt x="186" y="385"/>
                  </a:cubicBezTo>
                  <a:cubicBezTo>
                    <a:pt x="162" y="368"/>
                    <a:pt x="148" y="343"/>
                    <a:pt x="144" y="316"/>
                  </a:cubicBezTo>
                  <a:cubicBezTo>
                    <a:pt x="142" y="303"/>
                    <a:pt x="143" y="289"/>
                    <a:pt x="146" y="276"/>
                  </a:cubicBezTo>
                  <a:cubicBezTo>
                    <a:pt x="137" y="280"/>
                    <a:pt x="128" y="282"/>
                    <a:pt x="119" y="284"/>
                  </a:cubicBezTo>
                  <a:cubicBezTo>
                    <a:pt x="94" y="288"/>
                    <a:pt x="66" y="282"/>
                    <a:pt x="44" y="265"/>
                  </a:cubicBezTo>
                  <a:cubicBezTo>
                    <a:pt x="21" y="249"/>
                    <a:pt x="8" y="224"/>
                    <a:pt x="4" y="199"/>
                  </a:cubicBezTo>
                  <a:cubicBezTo>
                    <a:pt x="0" y="173"/>
                    <a:pt x="6" y="146"/>
                    <a:pt x="22" y="123"/>
                  </a:cubicBezTo>
                  <a:cubicBezTo>
                    <a:pt x="22" y="123"/>
                    <a:pt x="22" y="123"/>
                    <a:pt x="22" y="123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98" y="21"/>
                    <a:pt x="122" y="7"/>
                    <a:pt x="148" y="4"/>
                  </a:cubicBezTo>
                  <a:cubicBezTo>
                    <a:pt x="173" y="0"/>
                    <a:pt x="200" y="5"/>
                    <a:pt x="223" y="22"/>
                  </a:cubicBezTo>
                  <a:close/>
                  <a:moveTo>
                    <a:pt x="203" y="98"/>
                  </a:moveTo>
                  <a:cubicBezTo>
                    <a:pt x="201" y="87"/>
                    <a:pt x="196" y="78"/>
                    <a:pt x="187" y="71"/>
                  </a:cubicBezTo>
                  <a:cubicBezTo>
                    <a:pt x="187" y="71"/>
                    <a:pt x="187" y="71"/>
                    <a:pt x="187" y="71"/>
                  </a:cubicBezTo>
                  <a:cubicBezTo>
                    <a:pt x="178" y="65"/>
                    <a:pt x="167" y="62"/>
                    <a:pt x="157" y="64"/>
                  </a:cubicBezTo>
                  <a:cubicBezTo>
                    <a:pt x="146" y="65"/>
                    <a:pt x="136" y="71"/>
                    <a:pt x="130" y="80"/>
                  </a:cubicBezTo>
                  <a:cubicBezTo>
                    <a:pt x="71" y="159"/>
                    <a:pt x="71" y="159"/>
                    <a:pt x="71" y="159"/>
                  </a:cubicBezTo>
                  <a:cubicBezTo>
                    <a:pt x="71" y="159"/>
                    <a:pt x="71" y="159"/>
                    <a:pt x="71" y="159"/>
                  </a:cubicBezTo>
                  <a:cubicBezTo>
                    <a:pt x="65" y="168"/>
                    <a:pt x="62" y="179"/>
                    <a:pt x="64" y="189"/>
                  </a:cubicBezTo>
                  <a:cubicBezTo>
                    <a:pt x="65" y="200"/>
                    <a:pt x="71" y="209"/>
                    <a:pt x="80" y="216"/>
                  </a:cubicBezTo>
                  <a:cubicBezTo>
                    <a:pt x="89" y="223"/>
                    <a:pt x="100" y="225"/>
                    <a:pt x="110" y="223"/>
                  </a:cubicBezTo>
                  <a:cubicBezTo>
                    <a:pt x="121" y="222"/>
                    <a:pt x="130" y="216"/>
                    <a:pt x="137" y="207"/>
                  </a:cubicBezTo>
                  <a:cubicBezTo>
                    <a:pt x="137" y="207"/>
                    <a:pt x="137" y="207"/>
                    <a:pt x="137" y="207"/>
                  </a:cubicBezTo>
                  <a:cubicBezTo>
                    <a:pt x="195" y="128"/>
                    <a:pt x="195" y="128"/>
                    <a:pt x="195" y="128"/>
                  </a:cubicBezTo>
                  <a:cubicBezTo>
                    <a:pt x="195" y="128"/>
                    <a:pt x="195" y="128"/>
                    <a:pt x="195" y="128"/>
                  </a:cubicBezTo>
                  <a:cubicBezTo>
                    <a:pt x="202" y="119"/>
                    <a:pt x="204" y="108"/>
                    <a:pt x="203" y="98"/>
                  </a:cubicBezTo>
                  <a:close/>
                  <a:moveTo>
                    <a:pt x="354" y="210"/>
                  </a:moveTo>
                  <a:cubicBezTo>
                    <a:pt x="353" y="198"/>
                    <a:pt x="347" y="187"/>
                    <a:pt x="337" y="180"/>
                  </a:cubicBezTo>
                  <a:cubicBezTo>
                    <a:pt x="337" y="180"/>
                    <a:pt x="337" y="180"/>
                    <a:pt x="337" y="180"/>
                  </a:cubicBezTo>
                  <a:cubicBezTo>
                    <a:pt x="327" y="173"/>
                    <a:pt x="315" y="170"/>
                    <a:pt x="304" y="172"/>
                  </a:cubicBezTo>
                  <a:cubicBezTo>
                    <a:pt x="292" y="174"/>
                    <a:pt x="282" y="180"/>
                    <a:pt x="274" y="190"/>
                  </a:cubicBezTo>
                  <a:cubicBezTo>
                    <a:pt x="212" y="273"/>
                    <a:pt x="212" y="273"/>
                    <a:pt x="212" y="273"/>
                  </a:cubicBezTo>
                  <a:cubicBezTo>
                    <a:pt x="205" y="283"/>
                    <a:pt x="203" y="295"/>
                    <a:pt x="204" y="307"/>
                  </a:cubicBezTo>
                  <a:cubicBezTo>
                    <a:pt x="206" y="318"/>
                    <a:pt x="212" y="329"/>
                    <a:pt x="222" y="336"/>
                  </a:cubicBezTo>
                  <a:cubicBezTo>
                    <a:pt x="232" y="343"/>
                    <a:pt x="244" y="346"/>
                    <a:pt x="255" y="344"/>
                  </a:cubicBezTo>
                  <a:cubicBezTo>
                    <a:pt x="267" y="343"/>
                    <a:pt x="277" y="337"/>
                    <a:pt x="284" y="327"/>
                  </a:cubicBezTo>
                  <a:cubicBezTo>
                    <a:pt x="346" y="243"/>
                    <a:pt x="346" y="243"/>
                    <a:pt x="346" y="243"/>
                  </a:cubicBezTo>
                  <a:cubicBezTo>
                    <a:pt x="354" y="233"/>
                    <a:pt x="356" y="221"/>
                    <a:pt x="354" y="210"/>
                  </a:cubicBezTo>
                  <a:close/>
                  <a:moveTo>
                    <a:pt x="473" y="320"/>
                  </a:moveTo>
                  <a:cubicBezTo>
                    <a:pt x="471" y="311"/>
                    <a:pt x="467" y="303"/>
                    <a:pt x="459" y="297"/>
                  </a:cubicBezTo>
                  <a:cubicBezTo>
                    <a:pt x="459" y="297"/>
                    <a:pt x="459" y="297"/>
                    <a:pt x="459" y="297"/>
                  </a:cubicBezTo>
                  <a:cubicBezTo>
                    <a:pt x="451" y="292"/>
                    <a:pt x="442" y="290"/>
                    <a:pt x="433" y="291"/>
                  </a:cubicBezTo>
                  <a:cubicBezTo>
                    <a:pt x="424" y="292"/>
                    <a:pt x="416" y="297"/>
                    <a:pt x="411" y="305"/>
                  </a:cubicBezTo>
                  <a:cubicBezTo>
                    <a:pt x="410" y="306"/>
                    <a:pt x="410" y="306"/>
                    <a:pt x="410" y="306"/>
                  </a:cubicBezTo>
                  <a:cubicBezTo>
                    <a:pt x="357" y="378"/>
                    <a:pt x="357" y="378"/>
                    <a:pt x="357" y="378"/>
                  </a:cubicBezTo>
                  <a:cubicBezTo>
                    <a:pt x="357" y="378"/>
                    <a:pt x="357" y="378"/>
                    <a:pt x="357" y="378"/>
                  </a:cubicBezTo>
                  <a:cubicBezTo>
                    <a:pt x="351" y="385"/>
                    <a:pt x="349" y="395"/>
                    <a:pt x="351" y="403"/>
                  </a:cubicBezTo>
                  <a:cubicBezTo>
                    <a:pt x="352" y="412"/>
                    <a:pt x="357" y="421"/>
                    <a:pt x="364" y="426"/>
                  </a:cubicBezTo>
                  <a:cubicBezTo>
                    <a:pt x="372" y="432"/>
                    <a:pt x="381" y="434"/>
                    <a:pt x="390" y="432"/>
                  </a:cubicBezTo>
                  <a:cubicBezTo>
                    <a:pt x="399" y="431"/>
                    <a:pt x="407" y="426"/>
                    <a:pt x="413" y="419"/>
                  </a:cubicBezTo>
                  <a:cubicBezTo>
                    <a:pt x="467" y="346"/>
                    <a:pt x="467" y="346"/>
                    <a:pt x="467" y="346"/>
                  </a:cubicBezTo>
                  <a:cubicBezTo>
                    <a:pt x="472" y="338"/>
                    <a:pt x="474" y="329"/>
                    <a:pt x="473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24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5" name="Group 23">
            <a:extLst>
              <a:ext uri="{FF2B5EF4-FFF2-40B4-BE49-F238E27FC236}">
                <a16:creationId xmlns:a16="http://schemas.microsoft.com/office/drawing/2014/main" id="{3DBC67F1-DC13-6AD0-6C45-D5E400A59AB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64437" y="5767553"/>
            <a:ext cx="467785" cy="499710"/>
            <a:chOff x="2200" y="407"/>
            <a:chExt cx="3282" cy="3506"/>
          </a:xfrm>
          <a:solidFill>
            <a:schemeClr val="bg1"/>
          </a:solidFill>
        </p:grpSpPr>
        <p:sp>
          <p:nvSpPr>
            <p:cNvPr id="136" name="Freeform 24">
              <a:extLst>
                <a:ext uri="{FF2B5EF4-FFF2-40B4-BE49-F238E27FC236}">
                  <a16:creationId xmlns:a16="http://schemas.microsoft.com/office/drawing/2014/main" id="{58C34AC8-B2A9-F160-91F7-6814E46A55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" y="1882"/>
              <a:ext cx="554" cy="556"/>
            </a:xfrm>
            <a:custGeom>
              <a:avLst/>
              <a:gdLst>
                <a:gd name="T0" fmla="*/ 117 w 233"/>
                <a:gd name="T1" fmla="*/ 0 h 234"/>
                <a:gd name="T2" fmla="*/ 0 w 233"/>
                <a:gd name="T3" fmla="*/ 117 h 234"/>
                <a:gd name="T4" fmla="*/ 117 w 233"/>
                <a:gd name="T5" fmla="*/ 234 h 234"/>
                <a:gd name="T6" fmla="*/ 233 w 233"/>
                <a:gd name="T7" fmla="*/ 117 h 234"/>
                <a:gd name="T8" fmla="*/ 117 w 233"/>
                <a:gd name="T9" fmla="*/ 0 h 234"/>
                <a:gd name="T10" fmla="*/ 117 w 233"/>
                <a:gd name="T11" fmla="*/ 178 h 234"/>
                <a:gd name="T12" fmla="*/ 56 w 233"/>
                <a:gd name="T13" fmla="*/ 117 h 234"/>
                <a:gd name="T14" fmla="*/ 117 w 233"/>
                <a:gd name="T15" fmla="*/ 56 h 234"/>
                <a:gd name="T16" fmla="*/ 177 w 233"/>
                <a:gd name="T17" fmla="*/ 117 h 234"/>
                <a:gd name="T18" fmla="*/ 117 w 233"/>
                <a:gd name="T19" fmla="*/ 178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3" h="234">
                  <a:moveTo>
                    <a:pt x="117" y="0"/>
                  </a:moveTo>
                  <a:cubicBezTo>
                    <a:pt x="52" y="0"/>
                    <a:pt x="0" y="53"/>
                    <a:pt x="0" y="117"/>
                  </a:cubicBezTo>
                  <a:cubicBezTo>
                    <a:pt x="0" y="181"/>
                    <a:pt x="52" y="234"/>
                    <a:pt x="117" y="234"/>
                  </a:cubicBezTo>
                  <a:cubicBezTo>
                    <a:pt x="181" y="234"/>
                    <a:pt x="233" y="181"/>
                    <a:pt x="233" y="117"/>
                  </a:cubicBezTo>
                  <a:cubicBezTo>
                    <a:pt x="233" y="53"/>
                    <a:pt x="181" y="0"/>
                    <a:pt x="117" y="0"/>
                  </a:cubicBezTo>
                  <a:close/>
                  <a:moveTo>
                    <a:pt x="117" y="178"/>
                  </a:moveTo>
                  <a:cubicBezTo>
                    <a:pt x="83" y="178"/>
                    <a:pt x="56" y="150"/>
                    <a:pt x="56" y="117"/>
                  </a:cubicBezTo>
                  <a:cubicBezTo>
                    <a:pt x="56" y="84"/>
                    <a:pt x="83" y="56"/>
                    <a:pt x="117" y="56"/>
                  </a:cubicBezTo>
                  <a:cubicBezTo>
                    <a:pt x="150" y="56"/>
                    <a:pt x="177" y="84"/>
                    <a:pt x="177" y="117"/>
                  </a:cubicBezTo>
                  <a:cubicBezTo>
                    <a:pt x="177" y="150"/>
                    <a:pt x="150" y="178"/>
                    <a:pt x="117" y="1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24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Freeform 25">
              <a:extLst>
                <a:ext uri="{FF2B5EF4-FFF2-40B4-BE49-F238E27FC236}">
                  <a16:creationId xmlns:a16="http://schemas.microsoft.com/office/drawing/2014/main" id="{9A8E4BF3-270E-A160-B953-951A9520DA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0" y="407"/>
              <a:ext cx="3282" cy="3506"/>
            </a:xfrm>
            <a:custGeom>
              <a:avLst/>
              <a:gdLst>
                <a:gd name="T0" fmla="*/ 1179 w 1382"/>
                <a:gd name="T1" fmla="*/ 738 h 1476"/>
                <a:gd name="T2" fmla="*/ 1134 w 1382"/>
                <a:gd name="T3" fmla="*/ 289 h 1476"/>
                <a:gd name="T4" fmla="*/ 691 w 1382"/>
                <a:gd name="T5" fmla="*/ 0 h 1476"/>
                <a:gd name="T6" fmla="*/ 248 w 1382"/>
                <a:gd name="T7" fmla="*/ 289 h 1476"/>
                <a:gd name="T8" fmla="*/ 203 w 1382"/>
                <a:gd name="T9" fmla="*/ 738 h 1476"/>
                <a:gd name="T10" fmla="*/ 248 w 1382"/>
                <a:gd name="T11" fmla="*/ 1187 h 1476"/>
                <a:gd name="T12" fmla="*/ 691 w 1382"/>
                <a:gd name="T13" fmla="*/ 1476 h 1476"/>
                <a:gd name="T14" fmla="*/ 1134 w 1382"/>
                <a:gd name="T15" fmla="*/ 1187 h 1476"/>
                <a:gd name="T16" fmla="*/ 1331 w 1382"/>
                <a:gd name="T17" fmla="*/ 1104 h 1476"/>
                <a:gd name="T18" fmla="*/ 1134 w 1382"/>
                <a:gd name="T19" fmla="*/ 345 h 1476"/>
                <a:gd name="T20" fmla="*/ 1138 w 1382"/>
                <a:gd name="T21" fmla="*/ 699 h 1476"/>
                <a:gd name="T22" fmla="*/ 947 w 1382"/>
                <a:gd name="T23" fmla="*/ 373 h 1476"/>
                <a:gd name="T24" fmla="*/ 809 w 1382"/>
                <a:gd name="T25" fmla="*/ 945 h 1476"/>
                <a:gd name="T26" fmla="*/ 573 w 1382"/>
                <a:gd name="T27" fmla="*/ 945 h 1476"/>
                <a:gd name="T28" fmla="*/ 453 w 1382"/>
                <a:gd name="T29" fmla="*/ 738 h 1476"/>
                <a:gd name="T30" fmla="*/ 573 w 1382"/>
                <a:gd name="T31" fmla="*/ 531 h 1476"/>
                <a:gd name="T32" fmla="*/ 809 w 1382"/>
                <a:gd name="T33" fmla="*/ 531 h 1476"/>
                <a:gd name="T34" fmla="*/ 929 w 1382"/>
                <a:gd name="T35" fmla="*/ 738 h 1476"/>
                <a:gd name="T36" fmla="*/ 809 w 1382"/>
                <a:gd name="T37" fmla="*/ 945 h 1476"/>
                <a:gd name="T38" fmla="*/ 892 w 1382"/>
                <a:gd name="T39" fmla="*/ 1087 h 1476"/>
                <a:gd name="T40" fmla="*/ 837 w 1382"/>
                <a:gd name="T41" fmla="*/ 993 h 1476"/>
                <a:gd name="T42" fmla="*/ 625 w 1382"/>
                <a:gd name="T43" fmla="*/ 1037 h 1476"/>
                <a:gd name="T44" fmla="*/ 465 w 1382"/>
                <a:gd name="T45" fmla="*/ 945 h 1476"/>
                <a:gd name="T46" fmla="*/ 625 w 1382"/>
                <a:gd name="T47" fmla="*/ 1037 h 1476"/>
                <a:gd name="T48" fmla="*/ 286 w 1382"/>
                <a:gd name="T49" fmla="*/ 738 h 1476"/>
                <a:gd name="T50" fmla="*/ 397 w 1382"/>
                <a:gd name="T51" fmla="*/ 738 h 1476"/>
                <a:gd name="T52" fmla="*/ 465 w 1382"/>
                <a:gd name="T53" fmla="*/ 531 h 1476"/>
                <a:gd name="T54" fmla="*/ 625 w 1382"/>
                <a:gd name="T55" fmla="*/ 439 h 1476"/>
                <a:gd name="T56" fmla="*/ 465 w 1382"/>
                <a:gd name="T57" fmla="*/ 531 h 1476"/>
                <a:gd name="T58" fmla="*/ 892 w 1382"/>
                <a:gd name="T59" fmla="*/ 389 h 1476"/>
                <a:gd name="T60" fmla="*/ 837 w 1382"/>
                <a:gd name="T61" fmla="*/ 483 h 1476"/>
                <a:gd name="T62" fmla="*/ 982 w 1382"/>
                <a:gd name="T63" fmla="*/ 644 h 1476"/>
                <a:gd name="T64" fmla="*/ 983 w 1382"/>
                <a:gd name="T65" fmla="*/ 831 h 1476"/>
                <a:gd name="T66" fmla="*/ 982 w 1382"/>
                <a:gd name="T67" fmla="*/ 644 h 1476"/>
                <a:gd name="T68" fmla="*/ 879 w 1382"/>
                <a:gd name="T69" fmla="*/ 334 h 1476"/>
                <a:gd name="T70" fmla="*/ 502 w 1382"/>
                <a:gd name="T71" fmla="*/ 334 h 1476"/>
                <a:gd name="T72" fmla="*/ 99 w 1382"/>
                <a:gd name="T73" fmla="*/ 400 h 1476"/>
                <a:gd name="T74" fmla="*/ 434 w 1382"/>
                <a:gd name="T75" fmla="*/ 373 h 1476"/>
                <a:gd name="T76" fmla="*/ 244 w 1382"/>
                <a:gd name="T77" fmla="*/ 699 h 1476"/>
                <a:gd name="T78" fmla="*/ 248 w 1382"/>
                <a:gd name="T79" fmla="*/ 1131 h 1476"/>
                <a:gd name="T80" fmla="*/ 244 w 1382"/>
                <a:gd name="T81" fmla="*/ 777 h 1476"/>
                <a:gd name="T82" fmla="*/ 434 w 1382"/>
                <a:gd name="T83" fmla="*/ 1103 h 1476"/>
                <a:gd name="T84" fmla="*/ 691 w 1382"/>
                <a:gd name="T85" fmla="*/ 1420 h 1476"/>
                <a:gd name="T86" fmla="*/ 691 w 1382"/>
                <a:gd name="T87" fmla="*/ 1068 h 1476"/>
                <a:gd name="T88" fmla="*/ 691 w 1382"/>
                <a:gd name="T89" fmla="*/ 1420 h 1476"/>
                <a:gd name="T90" fmla="*/ 1134 w 1382"/>
                <a:gd name="T91" fmla="*/ 1131 h 1476"/>
                <a:gd name="T92" fmla="*/ 947 w 1382"/>
                <a:gd name="T93" fmla="*/ 1103 h 1476"/>
                <a:gd name="T94" fmla="*/ 1138 w 1382"/>
                <a:gd name="T95" fmla="*/ 777 h 1476"/>
                <a:gd name="T96" fmla="*/ 1283 w 1382"/>
                <a:gd name="T97" fmla="*/ 1076 h 1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82" h="1476">
                  <a:moveTo>
                    <a:pt x="1241" y="806"/>
                  </a:moveTo>
                  <a:cubicBezTo>
                    <a:pt x="1223" y="783"/>
                    <a:pt x="1201" y="760"/>
                    <a:pt x="1179" y="738"/>
                  </a:cubicBezTo>
                  <a:cubicBezTo>
                    <a:pt x="1318" y="597"/>
                    <a:pt x="1382" y="460"/>
                    <a:pt x="1331" y="372"/>
                  </a:cubicBezTo>
                  <a:cubicBezTo>
                    <a:pt x="1309" y="334"/>
                    <a:pt x="1258" y="289"/>
                    <a:pt x="1134" y="289"/>
                  </a:cubicBezTo>
                  <a:cubicBezTo>
                    <a:pt x="1075" y="289"/>
                    <a:pt x="1007" y="299"/>
                    <a:pt x="934" y="318"/>
                  </a:cubicBezTo>
                  <a:cubicBezTo>
                    <a:pt x="882" y="125"/>
                    <a:pt x="793" y="0"/>
                    <a:pt x="691" y="0"/>
                  </a:cubicBezTo>
                  <a:cubicBezTo>
                    <a:pt x="588" y="0"/>
                    <a:pt x="500" y="125"/>
                    <a:pt x="447" y="318"/>
                  </a:cubicBezTo>
                  <a:cubicBezTo>
                    <a:pt x="374" y="299"/>
                    <a:pt x="306" y="289"/>
                    <a:pt x="248" y="289"/>
                  </a:cubicBezTo>
                  <a:cubicBezTo>
                    <a:pt x="124" y="289"/>
                    <a:pt x="72" y="334"/>
                    <a:pt x="50" y="372"/>
                  </a:cubicBezTo>
                  <a:cubicBezTo>
                    <a:pt x="0" y="460"/>
                    <a:pt x="63" y="598"/>
                    <a:pt x="203" y="738"/>
                  </a:cubicBezTo>
                  <a:cubicBezTo>
                    <a:pt x="63" y="878"/>
                    <a:pt x="0" y="1016"/>
                    <a:pt x="50" y="1104"/>
                  </a:cubicBezTo>
                  <a:cubicBezTo>
                    <a:pt x="72" y="1142"/>
                    <a:pt x="124" y="1187"/>
                    <a:pt x="248" y="1187"/>
                  </a:cubicBezTo>
                  <a:cubicBezTo>
                    <a:pt x="306" y="1187"/>
                    <a:pt x="374" y="1177"/>
                    <a:pt x="447" y="1158"/>
                  </a:cubicBezTo>
                  <a:cubicBezTo>
                    <a:pt x="500" y="1351"/>
                    <a:pt x="588" y="1476"/>
                    <a:pt x="691" y="1476"/>
                  </a:cubicBezTo>
                  <a:cubicBezTo>
                    <a:pt x="793" y="1476"/>
                    <a:pt x="882" y="1351"/>
                    <a:pt x="934" y="1158"/>
                  </a:cubicBezTo>
                  <a:cubicBezTo>
                    <a:pt x="1007" y="1177"/>
                    <a:pt x="1075" y="1187"/>
                    <a:pt x="1134" y="1187"/>
                  </a:cubicBezTo>
                  <a:cubicBezTo>
                    <a:pt x="1134" y="1187"/>
                    <a:pt x="1134" y="1187"/>
                    <a:pt x="1134" y="1187"/>
                  </a:cubicBezTo>
                  <a:cubicBezTo>
                    <a:pt x="1258" y="1187"/>
                    <a:pt x="1309" y="1142"/>
                    <a:pt x="1331" y="1104"/>
                  </a:cubicBezTo>
                  <a:cubicBezTo>
                    <a:pt x="1373" y="1031"/>
                    <a:pt x="1341" y="925"/>
                    <a:pt x="1241" y="806"/>
                  </a:cubicBezTo>
                  <a:close/>
                  <a:moveTo>
                    <a:pt x="1134" y="345"/>
                  </a:moveTo>
                  <a:cubicBezTo>
                    <a:pt x="1187" y="345"/>
                    <a:pt x="1257" y="354"/>
                    <a:pt x="1283" y="400"/>
                  </a:cubicBezTo>
                  <a:cubicBezTo>
                    <a:pt x="1322" y="469"/>
                    <a:pt x="1254" y="583"/>
                    <a:pt x="1138" y="699"/>
                  </a:cubicBezTo>
                  <a:cubicBezTo>
                    <a:pt x="1090" y="655"/>
                    <a:pt x="1036" y="613"/>
                    <a:pt x="978" y="572"/>
                  </a:cubicBezTo>
                  <a:cubicBezTo>
                    <a:pt x="971" y="501"/>
                    <a:pt x="961" y="434"/>
                    <a:pt x="947" y="373"/>
                  </a:cubicBezTo>
                  <a:cubicBezTo>
                    <a:pt x="1016" y="354"/>
                    <a:pt x="1079" y="345"/>
                    <a:pt x="1134" y="345"/>
                  </a:cubicBezTo>
                  <a:close/>
                  <a:moveTo>
                    <a:pt x="809" y="945"/>
                  </a:moveTo>
                  <a:cubicBezTo>
                    <a:pt x="770" y="967"/>
                    <a:pt x="730" y="988"/>
                    <a:pt x="691" y="1007"/>
                  </a:cubicBezTo>
                  <a:cubicBezTo>
                    <a:pt x="651" y="988"/>
                    <a:pt x="612" y="967"/>
                    <a:pt x="573" y="945"/>
                  </a:cubicBezTo>
                  <a:cubicBezTo>
                    <a:pt x="534" y="923"/>
                    <a:pt x="495" y="898"/>
                    <a:pt x="458" y="873"/>
                  </a:cubicBezTo>
                  <a:cubicBezTo>
                    <a:pt x="455" y="828"/>
                    <a:pt x="453" y="783"/>
                    <a:pt x="453" y="738"/>
                  </a:cubicBezTo>
                  <a:cubicBezTo>
                    <a:pt x="453" y="693"/>
                    <a:pt x="455" y="648"/>
                    <a:pt x="458" y="603"/>
                  </a:cubicBezTo>
                  <a:cubicBezTo>
                    <a:pt x="495" y="578"/>
                    <a:pt x="534" y="553"/>
                    <a:pt x="573" y="531"/>
                  </a:cubicBezTo>
                  <a:cubicBezTo>
                    <a:pt x="612" y="509"/>
                    <a:pt x="651" y="488"/>
                    <a:pt x="691" y="469"/>
                  </a:cubicBezTo>
                  <a:cubicBezTo>
                    <a:pt x="730" y="488"/>
                    <a:pt x="769" y="509"/>
                    <a:pt x="809" y="531"/>
                  </a:cubicBezTo>
                  <a:cubicBezTo>
                    <a:pt x="849" y="554"/>
                    <a:pt x="887" y="578"/>
                    <a:pt x="923" y="602"/>
                  </a:cubicBezTo>
                  <a:cubicBezTo>
                    <a:pt x="927" y="648"/>
                    <a:pt x="929" y="693"/>
                    <a:pt x="929" y="738"/>
                  </a:cubicBezTo>
                  <a:cubicBezTo>
                    <a:pt x="929" y="783"/>
                    <a:pt x="927" y="828"/>
                    <a:pt x="923" y="873"/>
                  </a:cubicBezTo>
                  <a:cubicBezTo>
                    <a:pt x="886" y="898"/>
                    <a:pt x="848" y="923"/>
                    <a:pt x="809" y="945"/>
                  </a:cubicBezTo>
                  <a:close/>
                  <a:moveTo>
                    <a:pt x="916" y="945"/>
                  </a:moveTo>
                  <a:cubicBezTo>
                    <a:pt x="910" y="994"/>
                    <a:pt x="902" y="1042"/>
                    <a:pt x="892" y="1087"/>
                  </a:cubicBezTo>
                  <a:cubicBezTo>
                    <a:pt x="848" y="1073"/>
                    <a:pt x="803" y="1057"/>
                    <a:pt x="757" y="1037"/>
                  </a:cubicBezTo>
                  <a:cubicBezTo>
                    <a:pt x="783" y="1023"/>
                    <a:pt x="810" y="1009"/>
                    <a:pt x="837" y="993"/>
                  </a:cubicBezTo>
                  <a:cubicBezTo>
                    <a:pt x="864" y="978"/>
                    <a:pt x="890" y="962"/>
                    <a:pt x="916" y="945"/>
                  </a:cubicBezTo>
                  <a:close/>
                  <a:moveTo>
                    <a:pt x="625" y="1037"/>
                  </a:moveTo>
                  <a:cubicBezTo>
                    <a:pt x="579" y="1056"/>
                    <a:pt x="533" y="1073"/>
                    <a:pt x="489" y="1087"/>
                  </a:cubicBezTo>
                  <a:cubicBezTo>
                    <a:pt x="479" y="1042"/>
                    <a:pt x="471" y="994"/>
                    <a:pt x="465" y="945"/>
                  </a:cubicBezTo>
                  <a:cubicBezTo>
                    <a:pt x="491" y="962"/>
                    <a:pt x="517" y="978"/>
                    <a:pt x="545" y="993"/>
                  </a:cubicBezTo>
                  <a:cubicBezTo>
                    <a:pt x="571" y="1009"/>
                    <a:pt x="598" y="1023"/>
                    <a:pt x="625" y="1037"/>
                  </a:cubicBezTo>
                  <a:close/>
                  <a:moveTo>
                    <a:pt x="399" y="831"/>
                  </a:moveTo>
                  <a:cubicBezTo>
                    <a:pt x="359" y="801"/>
                    <a:pt x="321" y="770"/>
                    <a:pt x="286" y="738"/>
                  </a:cubicBezTo>
                  <a:cubicBezTo>
                    <a:pt x="321" y="706"/>
                    <a:pt x="359" y="675"/>
                    <a:pt x="399" y="645"/>
                  </a:cubicBezTo>
                  <a:cubicBezTo>
                    <a:pt x="397" y="676"/>
                    <a:pt x="397" y="707"/>
                    <a:pt x="397" y="738"/>
                  </a:cubicBezTo>
                  <a:cubicBezTo>
                    <a:pt x="397" y="770"/>
                    <a:pt x="397" y="800"/>
                    <a:pt x="399" y="831"/>
                  </a:cubicBezTo>
                  <a:close/>
                  <a:moveTo>
                    <a:pt x="465" y="531"/>
                  </a:moveTo>
                  <a:cubicBezTo>
                    <a:pt x="471" y="482"/>
                    <a:pt x="479" y="434"/>
                    <a:pt x="489" y="389"/>
                  </a:cubicBezTo>
                  <a:cubicBezTo>
                    <a:pt x="533" y="403"/>
                    <a:pt x="579" y="420"/>
                    <a:pt x="625" y="439"/>
                  </a:cubicBezTo>
                  <a:cubicBezTo>
                    <a:pt x="598" y="453"/>
                    <a:pt x="571" y="467"/>
                    <a:pt x="545" y="483"/>
                  </a:cubicBezTo>
                  <a:cubicBezTo>
                    <a:pt x="517" y="498"/>
                    <a:pt x="491" y="514"/>
                    <a:pt x="465" y="531"/>
                  </a:cubicBezTo>
                  <a:close/>
                  <a:moveTo>
                    <a:pt x="757" y="439"/>
                  </a:moveTo>
                  <a:cubicBezTo>
                    <a:pt x="803" y="420"/>
                    <a:pt x="848" y="403"/>
                    <a:pt x="892" y="389"/>
                  </a:cubicBezTo>
                  <a:cubicBezTo>
                    <a:pt x="902" y="434"/>
                    <a:pt x="910" y="482"/>
                    <a:pt x="916" y="531"/>
                  </a:cubicBezTo>
                  <a:cubicBezTo>
                    <a:pt x="890" y="514"/>
                    <a:pt x="864" y="498"/>
                    <a:pt x="837" y="483"/>
                  </a:cubicBezTo>
                  <a:cubicBezTo>
                    <a:pt x="810" y="467"/>
                    <a:pt x="783" y="453"/>
                    <a:pt x="757" y="439"/>
                  </a:cubicBezTo>
                  <a:close/>
                  <a:moveTo>
                    <a:pt x="982" y="644"/>
                  </a:moveTo>
                  <a:cubicBezTo>
                    <a:pt x="1024" y="674"/>
                    <a:pt x="1062" y="706"/>
                    <a:pt x="1097" y="737"/>
                  </a:cubicBezTo>
                  <a:cubicBezTo>
                    <a:pt x="1062" y="769"/>
                    <a:pt x="1023" y="800"/>
                    <a:pt x="983" y="831"/>
                  </a:cubicBezTo>
                  <a:cubicBezTo>
                    <a:pt x="984" y="800"/>
                    <a:pt x="985" y="770"/>
                    <a:pt x="985" y="738"/>
                  </a:cubicBezTo>
                  <a:cubicBezTo>
                    <a:pt x="985" y="706"/>
                    <a:pt x="984" y="675"/>
                    <a:pt x="982" y="644"/>
                  </a:cubicBezTo>
                  <a:close/>
                  <a:moveTo>
                    <a:pt x="691" y="56"/>
                  </a:moveTo>
                  <a:cubicBezTo>
                    <a:pt x="771" y="56"/>
                    <a:pt x="837" y="174"/>
                    <a:pt x="879" y="334"/>
                  </a:cubicBezTo>
                  <a:cubicBezTo>
                    <a:pt x="818" y="353"/>
                    <a:pt x="755" y="378"/>
                    <a:pt x="691" y="408"/>
                  </a:cubicBezTo>
                  <a:cubicBezTo>
                    <a:pt x="626" y="378"/>
                    <a:pt x="563" y="353"/>
                    <a:pt x="502" y="334"/>
                  </a:cubicBezTo>
                  <a:cubicBezTo>
                    <a:pt x="544" y="174"/>
                    <a:pt x="611" y="56"/>
                    <a:pt x="691" y="56"/>
                  </a:cubicBezTo>
                  <a:close/>
                  <a:moveTo>
                    <a:pt x="99" y="400"/>
                  </a:moveTo>
                  <a:cubicBezTo>
                    <a:pt x="125" y="354"/>
                    <a:pt x="194" y="345"/>
                    <a:pt x="248" y="345"/>
                  </a:cubicBezTo>
                  <a:cubicBezTo>
                    <a:pt x="302" y="345"/>
                    <a:pt x="366" y="355"/>
                    <a:pt x="434" y="373"/>
                  </a:cubicBezTo>
                  <a:cubicBezTo>
                    <a:pt x="420" y="434"/>
                    <a:pt x="410" y="501"/>
                    <a:pt x="404" y="572"/>
                  </a:cubicBezTo>
                  <a:cubicBezTo>
                    <a:pt x="344" y="613"/>
                    <a:pt x="291" y="656"/>
                    <a:pt x="244" y="699"/>
                  </a:cubicBezTo>
                  <a:cubicBezTo>
                    <a:pt x="127" y="583"/>
                    <a:pt x="59" y="469"/>
                    <a:pt x="99" y="400"/>
                  </a:cubicBezTo>
                  <a:close/>
                  <a:moveTo>
                    <a:pt x="248" y="1131"/>
                  </a:moveTo>
                  <a:cubicBezTo>
                    <a:pt x="194" y="1131"/>
                    <a:pt x="125" y="1122"/>
                    <a:pt x="99" y="1076"/>
                  </a:cubicBezTo>
                  <a:cubicBezTo>
                    <a:pt x="59" y="1007"/>
                    <a:pt x="127" y="893"/>
                    <a:pt x="244" y="777"/>
                  </a:cubicBezTo>
                  <a:cubicBezTo>
                    <a:pt x="291" y="820"/>
                    <a:pt x="344" y="863"/>
                    <a:pt x="404" y="904"/>
                  </a:cubicBezTo>
                  <a:cubicBezTo>
                    <a:pt x="410" y="975"/>
                    <a:pt x="420" y="1042"/>
                    <a:pt x="434" y="1103"/>
                  </a:cubicBezTo>
                  <a:cubicBezTo>
                    <a:pt x="366" y="1122"/>
                    <a:pt x="302" y="1131"/>
                    <a:pt x="248" y="1131"/>
                  </a:cubicBezTo>
                  <a:close/>
                  <a:moveTo>
                    <a:pt x="691" y="1420"/>
                  </a:moveTo>
                  <a:cubicBezTo>
                    <a:pt x="611" y="1420"/>
                    <a:pt x="544" y="1302"/>
                    <a:pt x="502" y="1142"/>
                  </a:cubicBezTo>
                  <a:cubicBezTo>
                    <a:pt x="563" y="1123"/>
                    <a:pt x="626" y="1098"/>
                    <a:pt x="691" y="1068"/>
                  </a:cubicBezTo>
                  <a:cubicBezTo>
                    <a:pt x="755" y="1098"/>
                    <a:pt x="818" y="1123"/>
                    <a:pt x="879" y="1142"/>
                  </a:cubicBezTo>
                  <a:cubicBezTo>
                    <a:pt x="837" y="1302"/>
                    <a:pt x="771" y="1420"/>
                    <a:pt x="691" y="1420"/>
                  </a:cubicBezTo>
                  <a:close/>
                  <a:moveTo>
                    <a:pt x="1283" y="1076"/>
                  </a:moveTo>
                  <a:cubicBezTo>
                    <a:pt x="1257" y="1122"/>
                    <a:pt x="1187" y="1131"/>
                    <a:pt x="1134" y="1131"/>
                  </a:cubicBezTo>
                  <a:cubicBezTo>
                    <a:pt x="1134" y="1131"/>
                    <a:pt x="1134" y="1131"/>
                    <a:pt x="1134" y="1131"/>
                  </a:cubicBezTo>
                  <a:cubicBezTo>
                    <a:pt x="1079" y="1131"/>
                    <a:pt x="1016" y="1122"/>
                    <a:pt x="947" y="1103"/>
                  </a:cubicBezTo>
                  <a:cubicBezTo>
                    <a:pt x="961" y="1042"/>
                    <a:pt x="971" y="975"/>
                    <a:pt x="978" y="904"/>
                  </a:cubicBezTo>
                  <a:cubicBezTo>
                    <a:pt x="1037" y="863"/>
                    <a:pt x="1091" y="820"/>
                    <a:pt x="1138" y="777"/>
                  </a:cubicBezTo>
                  <a:cubicBezTo>
                    <a:pt x="1160" y="798"/>
                    <a:pt x="1180" y="820"/>
                    <a:pt x="1198" y="841"/>
                  </a:cubicBezTo>
                  <a:cubicBezTo>
                    <a:pt x="1280" y="941"/>
                    <a:pt x="1311" y="1026"/>
                    <a:pt x="1283" y="10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24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8093817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D4798-513D-C876-65D5-6F734BAF3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5">
            <a:extLst>
              <a:ext uri="{FF2B5EF4-FFF2-40B4-BE49-F238E27FC236}">
                <a16:creationId xmlns:a16="http://schemas.microsoft.com/office/drawing/2014/main" id="{28FDB86D-F899-0F8A-E1F3-4DA0168C29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5641847"/>
            <a:ext cx="9575074" cy="1005840"/>
          </a:xfrm>
        </p:spPr>
        <p:txBody>
          <a:bodyPr/>
          <a:lstStyle/>
          <a:p>
            <a:r>
              <a:rPr lang="pt-BR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MUTHUSAMY, B. et al. Quantifying the Value of Multigene Testing in Resected Early Stage Lung Adenocarcinoma. </a:t>
            </a:r>
            <a:r>
              <a:rPr lang="en-US" sz="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Journal of Thoracic Oncology</a:t>
            </a:r>
            <a:r>
              <a:rPr lang="en-US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v. 18, n. 4, p. 476–486, 1 abr. 2023.</a:t>
            </a:r>
          </a:p>
          <a:p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CHEN, H. et al. Concomitant genetic alterations are associated with response to EGFR targeted therapy in patients with lung adenocarcinoma. 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Translational Lung Cancer Research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v. 9, n. 4, p. 1225–1234, 1 ago. 2020.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Miniatura da figura gr5">
            <a:extLst>
              <a:ext uri="{FF2B5EF4-FFF2-40B4-BE49-F238E27FC236}">
                <a16:creationId xmlns:a16="http://schemas.microsoft.com/office/drawing/2014/main" id="{A3E8661E-CBE9-71FB-3FB9-B5374A3A8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49"/>
          <a:stretch/>
        </p:blipFill>
        <p:spPr bwMode="auto">
          <a:xfrm>
            <a:off x="2159726" y="1728115"/>
            <a:ext cx="4707109" cy="408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8C6D6BE7-2864-4275-071E-135E98776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238" y="1728115"/>
            <a:ext cx="3458295" cy="364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DBFE51C-00F3-37EE-F37E-22774DB9A4CD}"/>
              </a:ext>
            </a:extLst>
          </p:cNvPr>
          <p:cNvSpPr txBox="1"/>
          <p:nvPr/>
        </p:nvSpPr>
        <p:spPr>
          <a:xfrm>
            <a:off x="457201" y="1728115"/>
            <a:ext cx="1397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/>
              <a:t>Co-mutações</a:t>
            </a:r>
            <a:r>
              <a:rPr lang="pt-BR" sz="1600" dirty="0"/>
              <a:t> = impacto no prognóstico e resposta a terapia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68B479C-7A31-41A4-8CD9-8FA4A8D09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15989"/>
            <a:ext cx="11473543" cy="800100"/>
          </a:xfrm>
        </p:spPr>
        <p:txBody>
          <a:bodyPr>
            <a:normAutofit fontScale="90000"/>
          </a:bodyPr>
          <a:lstStyle/>
          <a:p>
            <a:r>
              <a:rPr lang="pt-BR" sz="2700" b="0" dirty="0">
                <a:cs typeface="Arial" panose="020B0604020202020204" pitchFamily="34" charset="0"/>
              </a:rPr>
              <a:t>Importância da realização de Painéis mutagênicos de resultados rápidos na rotina diagnóstica em pacientes com Câncer de Pulmão </a:t>
            </a:r>
            <a:r>
              <a:rPr lang="pt-BR" sz="2700" b="0" dirty="0" err="1">
                <a:latin typeface="+mj-lt"/>
                <a:cs typeface="Arial" panose="020B0604020202020204" pitchFamily="34" charset="0"/>
              </a:rPr>
              <a:t>Co-mutações</a:t>
            </a:r>
            <a:endParaRPr lang="pt-BR" sz="2700" b="0" baseline="30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351653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4D2BF-D383-B290-7CA3-9B03B72E8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5">
            <a:extLst>
              <a:ext uri="{FF2B5EF4-FFF2-40B4-BE49-F238E27FC236}">
                <a16:creationId xmlns:a16="http://schemas.microsoft.com/office/drawing/2014/main" id="{2564681C-34C7-343E-F294-347649B875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5641847"/>
            <a:ext cx="9575074" cy="1005840"/>
          </a:xfrm>
        </p:spPr>
        <p:txBody>
          <a:bodyPr/>
          <a:lstStyle/>
          <a:p>
            <a:r>
              <a:rPr lang="en-US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MUTHUSAMY, B. et al. Quantifying the Value of Multigene Testing in Resected Early Stage Lung Adenocarcinoma. Journal of Thoracic Oncology, v. 18, n. 4, p. 476–486, 1 abr. 2023.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0C18BC8-C04F-1ECF-910F-A59AF445D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1002"/>
            <a:ext cx="11517086" cy="1169552"/>
          </a:xfrm>
        </p:spPr>
        <p:txBody>
          <a:bodyPr>
            <a:normAutofit fontScale="90000"/>
          </a:bodyPr>
          <a:lstStyle/>
          <a:p>
            <a:r>
              <a:rPr lang="pt-BR" sz="2700" b="0" dirty="0">
                <a:cs typeface="Arial" panose="020B0604020202020204" pitchFamily="34" charset="0"/>
              </a:rPr>
              <a:t>Importância da realização de Painéis mutagênicos de resultados rápidos na rotina diagnóstica em pacientes com Câncer de Pulmão, </a:t>
            </a:r>
            <a:r>
              <a:rPr lang="pt-BR" sz="2700" b="0" dirty="0">
                <a:latin typeface="+mj-lt"/>
                <a:cs typeface="Arial" panose="020B0604020202020204" pitchFamily="34" charset="0"/>
              </a:rPr>
              <a:t>Mesmo em paciente não-adenocarcinomas</a:t>
            </a:r>
            <a:endParaRPr lang="pt-BR" sz="2700" b="0" baseline="30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985443F-8C93-0A49-68C0-B935FAF62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86814"/>
            <a:ext cx="7210697" cy="415795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4616459-4A0B-0C89-0B55-45EC4A158218}"/>
              </a:ext>
            </a:extLst>
          </p:cNvPr>
          <p:cNvSpPr txBox="1">
            <a:spLocks/>
          </p:cNvSpPr>
          <p:nvPr/>
        </p:nvSpPr>
        <p:spPr>
          <a:xfrm>
            <a:off x="457200" y="865778"/>
            <a:ext cx="9431384" cy="11695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6E76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REVEAL um estudo multicêntrico japonês – 1500 pacientes</a:t>
            </a:r>
            <a:endParaRPr lang="pt-BR" sz="18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986046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verde, mesa, luz&#10;&#10;Descrição gerada automaticamente">
            <a:extLst>
              <a:ext uri="{FF2B5EF4-FFF2-40B4-BE49-F238E27FC236}">
                <a16:creationId xmlns:a16="http://schemas.microsoft.com/office/drawing/2014/main" id="{A59C2559-EC2B-3DEA-65BF-78D0F3050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684E611-5EED-4212-AF17-62E598928B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7978" y="6201593"/>
            <a:ext cx="1760633" cy="5556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494BBA-A725-7E56-00F9-43DC65F891F3}"/>
              </a:ext>
            </a:extLst>
          </p:cNvPr>
          <p:cNvSpPr txBox="1">
            <a:spLocks/>
          </p:cNvSpPr>
          <p:nvPr/>
        </p:nvSpPr>
        <p:spPr>
          <a:xfrm>
            <a:off x="7495190" y="2576257"/>
            <a:ext cx="4522639" cy="1705486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6E76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pt-BR" sz="4000" dirty="0">
                <a:solidFill>
                  <a:srgbClr val="00D8E9"/>
                </a:solidFill>
              </a:rPr>
              <a:t>Manipulação </a:t>
            </a:r>
          </a:p>
          <a:p>
            <a:r>
              <a:rPr lang="pt-BR" sz="4000" dirty="0">
                <a:solidFill>
                  <a:srgbClr val="00D8E9"/>
                </a:solidFill>
              </a:rPr>
              <a:t>do tecido de amostragem</a:t>
            </a:r>
            <a:endParaRPr lang="pt-BR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46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EFA18-D21B-7C25-53A8-241E5A740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19263-495C-BB1C-7144-849CC4B98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07"/>
            <a:ext cx="11090366" cy="647701"/>
          </a:xfrm>
        </p:spPr>
        <p:txBody>
          <a:bodyPr>
            <a:normAutofit fontScale="90000"/>
          </a:bodyPr>
          <a:lstStyle/>
          <a:p>
            <a:r>
              <a:rPr lang="pt-BR" sz="2700" dirty="0"/>
              <a:t>Diagrama de fluxo de trabalho de testes moleculares somáticos</a:t>
            </a:r>
            <a:endParaRPr lang="pt-BR" sz="27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Texto 5">
            <a:extLst>
              <a:ext uri="{FF2B5EF4-FFF2-40B4-BE49-F238E27FC236}">
                <a16:creationId xmlns:a16="http://schemas.microsoft.com/office/drawing/2014/main" id="{F6CD69BB-4291-75FC-5E35-A873C74C27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5641847"/>
            <a:ext cx="11090365" cy="1005840"/>
          </a:xfrm>
        </p:spPr>
        <p:txBody>
          <a:bodyPr/>
          <a:lstStyle/>
          <a:p>
            <a:r>
              <a:rPr lang="en-US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MATIAS-GUIU, X. et al. The leading role of pathology in assessing the somatic molecular alterations of cancer: Position Paper of the European Society of Pathology. </a:t>
            </a:r>
            <a:r>
              <a:rPr lang="en-US" sz="8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Virchows</a:t>
            </a:r>
            <a:r>
              <a:rPr lang="en-US" sz="8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Archiv</a:t>
            </a:r>
            <a:r>
              <a:rPr lang="en-US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v. 476, n. 4, p. 491–497, 2020.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: Cantos Arredondados 32">
            <a:extLst>
              <a:ext uri="{FF2B5EF4-FFF2-40B4-BE49-F238E27FC236}">
                <a16:creationId xmlns:a16="http://schemas.microsoft.com/office/drawing/2014/main" id="{32B23546-9653-6905-919A-576DE72B0C9E}"/>
              </a:ext>
            </a:extLst>
          </p:cNvPr>
          <p:cNvSpPr/>
          <p:nvPr/>
        </p:nvSpPr>
        <p:spPr>
          <a:xfrm>
            <a:off x="8911185" y="1622470"/>
            <a:ext cx="1775342" cy="4270475"/>
          </a:xfrm>
          <a:prstGeom prst="roundRect">
            <a:avLst/>
          </a:prstGeom>
          <a:gradFill>
            <a:gsLst>
              <a:gs pos="0">
                <a:srgbClr val="008491"/>
              </a:gs>
              <a:gs pos="50000">
                <a:srgbClr val="01A5B1"/>
              </a:gs>
              <a:gs pos="100000">
                <a:srgbClr val="00CAD9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8" name="Retângulo: Cantos Arredondados 31">
            <a:extLst>
              <a:ext uri="{FF2B5EF4-FFF2-40B4-BE49-F238E27FC236}">
                <a16:creationId xmlns:a16="http://schemas.microsoft.com/office/drawing/2014/main" id="{E7031280-213C-8F54-2116-BD7378167ED1}"/>
              </a:ext>
            </a:extLst>
          </p:cNvPr>
          <p:cNvSpPr/>
          <p:nvPr/>
        </p:nvSpPr>
        <p:spPr>
          <a:xfrm>
            <a:off x="6999278" y="1622469"/>
            <a:ext cx="1806858" cy="4311716"/>
          </a:xfrm>
          <a:prstGeom prst="roundRect">
            <a:avLst/>
          </a:prstGeom>
          <a:gradFill>
            <a:gsLst>
              <a:gs pos="0">
                <a:srgbClr val="008491"/>
              </a:gs>
              <a:gs pos="50000">
                <a:srgbClr val="01A5B1"/>
              </a:gs>
              <a:gs pos="100000">
                <a:srgbClr val="00CAD9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24">
            <a:extLst>
              <a:ext uri="{FF2B5EF4-FFF2-40B4-BE49-F238E27FC236}">
                <a16:creationId xmlns:a16="http://schemas.microsoft.com/office/drawing/2014/main" id="{31973272-DE57-D341-E370-7A7A9B0E6B79}"/>
              </a:ext>
            </a:extLst>
          </p:cNvPr>
          <p:cNvSpPr/>
          <p:nvPr/>
        </p:nvSpPr>
        <p:spPr>
          <a:xfrm>
            <a:off x="1023258" y="1637307"/>
            <a:ext cx="2127259" cy="4301991"/>
          </a:xfrm>
          <a:prstGeom prst="roundRect">
            <a:avLst/>
          </a:prstGeom>
          <a:gradFill>
            <a:gsLst>
              <a:gs pos="0">
                <a:srgbClr val="008491"/>
              </a:gs>
              <a:gs pos="50000">
                <a:srgbClr val="01A5B1"/>
              </a:gs>
              <a:gs pos="100000">
                <a:srgbClr val="00CAD9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25">
            <a:extLst>
              <a:ext uri="{FF2B5EF4-FFF2-40B4-BE49-F238E27FC236}">
                <a16:creationId xmlns:a16="http://schemas.microsoft.com/office/drawing/2014/main" id="{694F773E-5E22-F46D-A018-0C0B2BAE7AA5}"/>
              </a:ext>
            </a:extLst>
          </p:cNvPr>
          <p:cNvSpPr/>
          <p:nvPr/>
        </p:nvSpPr>
        <p:spPr>
          <a:xfrm>
            <a:off x="3237182" y="1615731"/>
            <a:ext cx="1864633" cy="4277215"/>
          </a:xfrm>
          <a:prstGeom prst="roundRect">
            <a:avLst/>
          </a:prstGeom>
          <a:gradFill>
            <a:gsLst>
              <a:gs pos="0">
                <a:srgbClr val="008491"/>
              </a:gs>
              <a:gs pos="50000">
                <a:srgbClr val="01A5B1"/>
              </a:gs>
              <a:gs pos="100000">
                <a:srgbClr val="00CAD9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D8E6887-9876-A122-0F8E-91817B631BB2}"/>
              </a:ext>
            </a:extLst>
          </p:cNvPr>
          <p:cNvSpPr txBox="1"/>
          <p:nvPr/>
        </p:nvSpPr>
        <p:spPr>
          <a:xfrm>
            <a:off x="1144065" y="2413909"/>
            <a:ext cx="1827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</a:rPr>
              <a:t>Teste diagnóstico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3935232-F243-1153-9123-8A6C4C42D8C8}"/>
              </a:ext>
            </a:extLst>
          </p:cNvPr>
          <p:cNvSpPr txBox="1"/>
          <p:nvPr/>
        </p:nvSpPr>
        <p:spPr>
          <a:xfrm>
            <a:off x="1144065" y="3874101"/>
            <a:ext cx="1827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</a:rPr>
              <a:t>Teste</a:t>
            </a:r>
            <a:r>
              <a:rPr lang="pt-BR" sz="1200" dirty="0">
                <a:solidFill>
                  <a:schemeClr val="bg1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</a:rPr>
              <a:t> </a:t>
            </a:r>
            <a:r>
              <a:rPr lang="pt-BR" sz="1200" b="1" dirty="0">
                <a:solidFill>
                  <a:schemeClr val="bg1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</a:rPr>
              <a:t>preditivo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F5A67AB-1A97-331B-394D-11D517E1E743}"/>
              </a:ext>
            </a:extLst>
          </p:cNvPr>
          <p:cNvSpPr txBox="1"/>
          <p:nvPr/>
        </p:nvSpPr>
        <p:spPr>
          <a:xfrm>
            <a:off x="1159823" y="3140141"/>
            <a:ext cx="1827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</a:rPr>
              <a:t>Patologista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13C9D67-855E-2AA8-3B22-59AFFC1E58A6}"/>
              </a:ext>
            </a:extLst>
          </p:cNvPr>
          <p:cNvSpPr txBox="1"/>
          <p:nvPr/>
        </p:nvSpPr>
        <p:spPr>
          <a:xfrm>
            <a:off x="1112550" y="4653024"/>
            <a:ext cx="1827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</a:rPr>
              <a:t>Oncologista  </a:t>
            </a:r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261980E8-D451-445E-74B6-7737BD379717}"/>
              </a:ext>
            </a:extLst>
          </p:cNvPr>
          <p:cNvCxnSpPr/>
          <p:nvPr/>
        </p:nvCxnSpPr>
        <p:spPr>
          <a:xfrm>
            <a:off x="2026484" y="2719407"/>
            <a:ext cx="0" cy="383005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E72949B2-BEFC-D80C-32E6-BBBA83064444}"/>
              </a:ext>
            </a:extLst>
          </p:cNvPr>
          <p:cNvCxnSpPr/>
          <p:nvPr/>
        </p:nvCxnSpPr>
        <p:spPr>
          <a:xfrm>
            <a:off x="2026484" y="3491096"/>
            <a:ext cx="0" cy="383005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459F2294-77EC-151A-F971-B2100E731AE5}"/>
              </a:ext>
            </a:extLst>
          </p:cNvPr>
          <p:cNvCxnSpPr>
            <a:cxnSpLocks/>
          </p:cNvCxnSpPr>
          <p:nvPr/>
        </p:nvCxnSpPr>
        <p:spPr>
          <a:xfrm flipV="1">
            <a:off x="2026484" y="4187692"/>
            <a:ext cx="0" cy="42037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21">
            <a:extLst>
              <a:ext uri="{FF2B5EF4-FFF2-40B4-BE49-F238E27FC236}">
                <a16:creationId xmlns:a16="http://schemas.microsoft.com/office/drawing/2014/main" id="{B1985AAE-7434-7E34-AAA0-FCA8D26D69E7}"/>
              </a:ext>
            </a:extLst>
          </p:cNvPr>
          <p:cNvSpPr/>
          <p:nvPr/>
        </p:nvSpPr>
        <p:spPr>
          <a:xfrm>
            <a:off x="1459215" y="4983754"/>
            <a:ext cx="1229083" cy="865496"/>
          </a:xfrm>
          <a:prstGeom prst="ellipse">
            <a:avLst/>
          </a:prstGeom>
          <a:solidFill>
            <a:srgbClr val="D5D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Paciente</a:t>
            </a:r>
            <a:r>
              <a:rPr lang="pt-B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Elipse 22">
            <a:extLst>
              <a:ext uri="{FF2B5EF4-FFF2-40B4-BE49-F238E27FC236}">
                <a16:creationId xmlns:a16="http://schemas.microsoft.com/office/drawing/2014/main" id="{013FF39E-F0EF-CD4B-7F3E-64BF9700650A}"/>
              </a:ext>
            </a:extLst>
          </p:cNvPr>
          <p:cNvSpPr/>
          <p:nvPr/>
        </p:nvSpPr>
        <p:spPr>
          <a:xfrm>
            <a:off x="1207095" y="1560427"/>
            <a:ext cx="1654535" cy="865496"/>
          </a:xfrm>
          <a:prstGeom prst="ellipse">
            <a:avLst/>
          </a:prstGeom>
          <a:solidFill>
            <a:srgbClr val="D5D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Navegação de tecidos*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4AA3A7C4-77B0-D113-50AA-5A9E5586EBB9}"/>
              </a:ext>
            </a:extLst>
          </p:cNvPr>
          <p:cNvSpPr txBox="1"/>
          <p:nvPr/>
        </p:nvSpPr>
        <p:spPr>
          <a:xfrm>
            <a:off x="3397992" y="2418873"/>
            <a:ext cx="1514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Apropriada fixação e processamento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BBDD83B6-AA9D-E2FC-B514-6CA5C815C7FF}"/>
              </a:ext>
            </a:extLst>
          </p:cNvPr>
          <p:cNvSpPr txBox="1"/>
          <p:nvPr/>
        </p:nvSpPr>
        <p:spPr>
          <a:xfrm>
            <a:off x="3427341" y="3203539"/>
            <a:ext cx="1504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Seleção correta do bloco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D86271A-DC81-17ED-D635-95B77185F2BF}"/>
              </a:ext>
            </a:extLst>
          </p:cNvPr>
          <p:cNvSpPr txBox="1"/>
          <p:nvPr/>
        </p:nvSpPr>
        <p:spPr>
          <a:xfrm>
            <a:off x="3358974" y="3811461"/>
            <a:ext cx="1570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Quantificação de células tumorais e necrose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8EFBC246-910C-9752-B128-D531BD91B45D}"/>
              </a:ext>
            </a:extLst>
          </p:cNvPr>
          <p:cNvSpPr txBox="1"/>
          <p:nvPr/>
        </p:nvSpPr>
        <p:spPr>
          <a:xfrm>
            <a:off x="3378999" y="4662963"/>
            <a:ext cx="1559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Extração e análise de qualidade dos ácidos nucleicos </a:t>
            </a:r>
          </a:p>
        </p:txBody>
      </p:sp>
      <p:sp>
        <p:nvSpPr>
          <p:cNvPr id="27" name="Retângulo: Cantos Arredondados 30">
            <a:extLst>
              <a:ext uri="{FF2B5EF4-FFF2-40B4-BE49-F238E27FC236}">
                <a16:creationId xmlns:a16="http://schemas.microsoft.com/office/drawing/2014/main" id="{22509FBE-4F86-D106-40A0-4506ED79263D}"/>
              </a:ext>
            </a:extLst>
          </p:cNvPr>
          <p:cNvSpPr/>
          <p:nvPr/>
        </p:nvSpPr>
        <p:spPr>
          <a:xfrm>
            <a:off x="5146460" y="1611964"/>
            <a:ext cx="1754334" cy="4277215"/>
          </a:xfrm>
          <a:prstGeom prst="roundRect">
            <a:avLst/>
          </a:prstGeom>
          <a:gradFill>
            <a:gsLst>
              <a:gs pos="0">
                <a:srgbClr val="008491"/>
              </a:gs>
              <a:gs pos="50000">
                <a:srgbClr val="01A5B1"/>
              </a:gs>
              <a:gs pos="100000">
                <a:srgbClr val="00CAD9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49AFF0E6-DE33-EC81-9ED3-7000404F9478}"/>
              </a:ext>
            </a:extLst>
          </p:cNvPr>
          <p:cNvSpPr txBox="1"/>
          <p:nvPr/>
        </p:nvSpPr>
        <p:spPr>
          <a:xfrm>
            <a:off x="5222622" y="2208147"/>
            <a:ext cx="1565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Teste com a avaliação de um gene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D5612DF2-956C-4D83-22B1-47E15E6188EF}"/>
              </a:ext>
            </a:extLst>
          </p:cNvPr>
          <p:cNvSpPr txBox="1"/>
          <p:nvPr/>
        </p:nvSpPr>
        <p:spPr>
          <a:xfrm>
            <a:off x="5209491" y="3821088"/>
            <a:ext cx="1565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Painel </a:t>
            </a:r>
            <a:r>
              <a:rPr lang="pt-BR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multigenico</a:t>
            </a:r>
            <a:r>
              <a:rPr lang="pt-B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 NGS</a:t>
            </a:r>
          </a:p>
        </p:txBody>
      </p: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96DB081E-87CB-AD7B-B82A-F6741400D441}"/>
              </a:ext>
            </a:extLst>
          </p:cNvPr>
          <p:cNvCxnSpPr>
            <a:cxnSpLocks/>
          </p:cNvCxnSpPr>
          <p:nvPr/>
        </p:nvCxnSpPr>
        <p:spPr>
          <a:xfrm>
            <a:off x="5923831" y="3151584"/>
            <a:ext cx="0" cy="516177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017F11E0-3367-85BC-C6EA-DC89180238E4}"/>
              </a:ext>
            </a:extLst>
          </p:cNvPr>
          <p:cNvCxnSpPr>
            <a:cxnSpLocks/>
          </p:cNvCxnSpPr>
          <p:nvPr/>
        </p:nvCxnSpPr>
        <p:spPr>
          <a:xfrm flipV="1">
            <a:off x="6076150" y="3066445"/>
            <a:ext cx="2" cy="535625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9A7B24A4-4681-EFC2-2410-1EE122578E5B}"/>
              </a:ext>
            </a:extLst>
          </p:cNvPr>
          <p:cNvSpPr txBox="1"/>
          <p:nvPr/>
        </p:nvSpPr>
        <p:spPr>
          <a:xfrm>
            <a:off x="7148972" y="2306891"/>
            <a:ext cx="1578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Análise de dados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1C56AB18-BC27-997C-3905-64BE67C873C0}"/>
              </a:ext>
            </a:extLst>
          </p:cNvPr>
          <p:cNvSpPr txBox="1"/>
          <p:nvPr/>
        </p:nvSpPr>
        <p:spPr>
          <a:xfrm>
            <a:off x="7135986" y="2737729"/>
            <a:ext cx="1578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Diagnóstico patológico e molecular integrados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8BB98656-E6D4-1E44-61F2-154ABE2E95F6}"/>
              </a:ext>
            </a:extLst>
          </p:cNvPr>
          <p:cNvSpPr txBox="1"/>
          <p:nvPr/>
        </p:nvSpPr>
        <p:spPr>
          <a:xfrm>
            <a:off x="9037243" y="2884273"/>
            <a:ext cx="1531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 Tumor board 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9E6DF355-4C1D-FF28-98D6-8073A2486B3D}"/>
              </a:ext>
            </a:extLst>
          </p:cNvPr>
          <p:cNvSpPr/>
          <p:nvPr/>
        </p:nvSpPr>
        <p:spPr>
          <a:xfrm>
            <a:off x="8722752" y="965055"/>
            <a:ext cx="1963776" cy="552323"/>
          </a:xfrm>
          <a:prstGeom prst="rect">
            <a:avLst/>
          </a:prstGeom>
          <a:gradFill>
            <a:gsLst>
              <a:gs pos="0">
                <a:srgbClr val="008491"/>
              </a:gs>
              <a:gs pos="50000">
                <a:srgbClr val="01A5B1"/>
              </a:gs>
              <a:gs pos="100000">
                <a:srgbClr val="00CAD9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Decisão do tratamento</a:t>
            </a:r>
          </a:p>
        </p:txBody>
      </p:sp>
      <p:pic>
        <p:nvPicPr>
          <p:cNvPr id="38" name="Picture 6" descr="Pathologist Special Flat icon">
            <a:extLst>
              <a:ext uri="{FF2B5EF4-FFF2-40B4-BE49-F238E27FC236}">
                <a16:creationId xmlns:a16="http://schemas.microsoft.com/office/drawing/2014/main" id="{7F15519E-474C-5C3A-353A-A5B69B618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025" y="2989097"/>
            <a:ext cx="610975" cy="61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Pathologist Special Flat icon">
            <a:extLst>
              <a:ext uri="{FF2B5EF4-FFF2-40B4-BE49-F238E27FC236}">
                <a16:creationId xmlns:a16="http://schemas.microsoft.com/office/drawing/2014/main" id="{DB4A1935-7903-87FB-92F3-37431DA48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812" y="1710463"/>
            <a:ext cx="663725" cy="66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 descr="Oncologist Special Flat icon">
            <a:extLst>
              <a:ext uri="{FF2B5EF4-FFF2-40B4-BE49-F238E27FC236}">
                <a16:creationId xmlns:a16="http://schemas.microsoft.com/office/drawing/2014/main" id="{DF56224A-2800-876F-4EE9-8C6DADEEE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12" y="4299508"/>
            <a:ext cx="610976" cy="61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E5EEFF42-32CE-521C-26A5-F696F26B53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700" y="5128546"/>
            <a:ext cx="663726" cy="663726"/>
          </a:xfrm>
          <a:prstGeom prst="rect">
            <a:avLst/>
          </a:prstGeom>
        </p:spPr>
      </p:pic>
      <p:cxnSp>
        <p:nvCxnSpPr>
          <p:cNvPr id="42" name="Conector reto 47">
            <a:extLst>
              <a:ext uri="{FF2B5EF4-FFF2-40B4-BE49-F238E27FC236}">
                <a16:creationId xmlns:a16="http://schemas.microsoft.com/office/drawing/2014/main" id="{C558C3CA-18CC-CB16-4EE7-071E16CF98BC}"/>
              </a:ext>
            </a:extLst>
          </p:cNvPr>
          <p:cNvCxnSpPr>
            <a:cxnSpLocks/>
          </p:cNvCxnSpPr>
          <p:nvPr/>
        </p:nvCxnSpPr>
        <p:spPr>
          <a:xfrm flipH="1">
            <a:off x="1117402" y="1993175"/>
            <a:ext cx="16562" cy="3462774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>
            <a:extLst>
              <a:ext uri="{FF2B5EF4-FFF2-40B4-BE49-F238E27FC236}">
                <a16:creationId xmlns:a16="http://schemas.microsoft.com/office/drawing/2014/main" id="{D8E2379C-EB96-4E10-21E8-7564B7896791}"/>
              </a:ext>
            </a:extLst>
          </p:cNvPr>
          <p:cNvCxnSpPr>
            <a:cxnSpLocks/>
          </p:cNvCxnSpPr>
          <p:nvPr/>
        </p:nvCxnSpPr>
        <p:spPr>
          <a:xfrm>
            <a:off x="1121845" y="3309062"/>
            <a:ext cx="480602" cy="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>
            <a:extLst>
              <a:ext uri="{FF2B5EF4-FFF2-40B4-BE49-F238E27FC236}">
                <a16:creationId xmlns:a16="http://schemas.microsoft.com/office/drawing/2014/main" id="{8EBCCAC7-B170-0B18-8A2A-F40C632636B4}"/>
              </a:ext>
            </a:extLst>
          </p:cNvPr>
          <p:cNvCxnSpPr>
            <a:cxnSpLocks/>
          </p:cNvCxnSpPr>
          <p:nvPr/>
        </p:nvCxnSpPr>
        <p:spPr>
          <a:xfrm>
            <a:off x="1110027" y="4815674"/>
            <a:ext cx="480602" cy="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de Seta Reta 44">
            <a:extLst>
              <a:ext uri="{FF2B5EF4-FFF2-40B4-BE49-F238E27FC236}">
                <a16:creationId xmlns:a16="http://schemas.microsoft.com/office/drawing/2014/main" id="{2CB24E94-F163-F330-54D8-AE3218EAE4D7}"/>
              </a:ext>
            </a:extLst>
          </p:cNvPr>
          <p:cNvCxnSpPr>
            <a:cxnSpLocks/>
          </p:cNvCxnSpPr>
          <p:nvPr/>
        </p:nvCxnSpPr>
        <p:spPr>
          <a:xfrm>
            <a:off x="1121845" y="5436444"/>
            <a:ext cx="480602" cy="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56">
            <a:extLst>
              <a:ext uri="{FF2B5EF4-FFF2-40B4-BE49-F238E27FC236}">
                <a16:creationId xmlns:a16="http://schemas.microsoft.com/office/drawing/2014/main" id="{936CD2BD-60B5-0587-76AD-A894B98463A4}"/>
              </a:ext>
            </a:extLst>
          </p:cNvPr>
          <p:cNvCxnSpPr>
            <a:cxnSpLocks/>
          </p:cNvCxnSpPr>
          <p:nvPr/>
        </p:nvCxnSpPr>
        <p:spPr>
          <a:xfrm flipH="1">
            <a:off x="1119775" y="1990734"/>
            <a:ext cx="249746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Imagem 46">
            <a:extLst>
              <a:ext uri="{FF2B5EF4-FFF2-40B4-BE49-F238E27FC236}">
                <a16:creationId xmlns:a16="http://schemas.microsoft.com/office/drawing/2014/main" id="{1E153359-E602-DEE4-1101-0E5F5E08E7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008" y="1677686"/>
            <a:ext cx="735814" cy="735814"/>
          </a:xfrm>
          <a:prstGeom prst="rect">
            <a:avLst/>
          </a:prstGeom>
        </p:spPr>
      </p:pic>
      <p:pic>
        <p:nvPicPr>
          <p:cNvPr id="48" name="Picture 14" descr="How research and faster time to treatment are progressing cancer care">
            <a:extLst>
              <a:ext uri="{FF2B5EF4-FFF2-40B4-BE49-F238E27FC236}">
                <a16:creationId xmlns:a16="http://schemas.microsoft.com/office/drawing/2014/main" id="{8CBD3D8A-6692-A2EF-83BC-C1AE821803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0" r="26173"/>
          <a:stretch/>
        </p:blipFill>
        <p:spPr bwMode="auto">
          <a:xfrm>
            <a:off x="9074667" y="3451029"/>
            <a:ext cx="1448378" cy="1473324"/>
          </a:xfrm>
          <a:prstGeom prst="roundRect">
            <a:avLst>
              <a:gd name="adj" fmla="val 8594"/>
            </a:avLst>
          </a:prstGeom>
          <a:solidFill>
            <a:srgbClr val="00D8E9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9" name="Picture 16" descr="What Are the Causes of Lung Cancer?">
            <a:extLst>
              <a:ext uri="{FF2B5EF4-FFF2-40B4-BE49-F238E27FC236}">
                <a16:creationId xmlns:a16="http://schemas.microsoft.com/office/drawing/2014/main" id="{982F1680-68CA-2371-F7A9-73A5338BE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986" y="3722993"/>
            <a:ext cx="1533440" cy="862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0" name="Imagem 49">
            <a:extLst>
              <a:ext uri="{FF2B5EF4-FFF2-40B4-BE49-F238E27FC236}">
                <a16:creationId xmlns:a16="http://schemas.microsoft.com/office/drawing/2014/main" id="{0D3D6F75-1448-8DAB-D892-CDF13B2772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6053" y="4453724"/>
            <a:ext cx="981179" cy="1436260"/>
          </a:xfrm>
          <a:prstGeom prst="rect">
            <a:avLst/>
          </a:prstGeom>
        </p:spPr>
      </p:pic>
      <p:sp>
        <p:nvSpPr>
          <p:cNvPr id="36" name="Seta: para a Direita 6">
            <a:extLst>
              <a:ext uri="{FF2B5EF4-FFF2-40B4-BE49-F238E27FC236}">
                <a16:creationId xmlns:a16="http://schemas.microsoft.com/office/drawing/2014/main" id="{C2C20C74-EE32-9AE8-1D6D-81955AD7E04C}"/>
              </a:ext>
            </a:extLst>
          </p:cNvPr>
          <p:cNvSpPr/>
          <p:nvPr/>
        </p:nvSpPr>
        <p:spPr>
          <a:xfrm>
            <a:off x="6811824" y="681197"/>
            <a:ext cx="2207035" cy="1134538"/>
          </a:xfrm>
          <a:prstGeom prst="rightArrow">
            <a:avLst/>
          </a:prstGeom>
          <a:gradFill>
            <a:gsLst>
              <a:gs pos="0">
                <a:srgbClr val="008491"/>
              </a:gs>
              <a:gs pos="50000">
                <a:srgbClr val="01A5B1"/>
              </a:gs>
              <a:gs pos="100000">
                <a:srgbClr val="00CAD9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Pós-Analítico</a:t>
            </a:r>
          </a:p>
        </p:txBody>
      </p:sp>
      <p:sp>
        <p:nvSpPr>
          <p:cNvPr id="35" name="Seta: para a Direita 5">
            <a:extLst>
              <a:ext uri="{FF2B5EF4-FFF2-40B4-BE49-F238E27FC236}">
                <a16:creationId xmlns:a16="http://schemas.microsoft.com/office/drawing/2014/main" id="{1392FEBC-324D-3AD6-D50A-38F0CBA03EA2}"/>
              </a:ext>
            </a:extLst>
          </p:cNvPr>
          <p:cNvSpPr/>
          <p:nvPr/>
        </p:nvSpPr>
        <p:spPr>
          <a:xfrm>
            <a:off x="5125450" y="681197"/>
            <a:ext cx="1963776" cy="1134538"/>
          </a:xfrm>
          <a:prstGeom prst="rightArrow">
            <a:avLst/>
          </a:prstGeom>
          <a:gradFill>
            <a:gsLst>
              <a:gs pos="0">
                <a:srgbClr val="008491"/>
              </a:gs>
              <a:gs pos="50000">
                <a:srgbClr val="01A5B1"/>
              </a:gs>
              <a:gs pos="100000">
                <a:srgbClr val="00CAD9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Analítico</a:t>
            </a:r>
          </a:p>
        </p:txBody>
      </p:sp>
      <p:sp>
        <p:nvSpPr>
          <p:cNvPr id="20" name="Seta: para a Direita 3">
            <a:extLst>
              <a:ext uri="{FF2B5EF4-FFF2-40B4-BE49-F238E27FC236}">
                <a16:creationId xmlns:a16="http://schemas.microsoft.com/office/drawing/2014/main" id="{132660DD-499A-E870-1A90-80529F374E2C}"/>
              </a:ext>
            </a:extLst>
          </p:cNvPr>
          <p:cNvSpPr/>
          <p:nvPr/>
        </p:nvSpPr>
        <p:spPr>
          <a:xfrm>
            <a:off x="3091427" y="681197"/>
            <a:ext cx="2325535" cy="1134538"/>
          </a:xfrm>
          <a:prstGeom prst="rightArrow">
            <a:avLst/>
          </a:prstGeom>
          <a:gradFill>
            <a:gsLst>
              <a:gs pos="0">
                <a:srgbClr val="008491"/>
              </a:gs>
              <a:gs pos="50000">
                <a:srgbClr val="01A5B1"/>
              </a:gs>
              <a:gs pos="100000">
                <a:srgbClr val="00CAD9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Pré-analítico</a:t>
            </a:r>
          </a:p>
        </p:txBody>
      </p:sp>
      <p:sp>
        <p:nvSpPr>
          <p:cNvPr id="21" name="Seta: para a Direita 4">
            <a:extLst>
              <a:ext uri="{FF2B5EF4-FFF2-40B4-BE49-F238E27FC236}">
                <a16:creationId xmlns:a16="http://schemas.microsoft.com/office/drawing/2014/main" id="{5B4E83AD-8FA5-1BCC-8DE1-47E392214495}"/>
              </a:ext>
            </a:extLst>
          </p:cNvPr>
          <p:cNvSpPr/>
          <p:nvPr/>
        </p:nvSpPr>
        <p:spPr>
          <a:xfrm>
            <a:off x="1023258" y="670508"/>
            <a:ext cx="2392182" cy="1134538"/>
          </a:xfrm>
          <a:prstGeom prst="rightArrow">
            <a:avLst/>
          </a:prstGeom>
          <a:gradFill>
            <a:gsLst>
              <a:gs pos="0">
                <a:srgbClr val="008491"/>
              </a:gs>
              <a:gs pos="50000">
                <a:srgbClr val="01A5B1"/>
              </a:gs>
              <a:gs pos="100000">
                <a:srgbClr val="00CAD9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Indicação</a:t>
            </a:r>
          </a:p>
        </p:txBody>
      </p:sp>
    </p:spTree>
    <p:extLst>
      <p:ext uri="{BB962C8B-B14F-4D97-AF65-F5344CB8AC3E}">
        <p14:creationId xmlns:p14="http://schemas.microsoft.com/office/powerpoint/2010/main" val="3349851518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826A9-98A7-F692-1A8B-757D9ED8B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m 51" descr="Diagrama&#10;&#10;Descrição gerada automaticamente">
            <a:extLst>
              <a:ext uri="{FF2B5EF4-FFF2-40B4-BE49-F238E27FC236}">
                <a16:creationId xmlns:a16="http://schemas.microsoft.com/office/drawing/2014/main" id="{6BEA4CF0-605F-E539-D246-2B7F2688B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976" y="1010194"/>
            <a:ext cx="5529065" cy="5442857"/>
          </a:xfrm>
          <a:prstGeom prst="rect">
            <a:avLst/>
          </a:prstGeom>
        </p:spPr>
      </p:pic>
      <p:sp>
        <p:nvSpPr>
          <p:cNvPr id="53" name="Title 14">
            <a:extLst>
              <a:ext uri="{FF2B5EF4-FFF2-40B4-BE49-F238E27FC236}">
                <a16:creationId xmlns:a16="http://schemas.microsoft.com/office/drawing/2014/main" id="{7DE3DEEC-F920-91A2-AE7B-C5C909838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44844"/>
            <a:ext cx="11129210" cy="1174350"/>
          </a:xfrm>
        </p:spPr>
        <p:txBody>
          <a:bodyPr>
            <a:noAutofit/>
          </a:bodyPr>
          <a:lstStyle/>
          <a:p>
            <a:r>
              <a:rPr lang="pt-BR" sz="2600" b="0" dirty="0">
                <a:cs typeface="Arial" panose="020B0604020202020204" pitchFamily="34" charset="0"/>
              </a:rPr>
              <a:t>“Navegação tecidual” – o papel central da Patologia na escolha de testes e encaminhamento de tecidos e amostras</a:t>
            </a:r>
          </a:p>
        </p:txBody>
      </p:sp>
      <p:pic>
        <p:nvPicPr>
          <p:cNvPr id="54" name="Picture 5">
            <a:extLst>
              <a:ext uri="{FF2B5EF4-FFF2-40B4-BE49-F238E27FC236}">
                <a16:creationId xmlns:a16="http://schemas.microsoft.com/office/drawing/2014/main" id="{D81BC9F1-4D06-EF11-4E09-397B0AB2D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075" y="2004844"/>
            <a:ext cx="5418335" cy="424603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F27863E-83AF-2B6B-ADED-27BF996517EC}"/>
              </a:ext>
            </a:extLst>
          </p:cNvPr>
          <p:cNvSpPr txBox="1"/>
          <p:nvPr/>
        </p:nvSpPr>
        <p:spPr>
          <a:xfrm>
            <a:off x="158373" y="6573621"/>
            <a:ext cx="80602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/>
              <a:t>TAVORA, F.; DE SOUSA, J. C. </a:t>
            </a:r>
            <a:r>
              <a:rPr lang="pt-BR" sz="800" dirty="0" err="1"/>
              <a:t>Tissue</a:t>
            </a:r>
            <a:r>
              <a:rPr lang="pt-BR" sz="800" dirty="0"/>
              <a:t> </a:t>
            </a:r>
            <a:r>
              <a:rPr lang="pt-BR" sz="800" dirty="0" err="1"/>
              <a:t>navigator</a:t>
            </a:r>
            <a:r>
              <a:rPr lang="pt-BR" sz="800" dirty="0"/>
              <a:t>, </a:t>
            </a:r>
            <a:r>
              <a:rPr lang="pt-BR" sz="800" dirty="0" err="1"/>
              <a:t>an</a:t>
            </a:r>
            <a:r>
              <a:rPr lang="pt-BR" sz="800" dirty="0"/>
              <a:t> </a:t>
            </a:r>
            <a:r>
              <a:rPr lang="pt-BR" sz="800" dirty="0" err="1"/>
              <a:t>important</a:t>
            </a:r>
            <a:r>
              <a:rPr lang="pt-BR" sz="800" dirty="0"/>
              <a:t> position in </a:t>
            </a:r>
            <a:r>
              <a:rPr lang="pt-BR" sz="800" dirty="0" err="1"/>
              <a:t>the</a:t>
            </a:r>
            <a:r>
              <a:rPr lang="pt-BR" sz="800" dirty="0"/>
              <a:t> </a:t>
            </a:r>
            <a:r>
              <a:rPr lang="pt-BR" sz="800" dirty="0" err="1"/>
              <a:t>Pathology</a:t>
            </a:r>
            <a:r>
              <a:rPr lang="pt-BR" sz="800" dirty="0"/>
              <a:t> </a:t>
            </a:r>
            <a:r>
              <a:rPr lang="pt-BR" sz="800" dirty="0" err="1"/>
              <a:t>laboratory</a:t>
            </a:r>
            <a:r>
              <a:rPr lang="pt-BR" sz="800" dirty="0"/>
              <a:t> in </a:t>
            </a:r>
            <a:r>
              <a:rPr lang="pt-BR" sz="800" dirty="0" err="1"/>
              <a:t>the</a:t>
            </a:r>
            <a:r>
              <a:rPr lang="pt-BR" sz="800" dirty="0"/>
              <a:t> </a:t>
            </a:r>
            <a:r>
              <a:rPr lang="pt-BR" sz="800" dirty="0" err="1"/>
              <a:t>Precision</a:t>
            </a:r>
            <a:r>
              <a:rPr lang="pt-BR" sz="800" dirty="0"/>
              <a:t> Medicine era. </a:t>
            </a:r>
            <a:r>
              <a:rPr lang="pt-BR" sz="800" b="1" dirty="0"/>
              <a:t>ESMO Open</a:t>
            </a:r>
            <a:r>
              <a:rPr lang="pt-BR" sz="800" dirty="0"/>
              <a:t>, v. 8, n. 5, 1 out. 2023.</a:t>
            </a:r>
          </a:p>
        </p:txBody>
      </p:sp>
    </p:spTree>
    <p:extLst>
      <p:ext uri="{BB962C8B-B14F-4D97-AF65-F5344CB8AC3E}">
        <p14:creationId xmlns:p14="http://schemas.microsoft.com/office/powerpoint/2010/main" val="309344819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CEEF5-42CF-1256-CEF4-2D1D017A8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5">
            <a:extLst>
              <a:ext uri="{FF2B5EF4-FFF2-40B4-BE49-F238E27FC236}">
                <a16:creationId xmlns:a16="http://schemas.microsoft.com/office/drawing/2014/main" id="{4C5A8EC5-0F85-4945-3852-034C93F48E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5641847"/>
            <a:ext cx="11090365" cy="1005840"/>
          </a:xfrm>
        </p:spPr>
        <p:txBody>
          <a:bodyPr/>
          <a:lstStyle/>
          <a:p>
            <a:pPr defTabSz="609630">
              <a:lnSpc>
                <a:spcPct val="100000"/>
              </a:lnSpc>
              <a:spcBef>
                <a:spcPct val="0"/>
              </a:spcBef>
            </a:pPr>
            <a:r>
              <a:rPr lang="en-US" sz="800" dirty="0" err="1">
                <a:solidFill>
                  <a:srgbClr val="000000"/>
                </a:solidFill>
                <a:latin typeface="Arial"/>
              </a:rPr>
              <a:t>Adaptado</a:t>
            </a:r>
            <a:r>
              <a:rPr lang="en-US" sz="800" dirty="0">
                <a:solidFill>
                  <a:srgbClr val="000000"/>
                </a:solidFill>
                <a:latin typeface="Arial"/>
              </a:rPr>
              <a:t> de FOX, A. H. et al. Acquiring tissue for advanced lung cancer diagnosis and comprehensive biomarker testing: A National Lung Cancer Roundtable best-practice guide. </a:t>
            </a:r>
            <a:r>
              <a:rPr lang="en-US" sz="800" b="1" dirty="0">
                <a:solidFill>
                  <a:srgbClr val="000000"/>
                </a:solidFill>
                <a:latin typeface="Arial"/>
              </a:rPr>
              <a:t>CA: A Cancer Journal for Clinicians</a:t>
            </a:r>
            <a:r>
              <a:rPr lang="en-US" sz="800" dirty="0">
                <a:solidFill>
                  <a:srgbClr val="000000"/>
                </a:solidFill>
                <a:latin typeface="Arial"/>
              </a:rPr>
              <a:t>, v. 73, n. 4, p. 358–375, 1 </a:t>
            </a:r>
            <a:r>
              <a:rPr lang="en-US" sz="800" dirty="0" err="1">
                <a:solidFill>
                  <a:srgbClr val="000000"/>
                </a:solidFill>
                <a:latin typeface="Arial"/>
              </a:rPr>
              <a:t>jul.</a:t>
            </a:r>
            <a:r>
              <a:rPr lang="en-US" sz="800" dirty="0">
                <a:solidFill>
                  <a:srgbClr val="000000"/>
                </a:solidFill>
                <a:latin typeface="Arial"/>
              </a:rPr>
              <a:t> 2023.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5ED4DC57-AB45-335C-9EF2-FAE7B4132ACC}"/>
              </a:ext>
            </a:extLst>
          </p:cNvPr>
          <p:cNvGrpSpPr/>
          <p:nvPr/>
        </p:nvGrpSpPr>
        <p:grpSpPr>
          <a:xfrm>
            <a:off x="1515580" y="1357961"/>
            <a:ext cx="8835405" cy="4807754"/>
            <a:chOff x="800657" y="413254"/>
            <a:chExt cx="10643469" cy="5791603"/>
          </a:xfrm>
        </p:grpSpPr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95B3FFB6-B7D1-980C-132E-64C4A2001B65}"/>
                </a:ext>
              </a:extLst>
            </p:cNvPr>
            <p:cNvSpPr/>
            <p:nvPr/>
          </p:nvSpPr>
          <p:spPr>
            <a:xfrm>
              <a:off x="7160379" y="4245346"/>
              <a:ext cx="2124642" cy="1959511"/>
            </a:xfrm>
            <a:custGeom>
              <a:avLst/>
              <a:gdLst/>
              <a:ahLst/>
              <a:cxnLst/>
              <a:rect l="l" t="t" r="r" b="b"/>
              <a:pathLst>
                <a:path w="812800" h="749628">
                  <a:moveTo>
                    <a:pt x="113875" y="0"/>
                  </a:moveTo>
                  <a:lnTo>
                    <a:pt x="698925" y="0"/>
                  </a:lnTo>
                  <a:cubicBezTo>
                    <a:pt x="761816" y="0"/>
                    <a:pt x="812800" y="50984"/>
                    <a:pt x="812800" y="113875"/>
                  </a:cubicBezTo>
                  <a:lnTo>
                    <a:pt x="812800" y="635753"/>
                  </a:lnTo>
                  <a:cubicBezTo>
                    <a:pt x="812800" y="665954"/>
                    <a:pt x="800802" y="694919"/>
                    <a:pt x="779447" y="716274"/>
                  </a:cubicBezTo>
                  <a:cubicBezTo>
                    <a:pt x="758091" y="737630"/>
                    <a:pt x="729127" y="749628"/>
                    <a:pt x="698925" y="749628"/>
                  </a:cubicBezTo>
                  <a:lnTo>
                    <a:pt x="113875" y="749628"/>
                  </a:lnTo>
                  <a:cubicBezTo>
                    <a:pt x="50984" y="749628"/>
                    <a:pt x="0" y="698644"/>
                    <a:pt x="0" y="635753"/>
                  </a:cubicBezTo>
                  <a:lnTo>
                    <a:pt x="0" y="113875"/>
                  </a:lnTo>
                  <a:cubicBezTo>
                    <a:pt x="0" y="50984"/>
                    <a:pt x="50984" y="0"/>
                    <a:pt x="11387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6E6E6"/>
              </a:solidFill>
              <a:prstDash val="solid"/>
              <a:round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8E443DA0-FC2B-C221-DFF6-6144B6F1324C}"/>
                </a:ext>
              </a:extLst>
            </p:cNvPr>
            <p:cNvSpPr/>
            <p:nvPr/>
          </p:nvSpPr>
          <p:spPr>
            <a:xfrm>
              <a:off x="2280319" y="931383"/>
              <a:ext cx="8256900" cy="0"/>
            </a:xfrm>
            <a:prstGeom prst="line">
              <a:avLst/>
            </a:prstGeom>
            <a:ln w="38100" cap="flat">
              <a:solidFill>
                <a:srgbClr val="54545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5101ABAC-AB34-2C0A-B498-DD911577C951}"/>
                </a:ext>
              </a:extLst>
            </p:cNvPr>
            <p:cNvGrpSpPr/>
            <p:nvPr/>
          </p:nvGrpSpPr>
          <p:grpSpPr>
            <a:xfrm>
              <a:off x="2128892" y="855670"/>
              <a:ext cx="151427" cy="151427"/>
              <a:chOff x="0" y="0"/>
              <a:chExt cx="812800" cy="812800"/>
            </a:xfrm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50943708-0548-368F-6568-AFC3F9F836A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45454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6">
                <a:extLst>
                  <a:ext uri="{FF2B5EF4-FFF2-40B4-BE49-F238E27FC236}">
                    <a16:creationId xmlns:a16="http://schemas.microsoft.com/office/drawing/2014/main" id="{6B6CF01A-8DF5-A9FA-6848-A2F7D09AE039}"/>
                  </a:ext>
                </a:extLst>
              </p:cNvPr>
              <p:cNvSpPr txBox="1"/>
              <p:nvPr/>
            </p:nvSpPr>
            <p:spPr>
              <a:xfrm>
                <a:off x="76200" y="142875"/>
                <a:ext cx="660400" cy="5937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24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roup 7">
              <a:extLst>
                <a:ext uri="{FF2B5EF4-FFF2-40B4-BE49-F238E27FC236}">
                  <a16:creationId xmlns:a16="http://schemas.microsoft.com/office/drawing/2014/main" id="{CC6FC70E-030E-7738-07A5-541E36B20F82}"/>
                </a:ext>
              </a:extLst>
            </p:cNvPr>
            <p:cNvGrpSpPr/>
            <p:nvPr/>
          </p:nvGrpSpPr>
          <p:grpSpPr>
            <a:xfrm>
              <a:off x="5362501" y="855670"/>
              <a:ext cx="151427" cy="151427"/>
              <a:chOff x="0" y="0"/>
              <a:chExt cx="812800" cy="812800"/>
            </a:xfrm>
          </p:grpSpPr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2DF3C068-8C87-2B66-F8BB-C355B13779D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45454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9">
                <a:extLst>
                  <a:ext uri="{FF2B5EF4-FFF2-40B4-BE49-F238E27FC236}">
                    <a16:creationId xmlns:a16="http://schemas.microsoft.com/office/drawing/2014/main" id="{6F0B5D2A-83A9-BEB7-1BE1-376D1435E2D0}"/>
                  </a:ext>
                </a:extLst>
              </p:cNvPr>
              <p:cNvSpPr txBox="1"/>
              <p:nvPr/>
            </p:nvSpPr>
            <p:spPr>
              <a:xfrm>
                <a:off x="76200" y="142875"/>
                <a:ext cx="660400" cy="5937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24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" name="Group 10">
              <a:extLst>
                <a:ext uri="{FF2B5EF4-FFF2-40B4-BE49-F238E27FC236}">
                  <a16:creationId xmlns:a16="http://schemas.microsoft.com/office/drawing/2014/main" id="{99D6A598-FFAB-F30B-30BF-3731BB2AE50D}"/>
                </a:ext>
              </a:extLst>
            </p:cNvPr>
            <p:cNvGrpSpPr/>
            <p:nvPr/>
          </p:nvGrpSpPr>
          <p:grpSpPr>
            <a:xfrm>
              <a:off x="8139796" y="855670"/>
              <a:ext cx="151427" cy="151427"/>
              <a:chOff x="0" y="0"/>
              <a:chExt cx="812800" cy="812800"/>
            </a:xfrm>
          </p:grpSpPr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5FCBB8DC-A79A-DE54-E4F0-A904F0ACF46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45454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" name="TextBox 12">
                <a:extLst>
                  <a:ext uri="{FF2B5EF4-FFF2-40B4-BE49-F238E27FC236}">
                    <a16:creationId xmlns:a16="http://schemas.microsoft.com/office/drawing/2014/main" id="{EF81874E-29EE-4454-7245-3C837FAED995}"/>
                  </a:ext>
                </a:extLst>
              </p:cNvPr>
              <p:cNvSpPr txBox="1"/>
              <p:nvPr/>
            </p:nvSpPr>
            <p:spPr>
              <a:xfrm>
                <a:off x="76200" y="142875"/>
                <a:ext cx="660400" cy="5937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24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5" name="Group 13">
              <a:extLst>
                <a:ext uri="{FF2B5EF4-FFF2-40B4-BE49-F238E27FC236}">
                  <a16:creationId xmlns:a16="http://schemas.microsoft.com/office/drawing/2014/main" id="{F24F4A0E-B99B-37CC-CBA1-7B853F16C48D}"/>
                </a:ext>
              </a:extLst>
            </p:cNvPr>
            <p:cNvGrpSpPr/>
            <p:nvPr/>
          </p:nvGrpSpPr>
          <p:grpSpPr>
            <a:xfrm>
              <a:off x="10537220" y="855670"/>
              <a:ext cx="151427" cy="151427"/>
              <a:chOff x="0" y="0"/>
              <a:chExt cx="812800" cy="812800"/>
            </a:xfrm>
          </p:grpSpPr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D2E2095F-B7B5-5204-5138-211657900C8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45454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" name="TextBox 15">
                <a:extLst>
                  <a:ext uri="{FF2B5EF4-FFF2-40B4-BE49-F238E27FC236}">
                    <a16:creationId xmlns:a16="http://schemas.microsoft.com/office/drawing/2014/main" id="{96DBC252-8CB0-397C-9776-8488E7CE8DE2}"/>
                  </a:ext>
                </a:extLst>
              </p:cNvPr>
              <p:cNvSpPr txBox="1"/>
              <p:nvPr/>
            </p:nvSpPr>
            <p:spPr>
              <a:xfrm>
                <a:off x="76200" y="142875"/>
                <a:ext cx="660400" cy="5937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24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15C73F26-9435-FAE6-3F74-9299FE5553F9}"/>
                </a:ext>
              </a:extLst>
            </p:cNvPr>
            <p:cNvSpPr/>
            <p:nvPr/>
          </p:nvSpPr>
          <p:spPr>
            <a:xfrm>
              <a:off x="7295907" y="1438485"/>
              <a:ext cx="1982308" cy="2123707"/>
            </a:xfrm>
            <a:custGeom>
              <a:avLst/>
              <a:gdLst/>
              <a:ahLst/>
              <a:cxnLst/>
              <a:rect l="l" t="t" r="r" b="b"/>
              <a:pathLst>
                <a:path w="3235013" h="3465767">
                  <a:moveTo>
                    <a:pt x="0" y="0"/>
                  </a:moveTo>
                  <a:lnTo>
                    <a:pt x="3235012" y="0"/>
                  </a:lnTo>
                  <a:lnTo>
                    <a:pt x="3235012" y="3465767"/>
                  </a:lnTo>
                  <a:lnTo>
                    <a:pt x="0" y="34657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2026" t="-21450" r="-52201" b="-91215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336BAC78-0C44-B80F-30CC-225D56A2BD8F}"/>
                </a:ext>
              </a:extLst>
            </p:cNvPr>
            <p:cNvSpPr/>
            <p:nvPr/>
          </p:nvSpPr>
          <p:spPr>
            <a:xfrm>
              <a:off x="7761802" y="4813205"/>
              <a:ext cx="1152219" cy="1245643"/>
            </a:xfrm>
            <a:custGeom>
              <a:avLst/>
              <a:gdLst/>
              <a:ahLst/>
              <a:cxnLst/>
              <a:rect l="l" t="t" r="r" b="b"/>
              <a:pathLst>
                <a:path w="1880355" h="2032816">
                  <a:moveTo>
                    <a:pt x="0" y="0"/>
                  </a:moveTo>
                  <a:lnTo>
                    <a:pt x="1880355" y="0"/>
                  </a:lnTo>
                  <a:lnTo>
                    <a:pt x="1880355" y="2032815"/>
                  </a:lnTo>
                  <a:lnTo>
                    <a:pt x="0" y="2032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0" name="Group 18">
              <a:extLst>
                <a:ext uri="{FF2B5EF4-FFF2-40B4-BE49-F238E27FC236}">
                  <a16:creationId xmlns:a16="http://schemas.microsoft.com/office/drawing/2014/main" id="{3ED49AEA-7022-8B88-5240-6C0C05D10534}"/>
                </a:ext>
              </a:extLst>
            </p:cNvPr>
            <p:cNvGrpSpPr/>
            <p:nvPr/>
          </p:nvGrpSpPr>
          <p:grpSpPr>
            <a:xfrm>
              <a:off x="7153572" y="1213561"/>
              <a:ext cx="2124642" cy="2538021"/>
              <a:chOff x="0" y="0"/>
              <a:chExt cx="812800" cy="970941"/>
            </a:xfrm>
          </p:grpSpPr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DDFB6A81-B223-EACC-E150-05B1CEF3A00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97094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970941">
                    <a:moveTo>
                      <a:pt x="113875" y="0"/>
                    </a:moveTo>
                    <a:lnTo>
                      <a:pt x="698925" y="0"/>
                    </a:lnTo>
                    <a:cubicBezTo>
                      <a:pt x="761816" y="0"/>
                      <a:pt x="812800" y="50984"/>
                      <a:pt x="812800" y="113875"/>
                    </a:cubicBezTo>
                    <a:lnTo>
                      <a:pt x="812800" y="857066"/>
                    </a:lnTo>
                    <a:cubicBezTo>
                      <a:pt x="812800" y="919958"/>
                      <a:pt x="761816" y="970941"/>
                      <a:pt x="698925" y="970941"/>
                    </a:cubicBezTo>
                    <a:lnTo>
                      <a:pt x="113875" y="970941"/>
                    </a:lnTo>
                    <a:cubicBezTo>
                      <a:pt x="50984" y="970941"/>
                      <a:pt x="0" y="919958"/>
                      <a:pt x="0" y="857066"/>
                    </a:cubicBezTo>
                    <a:lnTo>
                      <a:pt x="0" y="113875"/>
                    </a:lnTo>
                    <a:cubicBezTo>
                      <a:pt x="0" y="50984"/>
                      <a:pt x="50984" y="0"/>
                      <a:pt x="11387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E6E6E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22" name="TextBox 20">
                <a:extLst>
                  <a:ext uri="{FF2B5EF4-FFF2-40B4-BE49-F238E27FC236}">
                    <a16:creationId xmlns:a16="http://schemas.microsoft.com/office/drawing/2014/main" id="{9895B858-5258-F5A1-4CF8-C00368C5B266}"/>
                  </a:ext>
                </a:extLst>
              </p:cNvPr>
              <p:cNvSpPr txBox="1"/>
              <p:nvPr/>
            </p:nvSpPr>
            <p:spPr>
              <a:xfrm>
                <a:off x="0" y="66675"/>
                <a:ext cx="812800" cy="90426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24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3" name="TextBox 21">
              <a:extLst>
                <a:ext uri="{FF2B5EF4-FFF2-40B4-BE49-F238E27FC236}">
                  <a16:creationId xmlns:a16="http://schemas.microsoft.com/office/drawing/2014/main" id="{CC0D495B-96B7-8817-4A7C-36CE10917941}"/>
                </a:ext>
              </a:extLst>
            </p:cNvPr>
            <p:cNvSpPr txBox="1"/>
            <p:nvPr/>
          </p:nvSpPr>
          <p:spPr>
            <a:xfrm>
              <a:off x="7347633" y="4580768"/>
              <a:ext cx="1808214" cy="2311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095"/>
                </a:lnSpc>
                <a:spcBef>
                  <a:spcPct val="0"/>
                </a:spcBef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TESTES ADICIONAIS/ IHQ</a:t>
              </a:r>
            </a:p>
          </p:txBody>
        </p:sp>
        <p:sp>
          <p:nvSpPr>
            <p:cNvPr id="26" name="TextBox 24">
              <a:extLst>
                <a:ext uri="{FF2B5EF4-FFF2-40B4-BE49-F238E27FC236}">
                  <a16:creationId xmlns:a16="http://schemas.microsoft.com/office/drawing/2014/main" id="{FBB65753-2124-D850-87A3-DD3EBBD2BD35}"/>
                </a:ext>
              </a:extLst>
            </p:cNvPr>
            <p:cNvSpPr txBox="1"/>
            <p:nvPr/>
          </p:nvSpPr>
          <p:spPr>
            <a:xfrm>
              <a:off x="5241099" y="3944414"/>
              <a:ext cx="2124642" cy="17852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24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5D3FBFC2-E888-D9D3-E463-CD5513955C18}"/>
                </a:ext>
              </a:extLst>
            </p:cNvPr>
            <p:cNvSpPr/>
            <p:nvPr/>
          </p:nvSpPr>
          <p:spPr>
            <a:xfrm>
              <a:off x="6650919" y="3511440"/>
              <a:ext cx="488754" cy="190071"/>
            </a:xfrm>
            <a:custGeom>
              <a:avLst/>
              <a:gdLst/>
              <a:ahLst/>
              <a:cxnLst/>
              <a:rect l="l" t="t" r="r" b="b"/>
              <a:pathLst>
                <a:path w="797618" h="310185">
                  <a:moveTo>
                    <a:pt x="0" y="0"/>
                  </a:moveTo>
                  <a:lnTo>
                    <a:pt x="797618" y="0"/>
                  </a:lnTo>
                  <a:lnTo>
                    <a:pt x="797618" y="310184"/>
                  </a:lnTo>
                  <a:lnTo>
                    <a:pt x="0" y="3101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681D409A-403E-3042-7171-106A292ACB00}"/>
                </a:ext>
              </a:extLst>
            </p:cNvPr>
            <p:cNvSpPr/>
            <p:nvPr/>
          </p:nvSpPr>
          <p:spPr>
            <a:xfrm rot="5400000">
              <a:off x="8032356" y="3935878"/>
              <a:ext cx="439775" cy="165581"/>
            </a:xfrm>
            <a:custGeom>
              <a:avLst/>
              <a:gdLst/>
              <a:ahLst/>
              <a:cxnLst/>
              <a:rect l="l" t="t" r="r" b="b"/>
              <a:pathLst>
                <a:path w="797618" h="310185">
                  <a:moveTo>
                    <a:pt x="0" y="0"/>
                  </a:moveTo>
                  <a:lnTo>
                    <a:pt x="797618" y="0"/>
                  </a:lnTo>
                  <a:lnTo>
                    <a:pt x="797618" y="310184"/>
                  </a:lnTo>
                  <a:lnTo>
                    <a:pt x="0" y="3101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48A47369-3571-D890-5134-9B92E7358793}"/>
                </a:ext>
              </a:extLst>
            </p:cNvPr>
            <p:cNvSpPr/>
            <p:nvPr/>
          </p:nvSpPr>
          <p:spPr>
            <a:xfrm>
              <a:off x="10149692" y="3132911"/>
              <a:ext cx="794779" cy="1575749"/>
            </a:xfrm>
            <a:custGeom>
              <a:avLst/>
              <a:gdLst/>
              <a:ahLst/>
              <a:cxnLst/>
              <a:rect l="l" t="t" r="r" b="b"/>
              <a:pathLst>
                <a:path w="1297033" h="2571531">
                  <a:moveTo>
                    <a:pt x="0" y="0"/>
                  </a:moveTo>
                  <a:lnTo>
                    <a:pt x="1297033" y="0"/>
                  </a:lnTo>
                  <a:lnTo>
                    <a:pt x="1297033" y="2571531"/>
                  </a:lnTo>
                  <a:lnTo>
                    <a:pt x="0" y="2571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23279" b="-9749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2C30FBB7-8652-2A5A-9A13-E85DE3E1D901}"/>
                </a:ext>
              </a:extLst>
            </p:cNvPr>
            <p:cNvSpPr/>
            <p:nvPr/>
          </p:nvSpPr>
          <p:spPr>
            <a:xfrm>
              <a:off x="9685937" y="1010306"/>
              <a:ext cx="1538616" cy="1887141"/>
            </a:xfrm>
            <a:custGeom>
              <a:avLst/>
              <a:gdLst/>
              <a:ahLst/>
              <a:cxnLst/>
              <a:rect l="l" t="t" r="r" b="b"/>
              <a:pathLst>
                <a:path w="2510932" h="3079706">
                  <a:moveTo>
                    <a:pt x="0" y="0"/>
                  </a:moveTo>
                  <a:lnTo>
                    <a:pt x="2510931" y="0"/>
                  </a:lnTo>
                  <a:lnTo>
                    <a:pt x="2510931" y="3079706"/>
                  </a:lnTo>
                  <a:lnTo>
                    <a:pt x="0" y="3079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D078ECA1-1F63-DE13-987E-160205F04F3B}"/>
                </a:ext>
              </a:extLst>
            </p:cNvPr>
            <p:cNvSpPr/>
            <p:nvPr/>
          </p:nvSpPr>
          <p:spPr>
            <a:xfrm rot="5400000">
              <a:off x="10266038" y="2852414"/>
              <a:ext cx="488754" cy="190071"/>
            </a:xfrm>
            <a:custGeom>
              <a:avLst/>
              <a:gdLst/>
              <a:ahLst/>
              <a:cxnLst/>
              <a:rect l="l" t="t" r="r" b="b"/>
              <a:pathLst>
                <a:path w="797618" h="310185">
                  <a:moveTo>
                    <a:pt x="0" y="0"/>
                  </a:moveTo>
                  <a:lnTo>
                    <a:pt x="797618" y="0"/>
                  </a:lnTo>
                  <a:lnTo>
                    <a:pt x="797618" y="310185"/>
                  </a:lnTo>
                  <a:lnTo>
                    <a:pt x="0" y="310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699E56F7-66A6-274A-4455-6710BAD72AF7}"/>
                </a:ext>
              </a:extLst>
            </p:cNvPr>
            <p:cNvSpPr/>
            <p:nvPr/>
          </p:nvSpPr>
          <p:spPr>
            <a:xfrm>
              <a:off x="9450819" y="3511440"/>
              <a:ext cx="488754" cy="190071"/>
            </a:xfrm>
            <a:custGeom>
              <a:avLst/>
              <a:gdLst/>
              <a:ahLst/>
              <a:cxnLst/>
              <a:rect l="l" t="t" r="r" b="b"/>
              <a:pathLst>
                <a:path w="797618" h="310185">
                  <a:moveTo>
                    <a:pt x="0" y="0"/>
                  </a:moveTo>
                  <a:lnTo>
                    <a:pt x="797618" y="0"/>
                  </a:lnTo>
                  <a:lnTo>
                    <a:pt x="797618" y="310184"/>
                  </a:lnTo>
                  <a:lnTo>
                    <a:pt x="0" y="3101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F2D30F62-5AED-DCD3-E542-B1F2A42534A9}"/>
                </a:ext>
              </a:extLst>
            </p:cNvPr>
            <p:cNvSpPr/>
            <p:nvPr/>
          </p:nvSpPr>
          <p:spPr>
            <a:xfrm>
              <a:off x="9631875" y="4989656"/>
              <a:ext cx="1646740" cy="1131239"/>
            </a:xfrm>
            <a:custGeom>
              <a:avLst/>
              <a:gdLst/>
              <a:ahLst/>
              <a:cxnLst/>
              <a:rect l="l" t="t" r="r" b="b"/>
              <a:pathLst>
                <a:path w="2687385" h="1846116">
                  <a:moveTo>
                    <a:pt x="0" y="0"/>
                  </a:moveTo>
                  <a:lnTo>
                    <a:pt x="2687385" y="0"/>
                  </a:lnTo>
                  <a:lnTo>
                    <a:pt x="2687385" y="1846117"/>
                  </a:lnTo>
                  <a:lnTo>
                    <a:pt x="0" y="1846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4" name="TextBox 32">
              <a:extLst>
                <a:ext uri="{FF2B5EF4-FFF2-40B4-BE49-F238E27FC236}">
                  <a16:creationId xmlns:a16="http://schemas.microsoft.com/office/drawing/2014/main" id="{7716914C-40EF-4380-8455-468218917535}"/>
                </a:ext>
              </a:extLst>
            </p:cNvPr>
            <p:cNvSpPr txBox="1"/>
            <p:nvPr/>
          </p:nvSpPr>
          <p:spPr>
            <a:xfrm>
              <a:off x="1673075" y="413254"/>
              <a:ext cx="1109308" cy="307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DIAGNÓSTICO PRELIMINAR</a:t>
              </a:r>
            </a:p>
          </p:txBody>
        </p: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D7FD40B6-5A57-A812-B284-D5DD6F5F2FD6}"/>
                </a:ext>
              </a:extLst>
            </p:cNvPr>
            <p:cNvSpPr txBox="1"/>
            <p:nvPr/>
          </p:nvSpPr>
          <p:spPr>
            <a:xfrm>
              <a:off x="4883560" y="413254"/>
              <a:ext cx="1109308" cy="307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MÉTODOS DE BIÓPSIA</a:t>
              </a:r>
            </a:p>
          </p:txBody>
        </p:sp>
        <p:sp>
          <p:nvSpPr>
            <p:cNvPr id="36" name="TextBox 34">
              <a:extLst>
                <a:ext uri="{FF2B5EF4-FFF2-40B4-BE49-F238E27FC236}">
                  <a16:creationId xmlns:a16="http://schemas.microsoft.com/office/drawing/2014/main" id="{567D743D-859D-1A5C-56B1-AA37F6F681CF}"/>
                </a:ext>
              </a:extLst>
            </p:cNvPr>
            <p:cNvSpPr txBox="1"/>
            <p:nvPr/>
          </p:nvSpPr>
          <p:spPr>
            <a:xfrm>
              <a:off x="7660855" y="413254"/>
              <a:ext cx="1109308" cy="307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AVALIAÇÃO MORFOLÓGICA</a:t>
              </a:r>
            </a:p>
          </p:txBody>
        </p:sp>
        <p:sp>
          <p:nvSpPr>
            <p:cNvPr id="37" name="TextBox 35">
              <a:extLst>
                <a:ext uri="{FF2B5EF4-FFF2-40B4-BE49-F238E27FC236}">
                  <a16:creationId xmlns:a16="http://schemas.microsoft.com/office/drawing/2014/main" id="{120503CF-426A-0F8C-5CF6-316671DDC47E}"/>
                </a:ext>
              </a:extLst>
            </p:cNvPr>
            <p:cNvSpPr txBox="1"/>
            <p:nvPr/>
          </p:nvSpPr>
          <p:spPr>
            <a:xfrm>
              <a:off x="9797385" y="415238"/>
              <a:ext cx="1646741" cy="3707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EXTRAÇÃO/</a:t>
              </a:r>
            </a:p>
            <a:p>
              <a:pPr algn="ctr" defTabSz="609630">
                <a:spcBef>
                  <a:spcPct val="0"/>
                </a:spcBef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ANÁLISE</a:t>
              </a:r>
            </a:p>
          </p:txBody>
        </p:sp>
        <p:sp>
          <p:nvSpPr>
            <p:cNvPr id="38" name="TextBox 36">
              <a:extLst>
                <a:ext uri="{FF2B5EF4-FFF2-40B4-BE49-F238E27FC236}">
                  <a16:creationId xmlns:a16="http://schemas.microsoft.com/office/drawing/2014/main" id="{5E559484-294B-091C-5DCE-44CB51AF1087}"/>
                </a:ext>
              </a:extLst>
            </p:cNvPr>
            <p:cNvSpPr txBox="1"/>
            <p:nvPr/>
          </p:nvSpPr>
          <p:spPr>
            <a:xfrm>
              <a:off x="7153188" y="1648871"/>
              <a:ext cx="1246329" cy="23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095"/>
                </a:lnSpc>
                <a:spcBef>
                  <a:spcPct val="0"/>
                </a:spcBef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HISTOLOGIA</a:t>
              </a:r>
            </a:p>
          </p:txBody>
        </p:sp>
        <p:sp>
          <p:nvSpPr>
            <p:cNvPr id="39" name="TextBox 37">
              <a:extLst>
                <a:ext uri="{FF2B5EF4-FFF2-40B4-BE49-F238E27FC236}">
                  <a16:creationId xmlns:a16="http://schemas.microsoft.com/office/drawing/2014/main" id="{6F713521-3791-727E-61EE-C6EA29A0D330}"/>
                </a:ext>
              </a:extLst>
            </p:cNvPr>
            <p:cNvSpPr txBox="1"/>
            <p:nvPr/>
          </p:nvSpPr>
          <p:spPr>
            <a:xfrm>
              <a:off x="7153188" y="2769556"/>
              <a:ext cx="1246329" cy="23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095"/>
                </a:lnSpc>
                <a:spcBef>
                  <a:spcPct val="0"/>
                </a:spcBef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CITOLOGIA</a:t>
              </a:r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CD94C366-9801-225D-92AA-8530C7327DE8}"/>
                </a:ext>
              </a:extLst>
            </p:cNvPr>
            <p:cNvSpPr/>
            <p:nvPr/>
          </p:nvSpPr>
          <p:spPr>
            <a:xfrm rot="5400000">
              <a:off x="10373927" y="4776762"/>
              <a:ext cx="302636" cy="175378"/>
            </a:xfrm>
            <a:custGeom>
              <a:avLst/>
              <a:gdLst/>
              <a:ahLst/>
              <a:cxnLst/>
              <a:rect l="l" t="t" r="r" b="b"/>
              <a:pathLst>
                <a:path w="797618" h="310185">
                  <a:moveTo>
                    <a:pt x="0" y="0"/>
                  </a:moveTo>
                  <a:lnTo>
                    <a:pt x="797618" y="0"/>
                  </a:lnTo>
                  <a:lnTo>
                    <a:pt x="797618" y="310185"/>
                  </a:lnTo>
                  <a:lnTo>
                    <a:pt x="0" y="310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pic>
          <p:nvPicPr>
            <p:cNvPr id="44" name="Imagem 43">
              <a:extLst>
                <a:ext uri="{FF2B5EF4-FFF2-40B4-BE49-F238E27FC236}">
                  <a16:creationId xmlns:a16="http://schemas.microsoft.com/office/drawing/2014/main" id="{1FD8C9B9-6CA3-1445-ADA7-84FE383D3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0657" y="1754991"/>
              <a:ext cx="5850262" cy="4271153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AF1AE290-0966-5D81-F084-A79280106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2138"/>
            <a:ext cx="8382000" cy="647701"/>
          </a:xfrm>
        </p:spPr>
        <p:txBody>
          <a:bodyPr>
            <a:normAutofit/>
          </a:bodyPr>
          <a:lstStyle/>
          <a:p>
            <a:r>
              <a:rPr lang="pt-BR" sz="2700" dirty="0"/>
              <a:t>Amostragem de tecidos</a:t>
            </a:r>
            <a:endParaRPr lang="pt-BR" sz="27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889118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1C6BE-662C-2CC7-5F19-669D61E83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5">
            <a:extLst>
              <a:ext uri="{FF2B5EF4-FFF2-40B4-BE49-F238E27FC236}">
                <a16:creationId xmlns:a16="http://schemas.microsoft.com/office/drawing/2014/main" id="{6887B3A2-B5FD-58F1-42B2-1DDAB386FD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5774049"/>
            <a:ext cx="11090365" cy="1005840"/>
          </a:xfrm>
        </p:spPr>
        <p:txBody>
          <a:bodyPr/>
          <a:lstStyle/>
          <a:p>
            <a:r>
              <a:rPr lang="en-US" sz="8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Adaptado</a:t>
            </a:r>
            <a:r>
              <a:rPr lang="en-US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YEUNG, J. et al. Next-Generation Sequencing and Image-Guided Tissue Sampling: A Primer for Interventional Radiologists. </a:t>
            </a:r>
            <a:r>
              <a:rPr lang="en-US" sz="8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 of Vascular and Interventional Radiology</a:t>
            </a:r>
            <a:r>
              <a:rPr lang="en-US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v. 34, n. 8, p. 1291- 1302.e1, 1 ago. 2023.</a:t>
            </a:r>
            <a:endParaRPr lang="en-US" sz="800" dirty="0">
              <a:solidFill>
                <a:srgbClr val="21212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2" name="Imagem 1" descr="Diagrama&#10;&#10;Descrição gerada automaticamente">
            <a:extLst>
              <a:ext uri="{FF2B5EF4-FFF2-40B4-BE49-F238E27FC236}">
                <a16:creationId xmlns:a16="http://schemas.microsoft.com/office/drawing/2014/main" id="{6D041D9F-2514-8E6A-C3EB-A5B61F0A6A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9" b="-729"/>
          <a:stretch/>
        </p:blipFill>
        <p:spPr>
          <a:xfrm>
            <a:off x="3208963" y="1725458"/>
            <a:ext cx="6308729" cy="492222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F20D56-AD14-4E61-E798-F5D46EE50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92138"/>
            <a:ext cx="11213433" cy="1376504"/>
          </a:xfrm>
        </p:spPr>
        <p:txBody>
          <a:bodyPr>
            <a:normAutofit fontScale="90000"/>
          </a:bodyPr>
          <a:lstStyle/>
          <a:p>
            <a:r>
              <a:rPr lang="pt-BR" sz="2700" dirty="0" err="1"/>
              <a:t>Pontos-chave</a:t>
            </a:r>
            <a:r>
              <a:rPr lang="pt-BR" sz="2700" dirty="0"/>
              <a:t> para ajudar os radiologistas a melhorar</a:t>
            </a:r>
            <a:br>
              <a:rPr lang="pt-BR" sz="2700" dirty="0"/>
            </a:br>
            <a:r>
              <a:rPr lang="pt-BR" sz="2700" dirty="0"/>
              <a:t>o sucesso da NGS</a:t>
            </a:r>
            <a:br>
              <a:rPr lang="pt-BR" sz="2700" dirty="0"/>
            </a:br>
            <a:r>
              <a:rPr lang="pt-BR" sz="2200" b="0" dirty="0">
                <a:latin typeface="+mj-lt"/>
              </a:rPr>
              <a:t>Fatores relevantes de amostragem e processamento de tecidos</a:t>
            </a:r>
            <a:br>
              <a:rPr lang="pt-BR" sz="2200" b="0" dirty="0">
                <a:latin typeface="+mj-lt"/>
              </a:rPr>
            </a:br>
            <a:r>
              <a:rPr lang="pt-BR" sz="2200" b="0" dirty="0">
                <a:latin typeface="+mj-lt"/>
              </a:rPr>
              <a:t>que contribuem para o sucesso do NGS​</a:t>
            </a:r>
            <a:endParaRPr lang="pt-BR" sz="2700" b="0" baseline="30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351590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1427E-4569-0ADD-26ED-1034A2B7E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EF9F-27E4-C8FD-E79C-7D6F5B55B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28601"/>
            <a:ext cx="11985171" cy="800100"/>
          </a:xfrm>
        </p:spPr>
        <p:txBody>
          <a:bodyPr>
            <a:normAutofit/>
          </a:bodyPr>
          <a:lstStyle/>
          <a:p>
            <a:r>
              <a:rPr lang="pt-BR" sz="2700" dirty="0"/>
              <a:t>Técnicas de biópsia e métodos de aquisição de amostras</a:t>
            </a:r>
            <a:endParaRPr lang="pt-BR" sz="2700" baseline="30000" dirty="0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56D3CAC1-AD0F-78A3-6681-1F17C75D6678}"/>
              </a:ext>
            </a:extLst>
          </p:cNvPr>
          <p:cNvGraphicFramePr/>
          <p:nvPr/>
        </p:nvGraphicFramePr>
        <p:xfrm>
          <a:off x="7457704" y="2144041"/>
          <a:ext cx="4534599" cy="3708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1CF85908-9B4A-BB12-716C-683E3B244F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PENAULT-LLORCA, F. et al. Expert opinion on NSCLC small specimen biomarker testing — Part 1: Tissue collection and management</a:t>
            </a:r>
            <a:r>
              <a:rPr lang="en-US" sz="8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8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Virchows</a:t>
            </a:r>
            <a:r>
              <a:rPr lang="en-US" sz="8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Archiv</a:t>
            </a:r>
            <a:r>
              <a:rPr lang="en-US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v. 481, n. 3, p. 335–350, 2022.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Espaço Reservado para Conteúdo 3">
            <a:extLst>
              <a:ext uri="{FF2B5EF4-FFF2-40B4-BE49-F238E27FC236}">
                <a16:creationId xmlns:a16="http://schemas.microsoft.com/office/drawing/2014/main" id="{8BA53E58-53BF-12CD-5F9E-D45E95501A2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4286" y="1135419"/>
          <a:ext cx="11016342" cy="5177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6057">
                  <a:extLst>
                    <a:ext uri="{9D8B030D-6E8A-4147-A177-3AD203B41FA5}">
                      <a16:colId xmlns:a16="http://schemas.microsoft.com/office/drawing/2014/main" val="2986420406"/>
                    </a:ext>
                  </a:extLst>
                </a:gridCol>
                <a:gridCol w="1836057">
                  <a:extLst>
                    <a:ext uri="{9D8B030D-6E8A-4147-A177-3AD203B41FA5}">
                      <a16:colId xmlns:a16="http://schemas.microsoft.com/office/drawing/2014/main" val="3934132632"/>
                    </a:ext>
                  </a:extLst>
                </a:gridCol>
                <a:gridCol w="1836057">
                  <a:extLst>
                    <a:ext uri="{9D8B030D-6E8A-4147-A177-3AD203B41FA5}">
                      <a16:colId xmlns:a16="http://schemas.microsoft.com/office/drawing/2014/main" val="4134258313"/>
                    </a:ext>
                  </a:extLst>
                </a:gridCol>
                <a:gridCol w="1836057">
                  <a:extLst>
                    <a:ext uri="{9D8B030D-6E8A-4147-A177-3AD203B41FA5}">
                      <a16:colId xmlns:a16="http://schemas.microsoft.com/office/drawing/2014/main" val="2451206768"/>
                    </a:ext>
                  </a:extLst>
                </a:gridCol>
                <a:gridCol w="1836057">
                  <a:extLst>
                    <a:ext uri="{9D8B030D-6E8A-4147-A177-3AD203B41FA5}">
                      <a16:colId xmlns:a16="http://schemas.microsoft.com/office/drawing/2014/main" val="2118766138"/>
                    </a:ext>
                  </a:extLst>
                </a:gridCol>
                <a:gridCol w="1836057">
                  <a:extLst>
                    <a:ext uri="{9D8B030D-6E8A-4147-A177-3AD203B41FA5}">
                      <a16:colId xmlns:a16="http://schemas.microsoft.com/office/drawing/2014/main" val="847806475"/>
                    </a:ext>
                  </a:extLst>
                </a:gridCol>
              </a:tblGrid>
              <a:tr h="280724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>
                          <a:effectLst/>
                        </a:rPr>
                        <a:t>Técnica</a:t>
                      </a:r>
                    </a:p>
                  </a:txBody>
                  <a:tcPr marL="45720" marR="45720">
                    <a:gradFill>
                      <a:gsLst>
                        <a:gs pos="0">
                          <a:srgbClr val="006E76"/>
                        </a:gs>
                        <a:gs pos="100000">
                          <a:srgbClr val="01ACB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 dirty="0">
                          <a:effectLst/>
                        </a:rPr>
                        <a:t>Rendimento diagnóstico (%)</a:t>
                      </a:r>
                    </a:p>
                  </a:txBody>
                  <a:tcPr marL="45720" marR="45720">
                    <a:gradFill>
                      <a:gsLst>
                        <a:gs pos="0">
                          <a:srgbClr val="006E76"/>
                        </a:gs>
                        <a:gs pos="100000">
                          <a:srgbClr val="01ACB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>
                          <a:effectLst/>
                        </a:rPr>
                        <a:t>Amostras</a:t>
                      </a:r>
                    </a:p>
                  </a:txBody>
                  <a:tcPr marL="45720" marR="45720">
                    <a:gradFill>
                      <a:gsLst>
                        <a:gs pos="0">
                          <a:srgbClr val="006E76"/>
                        </a:gs>
                        <a:gs pos="100000">
                          <a:srgbClr val="01ACB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>
                          <a:effectLst/>
                        </a:rPr>
                        <a:t>Vantagens</a:t>
                      </a:r>
                    </a:p>
                  </a:txBody>
                  <a:tcPr marL="45720" marR="45720">
                    <a:gradFill>
                      <a:gsLst>
                        <a:gs pos="0">
                          <a:srgbClr val="006E76"/>
                        </a:gs>
                        <a:gs pos="100000">
                          <a:srgbClr val="01ACB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 dirty="0">
                          <a:effectLst/>
                        </a:rPr>
                        <a:t>Limitações</a:t>
                      </a:r>
                    </a:p>
                  </a:txBody>
                  <a:tcPr marL="45720" marR="45720">
                    <a:gradFill>
                      <a:gsLst>
                        <a:gs pos="0">
                          <a:srgbClr val="006E76"/>
                        </a:gs>
                        <a:gs pos="100000">
                          <a:srgbClr val="01ACB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 dirty="0">
                          <a:effectLst/>
                        </a:rPr>
                        <a:t>Análises comuns</a:t>
                      </a:r>
                    </a:p>
                  </a:txBody>
                  <a:tcPr marL="45720" marR="45720">
                    <a:gradFill>
                      <a:gsLst>
                        <a:gs pos="0">
                          <a:srgbClr val="006E76"/>
                        </a:gs>
                        <a:gs pos="100000">
                          <a:srgbClr val="01ACB9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778582"/>
                  </a:ext>
                </a:extLst>
              </a:tr>
              <a:tr h="280724">
                <a:tc gridSpan="6">
                  <a:txBody>
                    <a:bodyPr/>
                    <a:lstStyle/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Amostras obtidas através de um </a:t>
                      </a:r>
                      <a:r>
                        <a:rPr lang="pt-BR" sz="9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broncoscópio</a:t>
                      </a:r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flexível</a:t>
                      </a:r>
                    </a:p>
                  </a:txBody>
                  <a:tcPr marL="45720" marR="45720"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791883"/>
                  </a:ext>
                </a:extLst>
              </a:tr>
              <a:tr h="322313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Biópsia </a:t>
                      </a:r>
                      <a:r>
                        <a:rPr lang="pt-BR" sz="9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endobrônquica</a:t>
                      </a:r>
                      <a:endParaRPr lang="pt-BR" sz="90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5720" marR="4572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65–88a </a:t>
                      </a:r>
                      <a:r>
                        <a:rPr lang="pt-BR" sz="900" baseline="300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_</a:t>
                      </a:r>
                      <a:endParaRPr lang="pt-BR" sz="90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5720" marR="45720"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Amostra de biópsia de tecido de fórceps de 2–3 mm</a:t>
                      </a:r>
                    </a:p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≥ 5 biópsias (ou 2 </a:t>
                      </a:r>
                      <a:r>
                        <a:rPr lang="pt-BR" sz="9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criobiópsias</a:t>
                      </a:r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45720" marR="45720"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 latinLnBrk="0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Morfologia</a:t>
                      </a:r>
                    </a:p>
                    <a:p>
                      <a:pPr algn="l" fontAlgn="t" latinLnBrk="0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Permite pontuação PD-L1 TPS, IC e CPS</a:t>
                      </a:r>
                    </a:p>
                  </a:txBody>
                  <a:tcPr marL="45720" marR="45720"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 latinLnBrk="0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Baixa celularidade</a:t>
                      </a:r>
                    </a:p>
                  </a:txBody>
                  <a:tcPr marL="45720" marR="45720"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Avaliação histopatológica</a:t>
                      </a:r>
                    </a:p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IHC/FISH</a:t>
                      </a:r>
                    </a:p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Biologia molecular</a:t>
                      </a:r>
                    </a:p>
                  </a:txBody>
                  <a:tcPr marL="45720" marR="45720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31132"/>
                  </a:ext>
                </a:extLst>
              </a:tr>
              <a:tr h="447080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Biópsia transbrônquica</a:t>
                      </a:r>
                      <a:endParaRPr lang="pt-BR" sz="900" err="1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5720" marR="4572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65–88a </a:t>
                      </a:r>
                      <a:r>
                        <a:rPr lang="pt-BR" sz="900" baseline="300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_</a:t>
                      </a:r>
                      <a:endParaRPr lang="pt-BR" sz="90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5720" marR="45720">
                    <a:solidFill>
                      <a:srgbClr val="E6E6E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22769"/>
                  </a:ext>
                </a:extLst>
              </a:tr>
              <a:tr h="280724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Escovações brônquicas</a:t>
                      </a:r>
                    </a:p>
                  </a:txBody>
                  <a:tcPr marL="45720" marR="4572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35–63</a:t>
                      </a:r>
                    </a:p>
                  </a:txBody>
                  <a:tcPr marL="45720" marR="45720"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Esfregaços citológicos e preparações para centrífuga</a:t>
                      </a:r>
                    </a:p>
                  </a:txBody>
                  <a:tcPr marL="45720" marR="45720"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t" latinLnBrk="0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Pelotas celulares</a:t>
                      </a:r>
                    </a:p>
                    <a:p>
                      <a:pPr algn="l" fontAlgn="t" latinLnBrk="0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Alta celularidade </a:t>
                      </a:r>
                    </a:p>
                  </a:txBody>
                  <a:tcPr marL="45720" marR="45720"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Não é adequado para pontuação PD-L1 IC e CPS (somente para TPS)</a:t>
                      </a:r>
                    </a:p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Fixação de álcool</a:t>
                      </a:r>
                    </a:p>
                  </a:txBody>
                  <a:tcPr marL="45720" marR="45720"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Esfregaços</a:t>
                      </a:r>
                    </a:p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 ○ Avaliação citológica </a:t>
                      </a:r>
                    </a:p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FFPE</a:t>
                      </a:r>
                    </a:p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 ○ Morfologia</a:t>
                      </a:r>
                    </a:p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 ○ IHC/FISH</a:t>
                      </a:r>
                    </a:p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 ○ Biologia molecular</a:t>
                      </a:r>
                    </a:p>
                  </a:txBody>
                  <a:tcPr marL="45720" marR="45720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994479"/>
                  </a:ext>
                </a:extLst>
              </a:tr>
              <a:tr h="405491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Lavado </a:t>
                      </a:r>
                      <a:r>
                        <a:rPr lang="pt-BR" sz="9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broncoalveolar</a:t>
                      </a:r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ou lavado brônquico</a:t>
                      </a:r>
                    </a:p>
                  </a:txBody>
                  <a:tcPr marL="45720" marR="4572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 ~ 42</a:t>
                      </a:r>
                    </a:p>
                  </a:txBody>
                  <a:tcPr marL="45720" marR="45720">
                    <a:solidFill>
                      <a:srgbClr val="E6E6E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4628306"/>
                  </a:ext>
                </a:extLst>
              </a:tr>
              <a:tr h="280724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EBUS-FNA transbrônquica</a:t>
                      </a:r>
                      <a:endParaRPr lang="pt-BR" sz="900" err="1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5720" marR="4572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75–94</a:t>
                      </a:r>
                    </a:p>
                  </a:txBody>
                  <a:tcPr marL="45720" marR="45720"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428700"/>
                  </a:ext>
                </a:extLst>
              </a:tr>
              <a:tr h="280724">
                <a:tc gridSpan="6">
                  <a:txBody>
                    <a:bodyPr/>
                    <a:lstStyle/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Amostras obtidas por biópsia ou aspiração </a:t>
                      </a:r>
                      <a:r>
                        <a:rPr lang="pt-BR" sz="9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transtorácica</a:t>
                      </a:r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ou </a:t>
                      </a:r>
                      <a:r>
                        <a:rPr lang="pt-BR" sz="9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transorgânica</a:t>
                      </a:r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com agulha</a:t>
                      </a:r>
                    </a:p>
                  </a:txBody>
                  <a:tcPr marL="45720" marR="45720"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9775158"/>
                  </a:ext>
                </a:extLst>
              </a:tr>
              <a:tr h="904558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Biópsia e aspiração com agulha fina transtorácica ou transorgânica</a:t>
                      </a:r>
                      <a:endParaRPr lang="pt-BR" sz="900" err="1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5720" marR="4572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 &gt; 88</a:t>
                      </a:r>
                    </a:p>
                  </a:txBody>
                  <a:tcPr marL="45720" marR="4572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Biópsia central (≥ 2)</a:t>
                      </a:r>
                    </a:p>
                    <a:p>
                      <a:pPr algn="l" fontAlgn="t" latinLnBrk="0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Esfregaços citológicos e preparações para centrífuga</a:t>
                      </a:r>
                    </a:p>
                  </a:txBody>
                  <a:tcPr marL="45720" marR="4572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Morfologia</a:t>
                      </a:r>
                    </a:p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Permite pontuação PD-L1 TPS, IC e CPS</a:t>
                      </a:r>
                    </a:p>
                  </a:txBody>
                  <a:tcPr marL="45720" marR="4572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Baixa celularidade</a:t>
                      </a:r>
                    </a:p>
                    <a:p>
                      <a:pPr algn="l" fontAlgn="t" latinLnBrk="0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Fixação de álcool</a:t>
                      </a:r>
                    </a:p>
                  </a:txBody>
                  <a:tcPr marL="45720" marR="4572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Avaliação histopatológica FFPE</a:t>
                      </a:r>
                    </a:p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Esfregaços</a:t>
                      </a:r>
                    </a:p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 ○ Avaliação citológica </a:t>
                      </a:r>
                    </a:p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IHC/FISH</a:t>
                      </a:r>
                    </a:p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Biologia molecular</a:t>
                      </a:r>
                    </a:p>
                  </a:txBody>
                  <a:tcPr marL="45720" marR="45720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518668"/>
                  </a:ext>
                </a:extLst>
              </a:tr>
              <a:tr h="904558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Toracocentese</a:t>
                      </a:r>
                    </a:p>
                  </a:txBody>
                  <a:tcPr marL="45720" marR="4572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 ~ 65</a:t>
                      </a:r>
                    </a:p>
                  </a:txBody>
                  <a:tcPr marL="45720" marR="4572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Esfregaços citológicos e preparações para centrífuga</a:t>
                      </a:r>
                    </a:p>
                  </a:txBody>
                  <a:tcPr marL="45720" marR="4572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Alta celularidade</a:t>
                      </a:r>
                    </a:p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Pelotas celulares</a:t>
                      </a:r>
                    </a:p>
                  </a:txBody>
                  <a:tcPr marL="45720" marR="4572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Não é adequado para pontuação PD-L1 IC e CPS</a:t>
                      </a:r>
                    </a:p>
                    <a:p>
                      <a:pPr algn="l" fontAlgn="t" latinLnBrk="0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Fixação de álcool</a:t>
                      </a:r>
                    </a:p>
                  </a:txBody>
                  <a:tcPr marL="45720" marR="4572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Esfregaços</a:t>
                      </a:r>
                    </a:p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 ○ Avaliação citológica </a:t>
                      </a:r>
                    </a:p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FFPE</a:t>
                      </a:r>
                    </a:p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 ○ Morfologia</a:t>
                      </a:r>
                    </a:p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 ○ IHC/FISH</a:t>
                      </a:r>
                    </a:p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 ○ Biologia molecular</a:t>
                      </a:r>
                    </a:p>
                  </a:txBody>
                  <a:tcPr marL="45720" marR="45720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936961"/>
                  </a:ext>
                </a:extLst>
              </a:tr>
              <a:tr h="779791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Biópsia pleural fechada</a:t>
                      </a:r>
                    </a:p>
                  </a:txBody>
                  <a:tcPr marL="45720" marR="4572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38–47</a:t>
                      </a:r>
                    </a:p>
                  </a:txBody>
                  <a:tcPr marL="45720" marR="4572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Pequena amostra de biópsia (agulhas Abrams, tru-cut, Cope)</a:t>
                      </a:r>
                    </a:p>
                  </a:txBody>
                  <a:tcPr marL="45720" marR="4572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Morfologia</a:t>
                      </a:r>
                    </a:p>
                    <a:p>
                      <a:pPr algn="l" fontAlgn="t" latinLnBrk="0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Permite pontuação PD-L1 TPS, IC e CPS</a:t>
                      </a:r>
                    </a:p>
                  </a:txBody>
                  <a:tcPr marL="45720" marR="4572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Baixa celularidade</a:t>
                      </a:r>
                    </a:p>
                  </a:txBody>
                  <a:tcPr marL="45720" marR="4572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Avaliação histopatológica FFPE</a:t>
                      </a:r>
                    </a:p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IHC/FISH</a:t>
                      </a:r>
                    </a:p>
                    <a:p>
                      <a:pPr algn="l" fontAlgn="t" latinLnBrk="0"/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• Biologia molecular (se a celularidade for suficiente)</a:t>
                      </a:r>
                    </a:p>
                  </a:txBody>
                  <a:tcPr marL="45720" marR="45720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9830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927292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C4CE178F-8018-5383-389A-AC4A16BA35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117523"/>
              </p:ext>
            </p:extLst>
          </p:nvPr>
        </p:nvGraphicFramePr>
        <p:xfrm>
          <a:off x="517360" y="2253749"/>
          <a:ext cx="11129214" cy="229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869">
                  <a:extLst>
                    <a:ext uri="{9D8B030D-6E8A-4147-A177-3AD203B41FA5}">
                      <a16:colId xmlns:a16="http://schemas.microsoft.com/office/drawing/2014/main" val="3637248342"/>
                    </a:ext>
                  </a:extLst>
                </a:gridCol>
                <a:gridCol w="1854869">
                  <a:extLst>
                    <a:ext uri="{9D8B030D-6E8A-4147-A177-3AD203B41FA5}">
                      <a16:colId xmlns:a16="http://schemas.microsoft.com/office/drawing/2014/main" val="399737473"/>
                    </a:ext>
                  </a:extLst>
                </a:gridCol>
                <a:gridCol w="1854869">
                  <a:extLst>
                    <a:ext uri="{9D8B030D-6E8A-4147-A177-3AD203B41FA5}">
                      <a16:colId xmlns:a16="http://schemas.microsoft.com/office/drawing/2014/main" val="3234060175"/>
                    </a:ext>
                  </a:extLst>
                </a:gridCol>
                <a:gridCol w="1854869">
                  <a:extLst>
                    <a:ext uri="{9D8B030D-6E8A-4147-A177-3AD203B41FA5}">
                      <a16:colId xmlns:a16="http://schemas.microsoft.com/office/drawing/2014/main" val="1984373914"/>
                    </a:ext>
                  </a:extLst>
                </a:gridCol>
                <a:gridCol w="1854869">
                  <a:extLst>
                    <a:ext uri="{9D8B030D-6E8A-4147-A177-3AD203B41FA5}">
                      <a16:colId xmlns:a16="http://schemas.microsoft.com/office/drawing/2014/main" val="2833843857"/>
                    </a:ext>
                  </a:extLst>
                </a:gridCol>
                <a:gridCol w="1854869">
                  <a:extLst>
                    <a:ext uri="{9D8B030D-6E8A-4147-A177-3AD203B41FA5}">
                      <a16:colId xmlns:a16="http://schemas.microsoft.com/office/drawing/2014/main" val="3485389220"/>
                    </a:ext>
                  </a:extLst>
                </a:gridCol>
              </a:tblGrid>
              <a:tr h="370840">
                <a:tc gridSpan="6">
                  <a:txBody>
                    <a:bodyPr/>
                    <a:lstStyle/>
                    <a:p>
                      <a:pPr algn="l" fontAlgn="t" latinLnBrk="0"/>
                      <a:r>
                        <a:rPr lang="pt-BR" sz="1000" b="1" dirty="0">
                          <a:effectLst/>
                          <a:latin typeface="+mj-lt"/>
                        </a:rPr>
                        <a:t>Amostras obtidas por biópsia cirúrgica</a:t>
                      </a:r>
                    </a:p>
                  </a:txBody>
                  <a:tcPr marL="45720" marR="45720" anchor="ctr">
                    <a:solidFill>
                      <a:srgbClr val="D5D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8185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1000">
                          <a:effectLst/>
                          <a:latin typeface="+mn-lt"/>
                        </a:rPr>
                        <a:t>Biópsia cirúrgica do parênquima pulmonar obtida por toracoscopia</a:t>
                      </a:r>
                    </a:p>
                  </a:txBody>
                  <a:tcPr marL="45720" marR="4572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1000" dirty="0">
                          <a:effectLst/>
                          <a:latin typeface="+mn-lt"/>
                        </a:rPr>
                        <a:t> &gt; 90</a:t>
                      </a:r>
                    </a:p>
                  </a:txBody>
                  <a:tcPr marL="45720" marR="4572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1000" dirty="0">
                          <a:effectLst/>
                          <a:latin typeface="+mn-lt"/>
                        </a:rPr>
                        <a:t>• Amostra 2–3 cm</a:t>
                      </a:r>
                    </a:p>
                    <a:p>
                      <a:pPr algn="l" fontAlgn="t" latinLnBrk="0"/>
                      <a:r>
                        <a:rPr lang="pt-BR" sz="1000" dirty="0">
                          <a:effectLst/>
                          <a:latin typeface="+mn-lt"/>
                        </a:rPr>
                        <a:t>• Possível amostragem de linfonodos ipsilaterais</a:t>
                      </a:r>
                    </a:p>
                  </a:txBody>
                  <a:tcPr marL="45720" marR="4572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1000">
                          <a:effectLst/>
                          <a:latin typeface="+mn-lt"/>
                        </a:rPr>
                        <a:t>• Alta celularidade</a:t>
                      </a:r>
                    </a:p>
                    <a:p>
                      <a:pPr algn="l" fontAlgn="t" latinLnBrk="0"/>
                      <a:r>
                        <a:rPr lang="pt-BR" sz="1000">
                          <a:effectLst/>
                          <a:latin typeface="+mn-lt"/>
                        </a:rPr>
                        <a:t>• Permite pontuação PD-L1 TPS, IC e CPS</a:t>
                      </a:r>
                    </a:p>
                  </a:txBody>
                  <a:tcPr marL="45720" marR="4572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1000">
                          <a:effectLst/>
                          <a:latin typeface="+mn-lt"/>
                        </a:rPr>
                        <a:t>• Pré-análise (em caso de má fixação)</a:t>
                      </a:r>
                    </a:p>
                  </a:txBody>
                  <a:tcPr marL="45720" marR="4572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1000" dirty="0">
                          <a:effectLst/>
                          <a:latin typeface="+mn-lt"/>
                        </a:rPr>
                        <a:t>• Avaliação histopatológica FFPE</a:t>
                      </a:r>
                    </a:p>
                    <a:p>
                      <a:pPr algn="l" fontAlgn="t" latinLnBrk="0"/>
                      <a:r>
                        <a:rPr lang="pt-BR" sz="1000" dirty="0">
                          <a:effectLst/>
                          <a:latin typeface="+mn-lt"/>
                        </a:rPr>
                        <a:t>• IHC/FISH</a:t>
                      </a:r>
                    </a:p>
                    <a:p>
                      <a:pPr algn="l" fontAlgn="t" latinLnBrk="0"/>
                      <a:r>
                        <a:rPr lang="pt-BR" sz="1000" dirty="0">
                          <a:effectLst/>
                          <a:latin typeface="+mn-lt"/>
                        </a:rPr>
                        <a:t>• Biologia molecular</a:t>
                      </a:r>
                    </a:p>
                    <a:p>
                      <a:pPr algn="l" fontAlgn="t" latinLnBrk="0"/>
                      <a:r>
                        <a:rPr lang="pt-BR" sz="1000" dirty="0">
                          <a:effectLst/>
                          <a:latin typeface="+mn-lt"/>
                        </a:rPr>
                        <a:t>• Microbiologia (se indicado)</a:t>
                      </a:r>
                    </a:p>
                  </a:txBody>
                  <a:tcPr marL="45720" marR="45720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181050"/>
                  </a:ext>
                </a:extLst>
              </a:tr>
              <a:tr h="370840">
                <a:tc gridSpan="6">
                  <a:txBody>
                    <a:bodyPr/>
                    <a:lstStyle/>
                    <a:p>
                      <a:pPr algn="l" fontAlgn="t" latinLnBrk="0"/>
                      <a:r>
                        <a:rPr lang="pt-BR" sz="1000" dirty="0">
                          <a:effectLst/>
                          <a:latin typeface="+mn-lt"/>
                        </a:rPr>
                        <a:t>Amostras obtidas por biópsia líquida</a:t>
                      </a:r>
                    </a:p>
                  </a:txBody>
                  <a:tcPr marL="45720" marR="45720">
                    <a:solidFill>
                      <a:srgbClr val="F3F2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071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1000">
                          <a:effectLst/>
                          <a:latin typeface="+mn-lt"/>
                        </a:rPr>
                        <a:t>Biópsia líquida</a:t>
                      </a:r>
                    </a:p>
                  </a:txBody>
                  <a:tcPr marL="45720" marR="4572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1000">
                          <a:effectLst/>
                          <a:latin typeface="+mn-lt"/>
                        </a:rPr>
                        <a:t>51–75</a:t>
                      </a:r>
                    </a:p>
                  </a:txBody>
                  <a:tcPr marL="45720" marR="4572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1000">
                          <a:effectLst/>
                          <a:latin typeface="+mn-lt"/>
                        </a:rPr>
                        <a:t>• 5 mL de sangue total com centrifugação para recuperar 2 mL de plasma</a:t>
                      </a:r>
                    </a:p>
                  </a:txBody>
                  <a:tcPr marL="45720" marR="4572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1000">
                          <a:effectLst/>
                          <a:latin typeface="+mn-lt"/>
                        </a:rPr>
                        <a:t>• Não invasivo</a:t>
                      </a:r>
                    </a:p>
                    <a:p>
                      <a:pPr algn="l" fontAlgn="t" latinLnBrk="0"/>
                      <a:r>
                        <a:rPr lang="pt-BR" sz="1000">
                          <a:effectLst/>
                          <a:latin typeface="+mn-lt"/>
                        </a:rPr>
                        <a:t>• Monitoramento dinâmico</a:t>
                      </a:r>
                    </a:p>
                  </a:txBody>
                  <a:tcPr marL="45720" marR="4572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1000">
                          <a:effectLst/>
                          <a:latin typeface="+mn-lt"/>
                        </a:rPr>
                        <a:t>• Sensibilidade </a:t>
                      </a:r>
                      <a:r>
                        <a:rPr lang="pt-BR" sz="1000" baseline="30000">
                          <a:effectLst/>
                          <a:latin typeface="+mn-lt"/>
                        </a:rPr>
                        <a:t>d</a:t>
                      </a:r>
                      <a:endParaRPr lang="pt-BR" sz="1000">
                        <a:effectLst/>
                        <a:latin typeface="+mn-lt"/>
                      </a:endParaRPr>
                    </a:p>
                    <a:p>
                      <a:pPr algn="l" fontAlgn="t" latinLnBrk="0"/>
                      <a:r>
                        <a:rPr lang="pt-BR" sz="1000">
                          <a:effectLst/>
                          <a:latin typeface="+mn-lt"/>
                        </a:rPr>
                        <a:t>• Um teste baseado em tecido é necessário com resultados negativos</a:t>
                      </a:r>
                    </a:p>
                  </a:txBody>
                  <a:tcPr marL="45720" marR="4572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1000" dirty="0">
                          <a:effectLst/>
                          <a:latin typeface="+mn-lt"/>
                        </a:rPr>
                        <a:t>• Biologia molecular (DNA/RNA)</a:t>
                      </a:r>
                    </a:p>
                  </a:txBody>
                  <a:tcPr marL="45720" marR="45720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83717"/>
                  </a:ext>
                </a:extLst>
              </a:tr>
            </a:tbl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26BBA104-6134-FA11-5A33-5A4654EB53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984285"/>
              </p:ext>
            </p:extLst>
          </p:nvPr>
        </p:nvGraphicFramePr>
        <p:xfrm>
          <a:off x="517360" y="1882909"/>
          <a:ext cx="1112921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869">
                  <a:extLst>
                    <a:ext uri="{9D8B030D-6E8A-4147-A177-3AD203B41FA5}">
                      <a16:colId xmlns:a16="http://schemas.microsoft.com/office/drawing/2014/main" val="1831707101"/>
                    </a:ext>
                  </a:extLst>
                </a:gridCol>
                <a:gridCol w="1854869">
                  <a:extLst>
                    <a:ext uri="{9D8B030D-6E8A-4147-A177-3AD203B41FA5}">
                      <a16:colId xmlns:a16="http://schemas.microsoft.com/office/drawing/2014/main" val="780641625"/>
                    </a:ext>
                  </a:extLst>
                </a:gridCol>
                <a:gridCol w="1854869">
                  <a:extLst>
                    <a:ext uri="{9D8B030D-6E8A-4147-A177-3AD203B41FA5}">
                      <a16:colId xmlns:a16="http://schemas.microsoft.com/office/drawing/2014/main" val="3932782339"/>
                    </a:ext>
                  </a:extLst>
                </a:gridCol>
                <a:gridCol w="1854869">
                  <a:extLst>
                    <a:ext uri="{9D8B030D-6E8A-4147-A177-3AD203B41FA5}">
                      <a16:colId xmlns:a16="http://schemas.microsoft.com/office/drawing/2014/main" val="3739895644"/>
                    </a:ext>
                  </a:extLst>
                </a:gridCol>
                <a:gridCol w="1854869">
                  <a:extLst>
                    <a:ext uri="{9D8B030D-6E8A-4147-A177-3AD203B41FA5}">
                      <a16:colId xmlns:a16="http://schemas.microsoft.com/office/drawing/2014/main" val="3471966779"/>
                    </a:ext>
                  </a:extLst>
                </a:gridCol>
                <a:gridCol w="1854869">
                  <a:extLst>
                    <a:ext uri="{9D8B030D-6E8A-4147-A177-3AD203B41FA5}">
                      <a16:colId xmlns:a16="http://schemas.microsoft.com/office/drawing/2014/main" val="18543489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1000">
                          <a:effectLst/>
                        </a:rPr>
                        <a:t>Técnica</a:t>
                      </a:r>
                    </a:p>
                  </a:txBody>
                  <a:tcPr marL="45720" marR="45720" anchor="ctr">
                    <a:gradFill>
                      <a:gsLst>
                        <a:gs pos="0">
                          <a:srgbClr val="006E76"/>
                        </a:gs>
                        <a:gs pos="100000">
                          <a:srgbClr val="01ACB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1000">
                          <a:effectLst/>
                        </a:rPr>
                        <a:t>Rendimento diagnóstico (%)</a:t>
                      </a:r>
                    </a:p>
                  </a:txBody>
                  <a:tcPr marL="45720" marR="45720" anchor="ctr">
                    <a:gradFill>
                      <a:gsLst>
                        <a:gs pos="0">
                          <a:srgbClr val="006E76"/>
                        </a:gs>
                        <a:gs pos="100000">
                          <a:srgbClr val="01ACB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1000">
                          <a:effectLst/>
                        </a:rPr>
                        <a:t>Amostras</a:t>
                      </a:r>
                    </a:p>
                  </a:txBody>
                  <a:tcPr marL="45720" marR="45720" anchor="ctr">
                    <a:gradFill>
                      <a:gsLst>
                        <a:gs pos="0">
                          <a:srgbClr val="006E76"/>
                        </a:gs>
                        <a:gs pos="100000">
                          <a:srgbClr val="01ACB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1000">
                          <a:effectLst/>
                        </a:rPr>
                        <a:t>Vantagens</a:t>
                      </a:r>
                    </a:p>
                  </a:txBody>
                  <a:tcPr marL="45720" marR="45720" anchor="ctr">
                    <a:gradFill>
                      <a:gsLst>
                        <a:gs pos="0">
                          <a:srgbClr val="006E76"/>
                        </a:gs>
                        <a:gs pos="100000">
                          <a:srgbClr val="01ACB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1000">
                          <a:effectLst/>
                        </a:rPr>
                        <a:t>Limitações</a:t>
                      </a:r>
                    </a:p>
                  </a:txBody>
                  <a:tcPr marL="45720" marR="45720" anchor="ctr">
                    <a:gradFill>
                      <a:gsLst>
                        <a:gs pos="0">
                          <a:srgbClr val="006E76"/>
                        </a:gs>
                        <a:gs pos="100000">
                          <a:srgbClr val="01ACB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pt-BR" sz="1000" dirty="0">
                          <a:effectLst/>
                        </a:rPr>
                        <a:t>Análises comuns</a:t>
                      </a:r>
                    </a:p>
                  </a:txBody>
                  <a:tcPr marL="45720" marR="45720" anchor="ctr">
                    <a:gradFill>
                      <a:gsLst>
                        <a:gs pos="0">
                          <a:srgbClr val="006E76"/>
                        </a:gs>
                        <a:gs pos="100000">
                          <a:srgbClr val="01ACB9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6055842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A14C5B8D-657D-76AE-BC2D-FDDA62C1A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11277600" cy="800100"/>
          </a:xfrm>
        </p:spPr>
        <p:txBody>
          <a:bodyPr>
            <a:normAutofit/>
          </a:bodyPr>
          <a:lstStyle/>
          <a:p>
            <a:r>
              <a:rPr lang="pt-BR" sz="2700" dirty="0"/>
              <a:t>Técnicas de biópsia e métodos de aquisição de amostras</a:t>
            </a:r>
            <a:endParaRPr lang="pt-BR" sz="2700" baseline="30000" dirty="0"/>
          </a:p>
        </p:txBody>
      </p:sp>
      <p:sp>
        <p:nvSpPr>
          <p:cNvPr id="2" name="Espaço Reservado para Texto 5">
            <a:extLst>
              <a:ext uri="{FF2B5EF4-FFF2-40B4-BE49-F238E27FC236}">
                <a16:creationId xmlns:a16="http://schemas.microsoft.com/office/drawing/2014/main" id="{68145FF1-7F13-EAE3-37A1-5A0769348503}"/>
              </a:ext>
            </a:extLst>
          </p:cNvPr>
          <p:cNvSpPr txBox="1">
            <a:spLocks/>
          </p:cNvSpPr>
          <p:nvPr/>
        </p:nvSpPr>
        <p:spPr>
          <a:xfrm>
            <a:off x="457200" y="5852160"/>
            <a:ext cx="10058400" cy="10058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01A5B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1A5B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1A5B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800" dirty="0">
              <a:solidFill>
                <a:srgbClr val="2121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800" dirty="0">
              <a:solidFill>
                <a:srgbClr val="2121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800" dirty="0">
              <a:solidFill>
                <a:srgbClr val="2121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PENAULT-LLORCA, F. et al. Expert opinion on NSCLC small specimen biomarker testing — Part 1: Tissue collection and management</a:t>
            </a:r>
            <a:r>
              <a:rPr lang="en-US" sz="8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8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Virchows</a:t>
            </a:r>
            <a:r>
              <a:rPr lang="en-US" sz="8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Archiv</a:t>
            </a:r>
            <a:r>
              <a:rPr lang="en-US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v. 481, n. 3, p. 335–350, 2022.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3016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637EC-BDB7-C2A7-B80F-A23AB857B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: Cantos Superiores Arredondados 21">
            <a:extLst>
              <a:ext uri="{FF2B5EF4-FFF2-40B4-BE49-F238E27FC236}">
                <a16:creationId xmlns:a16="http://schemas.microsoft.com/office/drawing/2014/main" id="{473FE673-620A-8D78-8EBA-FF300E8A973D}"/>
              </a:ext>
            </a:extLst>
          </p:cNvPr>
          <p:cNvSpPr/>
          <p:nvPr/>
        </p:nvSpPr>
        <p:spPr>
          <a:xfrm rot="16200000">
            <a:off x="6744780" y="544249"/>
            <a:ext cx="4798440" cy="6096000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3878FC-191A-3ED1-E124-5E6F23F61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28601"/>
            <a:ext cx="11985171" cy="800100"/>
          </a:xfrm>
        </p:spPr>
        <p:txBody>
          <a:bodyPr>
            <a:normAutofit fontScale="90000"/>
          </a:bodyPr>
          <a:lstStyle/>
          <a:p>
            <a:r>
              <a:rPr lang="pt-BR" sz="2700" dirty="0"/>
              <a:t>Princípios fundamentais para a seleção ideal do local da biópsia</a:t>
            </a:r>
            <a:endParaRPr lang="pt-BR" sz="2700" baseline="30000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8537B6B-41B8-32D2-7B51-A66CDD497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5558613"/>
            <a:ext cx="10058400" cy="1005840"/>
          </a:xfrm>
        </p:spPr>
        <p:txBody>
          <a:bodyPr/>
          <a:lstStyle/>
          <a:p>
            <a:r>
              <a:rPr lang="pt-BR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FOX, A. H. et al. </a:t>
            </a:r>
            <a:r>
              <a:rPr lang="pt-BR" sz="80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Acquiring</a:t>
            </a:r>
            <a:r>
              <a:rPr lang="pt-BR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pt-BR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t-BR" sz="80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  <a:r>
              <a:rPr lang="pt-BR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lung</a:t>
            </a:r>
            <a:r>
              <a:rPr lang="pt-BR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pt-BR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diagnosis</a:t>
            </a:r>
            <a:r>
              <a:rPr lang="pt-BR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comprehensive</a:t>
            </a:r>
            <a:r>
              <a:rPr lang="pt-BR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biomarker</a:t>
            </a:r>
            <a:r>
              <a:rPr lang="pt-BR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r>
              <a:rPr lang="pt-BR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pt-BR" sz="80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pt-BR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Lung </a:t>
            </a:r>
            <a:r>
              <a:rPr lang="pt-BR" sz="80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pt-BR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Roundtable</a:t>
            </a:r>
            <a:r>
              <a:rPr lang="pt-BR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best-practice</a:t>
            </a:r>
            <a:r>
              <a:rPr lang="pt-BR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</a:t>
            </a:r>
            <a:r>
              <a:rPr lang="pt-BR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CA: A </a:t>
            </a:r>
            <a:r>
              <a:rPr lang="pt-BR" sz="80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pt-BR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Journal</a:t>
            </a:r>
            <a:r>
              <a:rPr lang="pt-BR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t-BR" sz="80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Clinicians</a:t>
            </a:r>
            <a:r>
              <a:rPr lang="pt-BR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v. 73, n. 4, p. 358–375, 1 jul. 2023.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Os detalhes estão na legenda após a imagem">
            <a:extLst>
              <a:ext uri="{FF2B5EF4-FFF2-40B4-BE49-F238E27FC236}">
                <a16:creationId xmlns:a16="http://schemas.microsoft.com/office/drawing/2014/main" id="{31583413-85A6-155B-A3DF-CF36B06305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52" y="1263094"/>
            <a:ext cx="4012212" cy="479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Os detalhes estão na legenda após a imagem">
            <a:extLst>
              <a:ext uri="{FF2B5EF4-FFF2-40B4-BE49-F238E27FC236}">
                <a16:creationId xmlns:a16="http://schemas.microsoft.com/office/drawing/2014/main" id="{2F99BBED-9451-EBEE-6518-F195811B2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359" y="1624963"/>
            <a:ext cx="3562119" cy="91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Os detalhes estão na legenda após a imagem">
            <a:extLst>
              <a:ext uri="{FF2B5EF4-FFF2-40B4-BE49-F238E27FC236}">
                <a16:creationId xmlns:a16="http://schemas.microsoft.com/office/drawing/2014/main" id="{D21C8AE0-9226-BE60-3AF0-1DB12932D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605" y="2628713"/>
            <a:ext cx="3590858" cy="89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Os detalhes estão na legenda após a imagem">
            <a:extLst>
              <a:ext uri="{FF2B5EF4-FFF2-40B4-BE49-F238E27FC236}">
                <a16:creationId xmlns:a16="http://schemas.microsoft.com/office/drawing/2014/main" id="{EBC71C29-D312-3C7F-B0E9-0BC591C9F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772" y="3607475"/>
            <a:ext cx="3590858" cy="95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Os detalhes estão na legenda após a imagem">
            <a:extLst>
              <a:ext uri="{FF2B5EF4-FFF2-40B4-BE49-F238E27FC236}">
                <a16:creationId xmlns:a16="http://schemas.microsoft.com/office/drawing/2014/main" id="{8A9B5ADA-D1D4-2FC9-A447-08335CABC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651" y="4649464"/>
            <a:ext cx="3555016" cy="101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B7819AC8-8D8C-716E-72B5-09B4E2939D38}"/>
              </a:ext>
            </a:extLst>
          </p:cNvPr>
          <p:cNvGrpSpPr/>
          <p:nvPr/>
        </p:nvGrpSpPr>
        <p:grpSpPr>
          <a:xfrm>
            <a:off x="5728205" y="1715784"/>
            <a:ext cx="704577" cy="704572"/>
            <a:chOff x="10067403" y="1632259"/>
            <a:chExt cx="896394" cy="896388"/>
          </a:xfrm>
        </p:grpSpPr>
        <p:sp>
          <p:nvSpPr>
            <p:cNvPr id="3" name="Elipse 8">
              <a:extLst>
                <a:ext uri="{FF2B5EF4-FFF2-40B4-BE49-F238E27FC236}">
                  <a16:creationId xmlns:a16="http://schemas.microsoft.com/office/drawing/2014/main" id="{9076800A-95FC-A897-94BC-4FBE7C0993B4}"/>
                </a:ext>
              </a:extLst>
            </p:cNvPr>
            <p:cNvSpPr/>
            <p:nvPr/>
          </p:nvSpPr>
          <p:spPr>
            <a:xfrm>
              <a:off x="10135369" y="1700225"/>
              <a:ext cx="760462" cy="760456"/>
            </a:xfrm>
            <a:prstGeom prst="ellipse">
              <a:avLst/>
            </a:prstGeom>
            <a:solidFill>
              <a:srgbClr val="01A5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" name="Arco 3">
              <a:extLst>
                <a:ext uri="{FF2B5EF4-FFF2-40B4-BE49-F238E27FC236}">
                  <a16:creationId xmlns:a16="http://schemas.microsoft.com/office/drawing/2014/main" id="{80F72651-44FD-F239-CE1F-EB6B1B4395DB}"/>
                </a:ext>
              </a:extLst>
            </p:cNvPr>
            <p:cNvSpPr/>
            <p:nvPr/>
          </p:nvSpPr>
          <p:spPr>
            <a:xfrm>
              <a:off x="10067403" y="1632259"/>
              <a:ext cx="896394" cy="896388"/>
            </a:xfrm>
            <a:prstGeom prst="arc">
              <a:avLst>
                <a:gd name="adj1" fmla="val 16513465"/>
                <a:gd name="adj2" fmla="val 7294783"/>
              </a:avLst>
            </a:prstGeom>
            <a:ln w="19050" cap="rnd">
              <a:solidFill>
                <a:srgbClr val="5F2F5A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70DB1B97-70FA-73D0-41C9-D96C8F85B843}"/>
              </a:ext>
            </a:extLst>
          </p:cNvPr>
          <p:cNvGrpSpPr/>
          <p:nvPr/>
        </p:nvGrpSpPr>
        <p:grpSpPr>
          <a:xfrm>
            <a:off x="5728204" y="2722135"/>
            <a:ext cx="704577" cy="704572"/>
            <a:chOff x="10067403" y="1632259"/>
            <a:chExt cx="896394" cy="896388"/>
          </a:xfrm>
        </p:grpSpPr>
        <p:sp>
          <p:nvSpPr>
            <p:cNvPr id="17" name="Elipse 8">
              <a:extLst>
                <a:ext uri="{FF2B5EF4-FFF2-40B4-BE49-F238E27FC236}">
                  <a16:creationId xmlns:a16="http://schemas.microsoft.com/office/drawing/2014/main" id="{57135DA1-371E-484F-2857-4FED8C06B81C}"/>
                </a:ext>
              </a:extLst>
            </p:cNvPr>
            <p:cNvSpPr/>
            <p:nvPr/>
          </p:nvSpPr>
          <p:spPr>
            <a:xfrm>
              <a:off x="10135369" y="1700225"/>
              <a:ext cx="760462" cy="760456"/>
            </a:xfrm>
            <a:prstGeom prst="ellipse">
              <a:avLst/>
            </a:prstGeom>
            <a:solidFill>
              <a:srgbClr val="01A5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8" name="Arco 17">
              <a:extLst>
                <a:ext uri="{FF2B5EF4-FFF2-40B4-BE49-F238E27FC236}">
                  <a16:creationId xmlns:a16="http://schemas.microsoft.com/office/drawing/2014/main" id="{81636405-1798-BD84-1162-52342468FEBE}"/>
                </a:ext>
              </a:extLst>
            </p:cNvPr>
            <p:cNvSpPr/>
            <p:nvPr/>
          </p:nvSpPr>
          <p:spPr>
            <a:xfrm>
              <a:off x="10067403" y="1632259"/>
              <a:ext cx="896394" cy="896388"/>
            </a:xfrm>
            <a:prstGeom prst="arc">
              <a:avLst>
                <a:gd name="adj1" fmla="val 16513465"/>
                <a:gd name="adj2" fmla="val 7294783"/>
              </a:avLst>
            </a:prstGeom>
            <a:ln w="19050" cap="rnd">
              <a:solidFill>
                <a:srgbClr val="5F2F5A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CED8D043-16F0-7ADD-3EE3-DC8FCD994437}"/>
              </a:ext>
            </a:extLst>
          </p:cNvPr>
          <p:cNvGrpSpPr/>
          <p:nvPr/>
        </p:nvGrpSpPr>
        <p:grpSpPr>
          <a:xfrm>
            <a:off x="5728203" y="3706330"/>
            <a:ext cx="704577" cy="704572"/>
            <a:chOff x="10067403" y="1632259"/>
            <a:chExt cx="896394" cy="896388"/>
          </a:xfrm>
        </p:grpSpPr>
        <p:sp>
          <p:nvSpPr>
            <p:cNvPr id="20" name="Elipse 8">
              <a:extLst>
                <a:ext uri="{FF2B5EF4-FFF2-40B4-BE49-F238E27FC236}">
                  <a16:creationId xmlns:a16="http://schemas.microsoft.com/office/drawing/2014/main" id="{304F3A29-C157-90A9-F244-EB672721276F}"/>
                </a:ext>
              </a:extLst>
            </p:cNvPr>
            <p:cNvSpPr/>
            <p:nvPr/>
          </p:nvSpPr>
          <p:spPr>
            <a:xfrm>
              <a:off x="10135369" y="1700225"/>
              <a:ext cx="760462" cy="760456"/>
            </a:xfrm>
            <a:prstGeom prst="ellipse">
              <a:avLst/>
            </a:prstGeom>
            <a:solidFill>
              <a:srgbClr val="01A5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1" name="Arco 20">
              <a:extLst>
                <a:ext uri="{FF2B5EF4-FFF2-40B4-BE49-F238E27FC236}">
                  <a16:creationId xmlns:a16="http://schemas.microsoft.com/office/drawing/2014/main" id="{6CC02572-96D7-C79E-8F0E-2ED9098F126A}"/>
                </a:ext>
              </a:extLst>
            </p:cNvPr>
            <p:cNvSpPr/>
            <p:nvPr/>
          </p:nvSpPr>
          <p:spPr>
            <a:xfrm>
              <a:off x="10067403" y="1632259"/>
              <a:ext cx="896394" cy="896388"/>
            </a:xfrm>
            <a:prstGeom prst="arc">
              <a:avLst>
                <a:gd name="adj1" fmla="val 16513465"/>
                <a:gd name="adj2" fmla="val 7294783"/>
              </a:avLst>
            </a:prstGeom>
            <a:ln w="19050" cap="rnd">
              <a:solidFill>
                <a:srgbClr val="5F2F5A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8A710EE5-BB0D-DD77-756B-3F6B85733FBA}"/>
              </a:ext>
            </a:extLst>
          </p:cNvPr>
          <p:cNvGrpSpPr/>
          <p:nvPr/>
        </p:nvGrpSpPr>
        <p:grpSpPr>
          <a:xfrm>
            <a:off x="5730820" y="4837733"/>
            <a:ext cx="704577" cy="704572"/>
            <a:chOff x="10067403" y="1632259"/>
            <a:chExt cx="896394" cy="896388"/>
          </a:xfrm>
        </p:grpSpPr>
        <p:sp>
          <p:nvSpPr>
            <p:cNvPr id="23" name="Elipse 8">
              <a:extLst>
                <a:ext uri="{FF2B5EF4-FFF2-40B4-BE49-F238E27FC236}">
                  <a16:creationId xmlns:a16="http://schemas.microsoft.com/office/drawing/2014/main" id="{4BEBB45D-13DB-4ECA-C95C-E04A6DF4E549}"/>
                </a:ext>
              </a:extLst>
            </p:cNvPr>
            <p:cNvSpPr/>
            <p:nvPr/>
          </p:nvSpPr>
          <p:spPr>
            <a:xfrm>
              <a:off x="10135369" y="1700225"/>
              <a:ext cx="760462" cy="760456"/>
            </a:xfrm>
            <a:prstGeom prst="ellipse">
              <a:avLst/>
            </a:prstGeom>
            <a:solidFill>
              <a:srgbClr val="01A5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4" name="Arco 23">
              <a:extLst>
                <a:ext uri="{FF2B5EF4-FFF2-40B4-BE49-F238E27FC236}">
                  <a16:creationId xmlns:a16="http://schemas.microsoft.com/office/drawing/2014/main" id="{E14CADED-0A6E-8979-CDB9-57F3803AEFDF}"/>
                </a:ext>
              </a:extLst>
            </p:cNvPr>
            <p:cNvSpPr/>
            <p:nvPr/>
          </p:nvSpPr>
          <p:spPr>
            <a:xfrm>
              <a:off x="10067403" y="1632259"/>
              <a:ext cx="896394" cy="896388"/>
            </a:xfrm>
            <a:prstGeom prst="arc">
              <a:avLst>
                <a:gd name="adj1" fmla="val 16513465"/>
                <a:gd name="adj2" fmla="val 7294783"/>
              </a:avLst>
            </a:prstGeom>
            <a:ln w="19050" cap="rnd">
              <a:solidFill>
                <a:srgbClr val="5F2F5A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507923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E7744-9DA5-CF36-2284-4A21262D7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Superiores Arredondados 21">
            <a:extLst>
              <a:ext uri="{FF2B5EF4-FFF2-40B4-BE49-F238E27FC236}">
                <a16:creationId xmlns:a16="http://schemas.microsoft.com/office/drawing/2014/main" id="{864EF90C-BFF2-8798-08B7-B030D01AC99B}"/>
              </a:ext>
            </a:extLst>
          </p:cNvPr>
          <p:cNvSpPr/>
          <p:nvPr/>
        </p:nvSpPr>
        <p:spPr>
          <a:xfrm>
            <a:off x="777476" y="1402740"/>
            <a:ext cx="10328212" cy="5469874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224C6-5B8C-5A0C-F5B3-2C113D5AE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Resumo da aula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34250-E5CE-0376-7848-48AEEBF89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0923" y="2084230"/>
            <a:ext cx="6439989" cy="4545169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ea typeface="Calibri Light"/>
                <a:cs typeface="Calibri Light"/>
              </a:rPr>
              <a:t>Epidemiologia e introdução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ea typeface="Calibri Light"/>
                <a:cs typeface="Calibri Light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ea typeface="Calibri Light"/>
                <a:cs typeface="Calibri Light"/>
              </a:rPr>
              <a:t>- Classificação molecular do Câncer de - Pulmão</a:t>
            </a:r>
          </a:p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ea typeface="Calibri Light"/>
                <a:cs typeface="Calibri Light"/>
              </a:rPr>
              <a:t>Relevância clínica da testagem molecular</a:t>
            </a:r>
          </a:p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ea typeface="Calibri Light"/>
                <a:cs typeface="Calibri Light"/>
              </a:rPr>
              <a:t>Considerações pré-analíticas</a:t>
            </a:r>
          </a:p>
          <a:p>
            <a:pPr marL="228600" lvl="1" indent="0">
              <a:buNone/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ea typeface="Calibri Light"/>
                <a:cs typeface="Calibri Light"/>
              </a:rPr>
              <a:t>- Manipulação do tecido</a:t>
            </a:r>
          </a:p>
          <a:p>
            <a:pPr marL="228600" lvl="1" indent="0">
              <a:buNone/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ea typeface="Calibri Light"/>
                <a:cs typeface="Calibri Light"/>
              </a:rPr>
              <a:t>- Implicações do processamento</a:t>
            </a:r>
          </a:p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ea typeface="Calibri Light"/>
                <a:cs typeface="Calibri Light"/>
              </a:rPr>
              <a:t>O papel central do patologista na escolha e indicação de testes</a:t>
            </a:r>
          </a:p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ea typeface="Calibri Light"/>
                <a:cs typeface="Calibri Light"/>
              </a:rPr>
              <a:t>Biópsia líquida e fluxo de testagem tecidual 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39544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CFE06-E5AE-D6F2-344D-E813B0644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90EE0763-12E2-4F8A-15BD-8578048D18AC}"/>
              </a:ext>
            </a:extLst>
          </p:cNvPr>
          <p:cNvGrpSpPr/>
          <p:nvPr/>
        </p:nvGrpSpPr>
        <p:grpSpPr>
          <a:xfrm>
            <a:off x="3827721" y="1251482"/>
            <a:ext cx="7823286" cy="5340089"/>
            <a:chOff x="3124734" y="768233"/>
            <a:chExt cx="8526273" cy="5819943"/>
          </a:xfrm>
        </p:grpSpPr>
        <p:pic>
          <p:nvPicPr>
            <p:cNvPr id="19" name="Picture 2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EEC0DD9A-A9C1-4F79-61EC-CC5D83A1F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59" t="5005" r="3526" b="5102"/>
            <a:stretch/>
          </p:blipFill>
          <p:spPr>
            <a:xfrm>
              <a:off x="3124734" y="773256"/>
              <a:ext cx="8526273" cy="5391967"/>
            </a:xfrm>
            <a:prstGeom prst="rect">
              <a:avLst/>
            </a:prstGeom>
          </p:spPr>
        </p:pic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2A6E22E3-BA40-28BA-6148-F6516A210488}"/>
                </a:ext>
              </a:extLst>
            </p:cNvPr>
            <p:cNvSpPr/>
            <p:nvPr/>
          </p:nvSpPr>
          <p:spPr>
            <a:xfrm>
              <a:off x="3364913" y="1085485"/>
              <a:ext cx="1711758" cy="2221635"/>
            </a:xfrm>
            <a:prstGeom prst="rect">
              <a:avLst/>
            </a:prstGeom>
            <a:noFill/>
            <a:ln w="38100">
              <a:solidFill>
                <a:srgbClr val="01AC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5">
              <a:extLst>
                <a:ext uri="{FF2B5EF4-FFF2-40B4-BE49-F238E27FC236}">
                  <a16:creationId xmlns:a16="http://schemas.microsoft.com/office/drawing/2014/main" id="{2D97AEDE-4822-F0AE-128F-82EAC07520DE}"/>
                </a:ext>
              </a:extLst>
            </p:cNvPr>
            <p:cNvSpPr txBox="1"/>
            <p:nvPr/>
          </p:nvSpPr>
          <p:spPr>
            <a:xfrm>
              <a:off x="3638506" y="784844"/>
              <a:ext cx="1155876" cy="503145"/>
            </a:xfrm>
            <a:prstGeom prst="rect">
              <a:avLst/>
            </a:prstGeom>
            <a:solidFill>
              <a:srgbClr val="006E7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60% de tumor no </a:t>
              </a:r>
              <a:r>
                <a:rPr lang="en-US" sz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tecido</a:t>
              </a:r>
              <a:endPara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8">
              <a:extLst>
                <a:ext uri="{FF2B5EF4-FFF2-40B4-BE49-F238E27FC236}">
                  <a16:creationId xmlns:a16="http://schemas.microsoft.com/office/drawing/2014/main" id="{459E5930-BE8C-CF3C-7117-2795482B131B}"/>
                </a:ext>
              </a:extLst>
            </p:cNvPr>
            <p:cNvSpPr/>
            <p:nvPr/>
          </p:nvSpPr>
          <p:spPr>
            <a:xfrm>
              <a:off x="5747164" y="1085485"/>
              <a:ext cx="970212" cy="2221635"/>
            </a:xfrm>
            <a:prstGeom prst="rect">
              <a:avLst/>
            </a:prstGeom>
            <a:noFill/>
            <a:ln w="38100">
              <a:solidFill>
                <a:srgbClr val="01AC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12C823EB-9465-8CA7-80DC-CE50277ADF1D}"/>
                </a:ext>
              </a:extLst>
            </p:cNvPr>
            <p:cNvSpPr txBox="1"/>
            <p:nvPr/>
          </p:nvSpPr>
          <p:spPr>
            <a:xfrm>
              <a:off x="5637002" y="784844"/>
              <a:ext cx="1161120" cy="503145"/>
            </a:xfrm>
            <a:prstGeom prst="rect">
              <a:avLst/>
            </a:prstGeom>
            <a:solidFill>
              <a:srgbClr val="006E7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90% de tumor no </a:t>
              </a:r>
              <a:r>
                <a:rPr lang="en-US" sz="120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tecido</a:t>
              </a:r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10">
              <a:extLst>
                <a:ext uri="{FF2B5EF4-FFF2-40B4-BE49-F238E27FC236}">
                  <a16:creationId xmlns:a16="http://schemas.microsoft.com/office/drawing/2014/main" id="{E37DAA02-E41B-8D01-E1B0-AE230D748EB1}"/>
                </a:ext>
              </a:extLst>
            </p:cNvPr>
            <p:cNvSpPr/>
            <p:nvPr/>
          </p:nvSpPr>
          <p:spPr>
            <a:xfrm>
              <a:off x="7387870" y="1085485"/>
              <a:ext cx="2479214" cy="2221635"/>
            </a:xfrm>
            <a:prstGeom prst="rect">
              <a:avLst/>
            </a:prstGeom>
            <a:noFill/>
            <a:ln w="38100">
              <a:solidFill>
                <a:srgbClr val="01AC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524BDD06-8B05-70D0-63E8-0D7619C3F1D3}"/>
                </a:ext>
              </a:extLst>
            </p:cNvPr>
            <p:cNvSpPr txBox="1"/>
            <p:nvPr/>
          </p:nvSpPr>
          <p:spPr>
            <a:xfrm>
              <a:off x="7948628" y="768233"/>
              <a:ext cx="1396468" cy="461661"/>
            </a:xfrm>
            <a:prstGeom prst="rect">
              <a:avLst/>
            </a:prstGeom>
            <a:solidFill>
              <a:srgbClr val="006E7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10% de tumor no </a:t>
              </a:r>
              <a:r>
                <a:rPr lang="en-US" sz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tecido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com cito</a:t>
              </a:r>
            </a:p>
          </p:txBody>
        </p:sp>
        <p:sp>
          <p:nvSpPr>
            <p:cNvPr id="26" name="Rectangle 12">
              <a:extLst>
                <a:ext uri="{FF2B5EF4-FFF2-40B4-BE49-F238E27FC236}">
                  <a16:creationId xmlns:a16="http://schemas.microsoft.com/office/drawing/2014/main" id="{8C52CB0E-F1ED-E414-9034-786F5DC54620}"/>
                </a:ext>
              </a:extLst>
            </p:cNvPr>
            <p:cNvSpPr/>
            <p:nvPr/>
          </p:nvSpPr>
          <p:spPr>
            <a:xfrm>
              <a:off x="3374224" y="3604059"/>
              <a:ext cx="1721571" cy="2221635"/>
            </a:xfrm>
            <a:prstGeom prst="rect">
              <a:avLst/>
            </a:prstGeom>
            <a:noFill/>
            <a:ln w="38100">
              <a:solidFill>
                <a:srgbClr val="00D8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13">
              <a:extLst>
                <a:ext uri="{FF2B5EF4-FFF2-40B4-BE49-F238E27FC236}">
                  <a16:creationId xmlns:a16="http://schemas.microsoft.com/office/drawing/2014/main" id="{D08C92A6-992D-E663-CE88-D83C05AAFCB0}"/>
                </a:ext>
              </a:extLst>
            </p:cNvPr>
            <p:cNvSpPr txBox="1"/>
            <p:nvPr/>
          </p:nvSpPr>
          <p:spPr>
            <a:xfrm>
              <a:off x="3656066" y="5709806"/>
              <a:ext cx="1068786" cy="461661"/>
            </a:xfrm>
            <a:prstGeom prst="rect">
              <a:avLst/>
            </a:prstGeom>
            <a:solidFill>
              <a:srgbClr val="006E7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40% </a:t>
              </a:r>
              <a:r>
                <a:rPr lang="en-US" sz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blocos</a:t>
              </a:r>
              <a:endPara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15">
              <a:extLst>
                <a:ext uri="{FF2B5EF4-FFF2-40B4-BE49-F238E27FC236}">
                  <a16:creationId xmlns:a16="http://schemas.microsoft.com/office/drawing/2014/main" id="{275022DF-1B6E-9C6A-086A-C34C820AC308}"/>
                </a:ext>
              </a:extLst>
            </p:cNvPr>
            <p:cNvSpPr/>
            <p:nvPr/>
          </p:nvSpPr>
          <p:spPr>
            <a:xfrm>
              <a:off x="5751972" y="3619349"/>
              <a:ext cx="965403" cy="2221635"/>
            </a:xfrm>
            <a:prstGeom prst="rect">
              <a:avLst/>
            </a:prstGeom>
            <a:noFill/>
            <a:ln w="38100">
              <a:solidFill>
                <a:srgbClr val="00D8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EA77A516-1E87-5A9C-B050-94C5B7EADCAF}"/>
                </a:ext>
              </a:extLst>
            </p:cNvPr>
            <p:cNvSpPr txBox="1"/>
            <p:nvPr/>
          </p:nvSpPr>
          <p:spPr>
            <a:xfrm>
              <a:off x="5708723" y="5682511"/>
              <a:ext cx="1068786" cy="461661"/>
            </a:xfrm>
            <a:prstGeom prst="rect">
              <a:avLst/>
            </a:prstGeom>
            <a:solidFill>
              <a:srgbClr val="006E7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80% </a:t>
              </a:r>
              <a:r>
                <a:rPr lang="en-US" sz="120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120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bloco</a:t>
              </a:r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17">
              <a:extLst>
                <a:ext uri="{FF2B5EF4-FFF2-40B4-BE49-F238E27FC236}">
                  <a16:creationId xmlns:a16="http://schemas.microsoft.com/office/drawing/2014/main" id="{446EF777-DA7C-36BD-8B10-44E45370BE76}"/>
                </a:ext>
              </a:extLst>
            </p:cNvPr>
            <p:cNvSpPr/>
            <p:nvPr/>
          </p:nvSpPr>
          <p:spPr>
            <a:xfrm>
              <a:off x="7591596" y="3619349"/>
              <a:ext cx="671913" cy="2221635"/>
            </a:xfrm>
            <a:prstGeom prst="rect">
              <a:avLst/>
            </a:prstGeom>
            <a:noFill/>
            <a:ln w="38100">
              <a:solidFill>
                <a:srgbClr val="D5D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18">
              <a:extLst>
                <a:ext uri="{FF2B5EF4-FFF2-40B4-BE49-F238E27FC236}">
                  <a16:creationId xmlns:a16="http://schemas.microsoft.com/office/drawing/2014/main" id="{00656E39-ACBC-3FB0-8C75-DA9A00141176}"/>
                </a:ext>
              </a:extLst>
            </p:cNvPr>
            <p:cNvSpPr txBox="1"/>
            <p:nvPr/>
          </p:nvSpPr>
          <p:spPr>
            <a:xfrm>
              <a:off x="7329150" y="5682511"/>
              <a:ext cx="951777" cy="905665"/>
            </a:xfrm>
            <a:prstGeom prst="rect">
              <a:avLst/>
            </a:prstGeom>
            <a:solidFill>
              <a:srgbClr val="D5D9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Bx pleural com</a:t>
              </a:r>
            </a:p>
            <a:p>
              <a:pPr algn="r"/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60% e necrose</a:t>
              </a:r>
            </a:p>
          </p:txBody>
        </p:sp>
        <p:sp>
          <p:nvSpPr>
            <p:cNvPr id="32" name="Rectangle 19">
              <a:extLst>
                <a:ext uri="{FF2B5EF4-FFF2-40B4-BE49-F238E27FC236}">
                  <a16:creationId xmlns:a16="http://schemas.microsoft.com/office/drawing/2014/main" id="{C1EF8C9B-1EF2-8642-92F0-CE7E4E3D9AA1}"/>
                </a:ext>
              </a:extLst>
            </p:cNvPr>
            <p:cNvSpPr/>
            <p:nvPr/>
          </p:nvSpPr>
          <p:spPr>
            <a:xfrm>
              <a:off x="8397940" y="3619349"/>
              <a:ext cx="671913" cy="2221635"/>
            </a:xfrm>
            <a:prstGeom prst="rect">
              <a:avLst/>
            </a:prstGeom>
            <a:noFill/>
            <a:ln w="38100">
              <a:solidFill>
                <a:srgbClr val="D5D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20">
              <a:extLst>
                <a:ext uri="{FF2B5EF4-FFF2-40B4-BE49-F238E27FC236}">
                  <a16:creationId xmlns:a16="http://schemas.microsoft.com/office/drawing/2014/main" id="{69C8BFCE-B937-ABF8-1296-CB00492EF20F}"/>
                </a:ext>
              </a:extLst>
            </p:cNvPr>
            <p:cNvSpPr txBox="1"/>
            <p:nvPr/>
          </p:nvSpPr>
          <p:spPr>
            <a:xfrm>
              <a:off x="8373626" y="5723262"/>
              <a:ext cx="951777" cy="276995"/>
            </a:xfrm>
            <a:prstGeom prst="rect">
              <a:avLst/>
            </a:prstGeom>
            <a:solidFill>
              <a:srgbClr val="D5D9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Ressecção</a:t>
              </a:r>
              <a:endPara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4" name="Group 23">
              <a:extLst>
                <a:ext uri="{FF2B5EF4-FFF2-40B4-BE49-F238E27FC236}">
                  <a16:creationId xmlns:a16="http://schemas.microsoft.com/office/drawing/2014/main" id="{6251EB58-5501-DD06-ECFC-0D6562AEA24E}"/>
                </a:ext>
              </a:extLst>
            </p:cNvPr>
            <p:cNvGrpSpPr/>
            <p:nvPr/>
          </p:nvGrpSpPr>
          <p:grpSpPr>
            <a:xfrm>
              <a:off x="3498778" y="1684144"/>
              <a:ext cx="1204335" cy="81414"/>
              <a:chOff x="3202325" y="1082277"/>
              <a:chExt cx="1310040" cy="88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35" name="Ink 21">
                    <a:extLst>
                      <a:ext uri="{FF2B5EF4-FFF2-40B4-BE49-F238E27FC236}">
                        <a16:creationId xmlns:a16="http://schemas.microsoft.com/office/drawing/2014/main" id="{92733981-68F8-B2C8-A5FE-2AD9F2BD9E88}"/>
                      </a:ext>
                    </a:extLst>
                  </p14:cNvPr>
                  <p14:cNvContentPartPr/>
                  <p14:nvPr/>
                </p14:nvContentPartPr>
                <p14:xfrm>
                  <a:off x="3202325" y="1082277"/>
                  <a:ext cx="452520" cy="26640"/>
                </p14:xfrm>
              </p:contentPart>
            </mc:Choice>
            <mc:Fallback xmlns="">
              <p:pic>
                <p:nvPicPr>
                  <p:cNvPr id="35" name="Ink 21">
                    <a:extLst>
                      <a:ext uri="{FF2B5EF4-FFF2-40B4-BE49-F238E27FC236}">
                        <a16:creationId xmlns:a16="http://schemas.microsoft.com/office/drawing/2014/main" id="{92733981-68F8-B2C8-A5FE-2AD9F2BD9E88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159675" y="1039309"/>
                    <a:ext cx="537394" cy="1121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36" name="Ink 22">
                    <a:extLst>
                      <a:ext uri="{FF2B5EF4-FFF2-40B4-BE49-F238E27FC236}">
                        <a16:creationId xmlns:a16="http://schemas.microsoft.com/office/drawing/2014/main" id="{EFDA89FD-53F4-B91C-A09E-D63DF9827CAA}"/>
                      </a:ext>
                    </a:extLst>
                  </p14:cNvPr>
                  <p14:cNvContentPartPr/>
                  <p14:nvPr/>
                </p14:nvContentPartPr>
                <p14:xfrm>
                  <a:off x="4119605" y="1157877"/>
                  <a:ext cx="392760" cy="12960"/>
                </p14:xfrm>
              </p:contentPart>
            </mc:Choice>
            <mc:Fallback xmlns="">
              <p:pic>
                <p:nvPicPr>
                  <p:cNvPr id="36" name="Ink 22">
                    <a:extLst>
                      <a:ext uri="{FF2B5EF4-FFF2-40B4-BE49-F238E27FC236}">
                        <a16:creationId xmlns:a16="http://schemas.microsoft.com/office/drawing/2014/main" id="{EFDA89FD-53F4-B91C-A09E-D63DF9827CAA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076914" y="1114677"/>
                    <a:ext cx="477716" cy="98928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7" name="Ink 24">
                  <a:extLst>
                    <a:ext uri="{FF2B5EF4-FFF2-40B4-BE49-F238E27FC236}">
                      <a16:creationId xmlns:a16="http://schemas.microsoft.com/office/drawing/2014/main" id="{B112BA49-F30B-9856-CF21-CE8FAC0D1181}"/>
                    </a:ext>
                  </a:extLst>
                </p14:cNvPr>
                <p14:cNvContentPartPr/>
                <p14:nvPr/>
              </p14:nvContentPartPr>
              <p14:xfrm>
                <a:off x="6013856" y="1727233"/>
                <a:ext cx="356766" cy="14231"/>
              </p14:xfrm>
            </p:contentPart>
          </mc:Choice>
          <mc:Fallback xmlns="">
            <p:pic>
              <p:nvPicPr>
                <p:cNvPr id="37" name="Ink 24">
                  <a:extLst>
                    <a:ext uri="{FF2B5EF4-FFF2-40B4-BE49-F238E27FC236}">
                      <a16:creationId xmlns:a16="http://schemas.microsoft.com/office/drawing/2014/main" id="{B112BA49-F30B-9856-CF21-CE8FAC0D118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974608" y="1688771"/>
                  <a:ext cx="434870" cy="907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8" name="Ink 25">
                  <a:extLst>
                    <a:ext uri="{FF2B5EF4-FFF2-40B4-BE49-F238E27FC236}">
                      <a16:creationId xmlns:a16="http://schemas.microsoft.com/office/drawing/2014/main" id="{88E48A32-2B38-BEE4-786A-276F1A5F7D7B}"/>
                    </a:ext>
                  </a:extLst>
                </p14:cNvPr>
                <p14:cNvContentPartPr/>
                <p14:nvPr/>
              </p14:nvContentPartPr>
              <p14:xfrm>
                <a:off x="7646501" y="1745766"/>
                <a:ext cx="314074" cy="29455"/>
              </p14:xfrm>
            </p:contentPart>
          </mc:Choice>
          <mc:Fallback xmlns="">
            <p:pic>
              <p:nvPicPr>
                <p:cNvPr id="38" name="Ink 25">
                  <a:extLst>
                    <a:ext uri="{FF2B5EF4-FFF2-40B4-BE49-F238E27FC236}">
                      <a16:creationId xmlns:a16="http://schemas.microsoft.com/office/drawing/2014/main" id="{88E48A32-2B38-BEE4-786A-276F1A5F7D7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607291" y="1706493"/>
                  <a:ext cx="392102" cy="107609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9" name="Group 28">
              <a:extLst>
                <a:ext uri="{FF2B5EF4-FFF2-40B4-BE49-F238E27FC236}">
                  <a16:creationId xmlns:a16="http://schemas.microsoft.com/office/drawing/2014/main" id="{787754B8-C0EF-2C99-75F6-483D25975E39}"/>
                </a:ext>
              </a:extLst>
            </p:cNvPr>
            <p:cNvGrpSpPr/>
            <p:nvPr/>
          </p:nvGrpSpPr>
          <p:grpSpPr>
            <a:xfrm>
              <a:off x="8441117" y="1702411"/>
              <a:ext cx="1238423" cy="34088"/>
              <a:chOff x="8578456" y="1102148"/>
              <a:chExt cx="1347120" cy="37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40" name="Ink 26">
                    <a:extLst>
                      <a:ext uri="{FF2B5EF4-FFF2-40B4-BE49-F238E27FC236}">
                        <a16:creationId xmlns:a16="http://schemas.microsoft.com/office/drawing/2014/main" id="{3B828E84-DF3F-0ACF-FC34-395619C5649D}"/>
                      </a:ext>
                    </a:extLst>
                  </p14:cNvPr>
                  <p14:cNvContentPartPr/>
                  <p14:nvPr/>
                </p14:nvContentPartPr>
                <p14:xfrm>
                  <a:off x="8578456" y="1116188"/>
                  <a:ext cx="436320" cy="13680"/>
                </p14:xfrm>
              </p:contentPart>
            </mc:Choice>
            <mc:Fallback xmlns="">
              <p:pic>
                <p:nvPicPr>
                  <p:cNvPr id="40" name="Ink 26">
                    <a:extLst>
                      <a:ext uri="{FF2B5EF4-FFF2-40B4-BE49-F238E27FC236}">
                        <a16:creationId xmlns:a16="http://schemas.microsoft.com/office/drawing/2014/main" id="{3B828E84-DF3F-0ACF-FC34-395619C5649D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8535763" y="1073438"/>
                    <a:ext cx="521279" cy="987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41" name="Ink 27">
                    <a:extLst>
                      <a:ext uri="{FF2B5EF4-FFF2-40B4-BE49-F238E27FC236}">
                        <a16:creationId xmlns:a16="http://schemas.microsoft.com/office/drawing/2014/main" id="{39C90567-543B-6023-CF42-21F409BC3E0C}"/>
                      </a:ext>
                    </a:extLst>
                  </p14:cNvPr>
                  <p14:cNvContentPartPr/>
                  <p14:nvPr/>
                </p14:nvContentPartPr>
                <p14:xfrm>
                  <a:off x="9431656" y="1102148"/>
                  <a:ext cx="493920" cy="37080"/>
                </p14:xfrm>
              </p:contentPart>
            </mc:Choice>
            <mc:Fallback xmlns="">
              <p:pic>
                <p:nvPicPr>
                  <p:cNvPr id="41" name="Ink 27">
                    <a:extLst>
                      <a:ext uri="{FF2B5EF4-FFF2-40B4-BE49-F238E27FC236}">
                        <a16:creationId xmlns:a16="http://schemas.microsoft.com/office/drawing/2014/main" id="{39C90567-543B-6023-CF42-21F409BC3E0C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9388966" y="1059527"/>
                    <a:ext cx="578873" cy="12189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2" name="Group 31">
              <a:extLst>
                <a:ext uri="{FF2B5EF4-FFF2-40B4-BE49-F238E27FC236}">
                  <a16:creationId xmlns:a16="http://schemas.microsoft.com/office/drawing/2014/main" id="{5AA79B08-7D54-7E97-F5B2-89A6F9ED3C21}"/>
                </a:ext>
              </a:extLst>
            </p:cNvPr>
            <p:cNvGrpSpPr/>
            <p:nvPr/>
          </p:nvGrpSpPr>
          <p:grpSpPr>
            <a:xfrm>
              <a:off x="7676949" y="4176933"/>
              <a:ext cx="1158663" cy="32764"/>
              <a:chOff x="7747216" y="3793860"/>
              <a:chExt cx="1260360" cy="35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43" name="Ink 29">
                    <a:extLst>
                      <a:ext uri="{FF2B5EF4-FFF2-40B4-BE49-F238E27FC236}">
                        <a16:creationId xmlns:a16="http://schemas.microsoft.com/office/drawing/2014/main" id="{97030CF6-0EF3-ED8A-FEFC-A27CAEE397B2}"/>
                      </a:ext>
                    </a:extLst>
                  </p14:cNvPr>
                  <p14:cNvContentPartPr/>
                  <p14:nvPr/>
                </p14:nvContentPartPr>
                <p14:xfrm>
                  <a:off x="8609416" y="3829140"/>
                  <a:ext cx="398160" cy="360"/>
                </p14:xfrm>
              </p:contentPart>
            </mc:Choice>
            <mc:Fallback xmlns="">
              <p:pic>
                <p:nvPicPr>
                  <p:cNvPr id="43" name="Ink 29">
                    <a:extLst>
                      <a:ext uri="{FF2B5EF4-FFF2-40B4-BE49-F238E27FC236}">
                        <a16:creationId xmlns:a16="http://schemas.microsoft.com/office/drawing/2014/main" id="{97030CF6-0EF3-ED8A-FEFC-A27CAEE397B2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8566741" y="3793140"/>
                    <a:ext cx="483084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44" name="Ink 30">
                    <a:extLst>
                      <a:ext uri="{FF2B5EF4-FFF2-40B4-BE49-F238E27FC236}">
                        <a16:creationId xmlns:a16="http://schemas.microsoft.com/office/drawing/2014/main" id="{CD47FFE5-DB72-72AF-D05D-3F11E0018F8B}"/>
                      </a:ext>
                    </a:extLst>
                  </p14:cNvPr>
                  <p14:cNvContentPartPr/>
                  <p14:nvPr/>
                </p14:nvContentPartPr>
                <p14:xfrm>
                  <a:off x="7747216" y="3793860"/>
                  <a:ext cx="423720" cy="18720"/>
                </p14:xfrm>
              </p:contentPart>
            </mc:Choice>
            <mc:Fallback xmlns="">
              <p:pic>
                <p:nvPicPr>
                  <p:cNvPr id="44" name="Ink 30">
                    <a:extLst>
                      <a:ext uri="{FF2B5EF4-FFF2-40B4-BE49-F238E27FC236}">
                        <a16:creationId xmlns:a16="http://schemas.microsoft.com/office/drawing/2014/main" id="{CD47FFE5-DB72-72AF-D05D-3F11E0018F8B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7704545" y="3752260"/>
                    <a:ext cx="508635" cy="10150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5" name="Group 34">
              <a:extLst>
                <a:ext uri="{FF2B5EF4-FFF2-40B4-BE49-F238E27FC236}">
                  <a16:creationId xmlns:a16="http://schemas.microsoft.com/office/drawing/2014/main" id="{59F85035-4E6E-6614-ACF4-D382DC2EE548}"/>
                </a:ext>
              </a:extLst>
            </p:cNvPr>
            <p:cNvGrpSpPr/>
            <p:nvPr/>
          </p:nvGrpSpPr>
          <p:grpSpPr>
            <a:xfrm>
              <a:off x="6063888" y="4187854"/>
              <a:ext cx="366364" cy="8274"/>
              <a:chOff x="5992576" y="3805740"/>
              <a:chExt cx="398520" cy="9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46" name="Ink 32">
                    <a:extLst>
                      <a:ext uri="{FF2B5EF4-FFF2-40B4-BE49-F238E27FC236}">
                        <a16:creationId xmlns:a16="http://schemas.microsoft.com/office/drawing/2014/main" id="{46B49FB5-DD6B-B9A3-1A06-1A34C741E594}"/>
                      </a:ext>
                    </a:extLst>
                  </p14:cNvPr>
                  <p14:cNvContentPartPr/>
                  <p14:nvPr/>
                </p14:nvContentPartPr>
                <p14:xfrm>
                  <a:off x="5992576" y="3808620"/>
                  <a:ext cx="223200" cy="6120"/>
                </p14:xfrm>
              </p:contentPart>
            </mc:Choice>
            <mc:Fallback xmlns="">
              <p:pic>
                <p:nvPicPr>
                  <p:cNvPr id="46" name="Ink 32">
                    <a:extLst>
                      <a:ext uri="{FF2B5EF4-FFF2-40B4-BE49-F238E27FC236}">
                        <a16:creationId xmlns:a16="http://schemas.microsoft.com/office/drawing/2014/main" id="{46B49FB5-DD6B-B9A3-1A06-1A34C741E594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5949899" y="3767820"/>
                    <a:ext cx="308127" cy="873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47" name="Ink 33">
                    <a:extLst>
                      <a:ext uri="{FF2B5EF4-FFF2-40B4-BE49-F238E27FC236}">
                        <a16:creationId xmlns:a16="http://schemas.microsoft.com/office/drawing/2014/main" id="{57B8A53B-B9F7-D626-36C3-D9A3AE619221}"/>
                      </a:ext>
                    </a:extLst>
                  </p14:cNvPr>
                  <p14:cNvContentPartPr/>
                  <p14:nvPr/>
                </p14:nvContentPartPr>
                <p14:xfrm>
                  <a:off x="6231616" y="3805740"/>
                  <a:ext cx="159480" cy="360"/>
                </p14:xfrm>
              </p:contentPart>
            </mc:Choice>
            <mc:Fallback xmlns="">
              <p:pic>
                <p:nvPicPr>
                  <p:cNvPr id="47" name="Ink 33">
                    <a:extLst>
                      <a:ext uri="{FF2B5EF4-FFF2-40B4-BE49-F238E27FC236}">
                        <a16:creationId xmlns:a16="http://schemas.microsoft.com/office/drawing/2014/main" id="{57B8A53B-B9F7-D626-36C3-D9A3AE619221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6188860" y="3769740"/>
                    <a:ext cx="244565" cy="72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8" name="Ink 35">
                  <a:extLst>
                    <a:ext uri="{FF2B5EF4-FFF2-40B4-BE49-F238E27FC236}">
                      <a16:creationId xmlns:a16="http://schemas.microsoft.com/office/drawing/2014/main" id="{9936EBAC-94EB-E362-99AB-DFD6486943CB}"/>
                    </a:ext>
                  </a:extLst>
                </p14:cNvPr>
                <p14:cNvContentPartPr/>
                <p14:nvPr/>
              </p14:nvContentPartPr>
              <p14:xfrm>
                <a:off x="3477001" y="4223266"/>
                <a:ext cx="449764" cy="12245"/>
              </p14:xfrm>
            </p:contentPart>
          </mc:Choice>
          <mc:Fallback xmlns="">
            <p:pic>
              <p:nvPicPr>
                <p:cNvPr id="48" name="Ink 35">
                  <a:extLst>
                    <a:ext uri="{FF2B5EF4-FFF2-40B4-BE49-F238E27FC236}">
                      <a16:creationId xmlns:a16="http://schemas.microsoft.com/office/drawing/2014/main" id="{9936EBAC-94EB-E362-99AB-DFD6486943C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437755" y="4182449"/>
                  <a:ext cx="527864" cy="934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9" name="Ink 36">
                  <a:extLst>
                    <a:ext uri="{FF2B5EF4-FFF2-40B4-BE49-F238E27FC236}">
                      <a16:creationId xmlns:a16="http://schemas.microsoft.com/office/drawing/2014/main" id="{4AE40C6C-AE81-28F3-B7A3-FF37DA51BC9D}"/>
                    </a:ext>
                  </a:extLst>
                </p14:cNvPr>
                <p14:cNvContentPartPr/>
                <p14:nvPr/>
              </p14:nvContentPartPr>
              <p14:xfrm>
                <a:off x="4346412" y="4168328"/>
                <a:ext cx="430569" cy="26145"/>
              </p14:xfrm>
            </p:contentPart>
          </mc:Choice>
          <mc:Fallback xmlns="">
            <p:pic>
              <p:nvPicPr>
                <p:cNvPr id="49" name="Ink 36">
                  <a:extLst>
                    <a:ext uri="{FF2B5EF4-FFF2-40B4-BE49-F238E27FC236}">
                      <a16:creationId xmlns:a16="http://schemas.microsoft.com/office/drawing/2014/main" id="{4AE40C6C-AE81-28F3-B7A3-FF37DA51BC9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307198" y="4128714"/>
                  <a:ext cx="508605" cy="104976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id="{0FFC9F34-E0B7-225F-3CE8-7B14658CE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410" y="1796252"/>
            <a:ext cx="1867717" cy="800100"/>
          </a:xfrm>
        </p:spPr>
        <p:txBody>
          <a:bodyPr>
            <a:normAutofit/>
          </a:bodyPr>
          <a:lstStyle/>
          <a:p>
            <a:r>
              <a:rPr lang="pt-BR" sz="3200" dirty="0" err="1"/>
              <a:t>TBbx</a:t>
            </a:r>
            <a:endParaRPr lang="pt-BR" sz="3200" baseline="30000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35D40FCE-1127-A49E-D9FE-DBDAFDDA66A2}"/>
              </a:ext>
            </a:extLst>
          </p:cNvPr>
          <p:cNvSpPr txBox="1">
            <a:spLocks/>
          </p:cNvSpPr>
          <p:nvPr/>
        </p:nvSpPr>
        <p:spPr>
          <a:xfrm>
            <a:off x="658410" y="4330116"/>
            <a:ext cx="1867717" cy="8001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6E76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pt-BR" sz="3200" dirty="0">
                <a:solidFill>
                  <a:srgbClr val="D5D900"/>
                </a:solidFill>
              </a:rPr>
              <a:t>Guiada por TC</a:t>
            </a:r>
            <a:endParaRPr lang="pt-BR" sz="3200" baseline="30000" dirty="0">
              <a:solidFill>
                <a:srgbClr val="D5D90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F8B3200-1688-F493-C90B-88DA105E2EAD}"/>
              </a:ext>
            </a:extLst>
          </p:cNvPr>
          <p:cNvSpPr txBox="1">
            <a:spLocks/>
          </p:cNvSpPr>
          <p:nvPr/>
        </p:nvSpPr>
        <p:spPr>
          <a:xfrm>
            <a:off x="457199" y="228601"/>
            <a:ext cx="11985171" cy="8001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6E76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pt-BR" sz="2700" dirty="0" err="1"/>
              <a:t>TBbx</a:t>
            </a:r>
            <a:r>
              <a:rPr lang="pt-BR" sz="2700" dirty="0"/>
              <a:t> e Guiada por TC</a:t>
            </a:r>
            <a:endParaRPr lang="pt-BR" sz="2700" baseline="300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02210EE-D4E9-A842-CA22-3841582F0A84}"/>
              </a:ext>
            </a:extLst>
          </p:cNvPr>
          <p:cNvSpPr txBox="1"/>
          <p:nvPr/>
        </p:nvSpPr>
        <p:spPr>
          <a:xfrm>
            <a:off x="658410" y="6438904"/>
            <a:ext cx="622004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Fonte: Elaborado pelo autor.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601505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BBA13-E99E-963E-9CEF-4B32E7446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6060FF59-3A9A-7ECF-6002-A8E5FA3A2D7F}"/>
              </a:ext>
            </a:extLst>
          </p:cNvPr>
          <p:cNvGrpSpPr/>
          <p:nvPr/>
        </p:nvGrpSpPr>
        <p:grpSpPr>
          <a:xfrm>
            <a:off x="829340" y="1554244"/>
            <a:ext cx="9891704" cy="4428694"/>
            <a:chOff x="572028" y="1045182"/>
            <a:chExt cx="10648746" cy="4767635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E7E52BE4-0052-CBFB-40A6-8EB959590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01503" y="2279331"/>
              <a:ext cx="2938458" cy="3533486"/>
            </a:xfrm>
            <a:prstGeom prst="rect">
              <a:avLst/>
            </a:prstGeom>
          </p:spPr>
        </p:pic>
        <p:pic>
          <p:nvPicPr>
            <p:cNvPr id="11" name="Imagem 10" descr="Mapa&#10;&#10;Descrição gerada automaticamente">
              <a:extLst>
                <a:ext uri="{FF2B5EF4-FFF2-40B4-BE49-F238E27FC236}">
                  <a16:creationId xmlns:a16="http://schemas.microsoft.com/office/drawing/2014/main" id="{BBDD0C40-604C-2047-0563-69D650FC72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845" t="12098" r="7463" b="26404"/>
            <a:stretch/>
          </p:blipFill>
          <p:spPr>
            <a:xfrm>
              <a:off x="8651526" y="1124280"/>
              <a:ext cx="2569248" cy="2353193"/>
            </a:xfrm>
            <a:prstGeom prst="rect">
              <a:avLst/>
            </a:prstGeom>
          </p:spPr>
        </p:pic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2D731AFE-8570-621A-A9CE-941D9509F40D}"/>
                </a:ext>
              </a:extLst>
            </p:cNvPr>
            <p:cNvSpPr/>
            <p:nvPr/>
          </p:nvSpPr>
          <p:spPr>
            <a:xfrm>
              <a:off x="8653676" y="1112989"/>
              <a:ext cx="2545823" cy="2346547"/>
            </a:xfrm>
            <a:prstGeom prst="rect">
              <a:avLst/>
            </a:prstGeom>
            <a:noFill/>
            <a:ln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4" name="Conector de Seta Reta 3">
              <a:extLst>
                <a:ext uri="{FF2B5EF4-FFF2-40B4-BE49-F238E27FC236}">
                  <a16:creationId xmlns:a16="http://schemas.microsoft.com/office/drawing/2014/main" id="{53AD4170-60F4-A821-14AC-DB10D1A1FB5B}"/>
                </a:ext>
              </a:extLst>
            </p:cNvPr>
            <p:cNvCxnSpPr/>
            <p:nvPr/>
          </p:nvCxnSpPr>
          <p:spPr>
            <a:xfrm flipV="1">
              <a:off x="5324801" y="4600359"/>
              <a:ext cx="508551" cy="346567"/>
            </a:xfrm>
            <a:prstGeom prst="straightConnector1">
              <a:avLst/>
            </a:prstGeom>
            <a:ln w="25400">
              <a:solidFill>
                <a:srgbClr val="006E7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Imagem 4" descr="Forma&#10;&#10;Descrição gerada automaticamente">
              <a:extLst>
                <a:ext uri="{FF2B5EF4-FFF2-40B4-BE49-F238E27FC236}">
                  <a16:creationId xmlns:a16="http://schemas.microsoft.com/office/drawing/2014/main" id="{1A4939D4-AA4A-2FDB-577A-48D24B278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2028" y="1963430"/>
              <a:ext cx="3143010" cy="3695469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3FFFBE55-6694-C8D0-D3A9-15AC97930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3617171" y="1045320"/>
              <a:ext cx="2546113" cy="2349020"/>
            </a:xfrm>
            <a:prstGeom prst="rect">
              <a:avLst/>
            </a:prstGeom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A11AF969-5797-9B9E-4D79-042A0372962C}"/>
                </a:ext>
              </a:extLst>
            </p:cNvPr>
            <p:cNvSpPr/>
            <p:nvPr/>
          </p:nvSpPr>
          <p:spPr>
            <a:xfrm>
              <a:off x="2573024" y="3052448"/>
              <a:ext cx="448009" cy="5448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D71E465A-CD6A-2EE7-8208-077FB96DF37B}"/>
                </a:ext>
              </a:extLst>
            </p:cNvPr>
            <p:cNvSpPr/>
            <p:nvPr/>
          </p:nvSpPr>
          <p:spPr>
            <a:xfrm>
              <a:off x="3613373" y="1045182"/>
              <a:ext cx="2545823" cy="2346547"/>
            </a:xfrm>
            <a:prstGeom prst="rect">
              <a:avLst/>
            </a:prstGeom>
            <a:noFill/>
            <a:ln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9" name="Conector de Seta Reta 8">
              <a:extLst>
                <a:ext uri="{FF2B5EF4-FFF2-40B4-BE49-F238E27FC236}">
                  <a16:creationId xmlns:a16="http://schemas.microsoft.com/office/drawing/2014/main" id="{E825E40D-B7BE-3906-ABF1-16AC0960F1D1}"/>
                </a:ext>
              </a:extLst>
            </p:cNvPr>
            <p:cNvCxnSpPr/>
            <p:nvPr/>
          </p:nvCxnSpPr>
          <p:spPr>
            <a:xfrm flipV="1">
              <a:off x="3028157" y="3389960"/>
              <a:ext cx="581193" cy="207355"/>
            </a:xfrm>
            <a:prstGeom prst="straightConnector1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de Seta Reta 9">
              <a:extLst>
                <a:ext uri="{FF2B5EF4-FFF2-40B4-BE49-F238E27FC236}">
                  <a16:creationId xmlns:a16="http://schemas.microsoft.com/office/drawing/2014/main" id="{8040C509-5DED-59AA-FE6D-4A0889DB9B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26104" y="1053463"/>
              <a:ext cx="594277" cy="1987533"/>
            </a:xfrm>
            <a:prstGeom prst="straightConnector1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0068036F-5ED6-FEFE-1FFA-C145BA1EA799}"/>
                </a:ext>
              </a:extLst>
            </p:cNvPr>
            <p:cNvSpPr/>
            <p:nvPr/>
          </p:nvSpPr>
          <p:spPr>
            <a:xfrm>
              <a:off x="7613328" y="3120255"/>
              <a:ext cx="448009" cy="5448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5" name="Conector de Seta Reta 14">
              <a:extLst>
                <a:ext uri="{FF2B5EF4-FFF2-40B4-BE49-F238E27FC236}">
                  <a16:creationId xmlns:a16="http://schemas.microsoft.com/office/drawing/2014/main" id="{C05602C5-14DD-D49E-A04D-18F118E521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68460" y="3457767"/>
              <a:ext cx="581193" cy="207355"/>
            </a:xfrm>
            <a:prstGeom prst="straightConnector1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de Seta Reta 15">
              <a:extLst>
                <a:ext uri="{FF2B5EF4-FFF2-40B4-BE49-F238E27FC236}">
                  <a16:creationId xmlns:a16="http://schemas.microsoft.com/office/drawing/2014/main" id="{294E4ADB-0758-89EA-0A5B-17008DCF66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66408" y="1121270"/>
              <a:ext cx="594277" cy="1987533"/>
            </a:xfrm>
            <a:prstGeom prst="straightConnector1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8">
              <a:extLst>
                <a:ext uri="{FF2B5EF4-FFF2-40B4-BE49-F238E27FC236}">
                  <a16:creationId xmlns:a16="http://schemas.microsoft.com/office/drawing/2014/main" id="{3CD3C659-A20B-8AD1-87C0-A2B2A1C25C5C}"/>
                </a:ext>
              </a:extLst>
            </p:cNvPr>
            <p:cNvGrpSpPr/>
            <p:nvPr/>
          </p:nvGrpSpPr>
          <p:grpSpPr>
            <a:xfrm>
              <a:off x="3872045" y="4559294"/>
              <a:ext cx="1538938" cy="665148"/>
              <a:chOff x="3735286" y="4005152"/>
              <a:chExt cx="683232" cy="295301"/>
            </a:xfrm>
          </p:grpSpPr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7CD7E328-F223-2F26-E443-CC7ED5643127}"/>
                  </a:ext>
                </a:extLst>
              </p:cNvPr>
              <p:cNvSpPr/>
              <p:nvPr/>
            </p:nvSpPr>
            <p:spPr>
              <a:xfrm>
                <a:off x="3735286" y="4014677"/>
                <a:ext cx="683232" cy="285776"/>
              </a:xfrm>
              <a:custGeom>
                <a:avLst/>
                <a:gdLst/>
                <a:ahLst/>
                <a:cxnLst/>
                <a:rect l="l" t="t" r="r" b="b"/>
                <a:pathLst>
                  <a:path w="683232" h="285776">
                    <a:moveTo>
                      <a:pt x="62672" y="0"/>
                    </a:moveTo>
                    <a:lnTo>
                      <a:pt x="620560" y="0"/>
                    </a:lnTo>
                    <a:cubicBezTo>
                      <a:pt x="655172" y="0"/>
                      <a:pt x="683232" y="28059"/>
                      <a:pt x="683232" y="62672"/>
                    </a:cubicBezTo>
                    <a:lnTo>
                      <a:pt x="683232" y="223104"/>
                    </a:lnTo>
                    <a:cubicBezTo>
                      <a:pt x="683232" y="257717"/>
                      <a:pt x="655172" y="285776"/>
                      <a:pt x="620560" y="285776"/>
                    </a:cubicBezTo>
                    <a:lnTo>
                      <a:pt x="62672" y="285776"/>
                    </a:lnTo>
                    <a:cubicBezTo>
                      <a:pt x="28059" y="285776"/>
                      <a:pt x="0" y="257717"/>
                      <a:pt x="0" y="223104"/>
                    </a:cubicBezTo>
                    <a:lnTo>
                      <a:pt x="0" y="62672"/>
                    </a:lnTo>
                    <a:cubicBezTo>
                      <a:pt x="0" y="28059"/>
                      <a:pt x="28059" y="0"/>
                      <a:pt x="62672" y="0"/>
                    </a:cubicBezTo>
                    <a:close/>
                  </a:path>
                </a:pathLst>
              </a:custGeom>
              <a:solidFill>
                <a:srgbClr val="006E76"/>
              </a:solidFill>
            </p:spPr>
            <p:txBody>
              <a:bodyPr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BR"/>
              </a:p>
            </p:txBody>
          </p:sp>
          <p:sp>
            <p:nvSpPr>
              <p:cNvPr id="50" name="TextBox 10">
                <a:extLst>
                  <a:ext uri="{FF2B5EF4-FFF2-40B4-BE49-F238E27FC236}">
                    <a16:creationId xmlns:a16="http://schemas.microsoft.com/office/drawing/2014/main" id="{333FE0F8-CFF4-8EA8-7B38-DBF777CE5020}"/>
                  </a:ext>
                </a:extLst>
              </p:cNvPr>
              <p:cNvSpPr txBox="1"/>
              <p:nvPr/>
            </p:nvSpPr>
            <p:spPr>
              <a:xfrm>
                <a:off x="3735286" y="4005152"/>
                <a:ext cx="683232" cy="29530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647"/>
                  </a:lnSpc>
                </a:pPr>
                <a:r>
                  <a:rPr lang="en-US" sz="1550" err="1">
                    <a:solidFill>
                      <a:srgbClr val="FFFFFF"/>
                    </a:solidFill>
                    <a:latin typeface="Arial Bold"/>
                  </a:rPr>
                  <a:t>Marcação</a:t>
                </a:r>
                <a:r>
                  <a:rPr lang="en-US" sz="1550">
                    <a:solidFill>
                      <a:srgbClr val="FFFFFF"/>
                    </a:solidFill>
                    <a:latin typeface="Arial Bold"/>
                  </a:rPr>
                  <a:t> de </a:t>
                </a:r>
                <a:r>
                  <a:rPr lang="en-US" sz="1550" err="1">
                    <a:solidFill>
                      <a:srgbClr val="FFFFFF"/>
                    </a:solidFill>
                    <a:latin typeface="Arial Bold"/>
                  </a:rPr>
                  <a:t>área</a:t>
                </a:r>
                <a:r>
                  <a:rPr lang="en-US" sz="1550">
                    <a:solidFill>
                      <a:srgbClr val="FFFFFF"/>
                    </a:solidFill>
                    <a:latin typeface="Arial Bold"/>
                  </a:rPr>
                  <a:t> tumoral</a:t>
                </a:r>
                <a:endParaRPr lang="en-US" sz="1599">
                  <a:solidFill>
                    <a:srgbClr val="FFFFFF"/>
                  </a:solidFill>
                  <a:latin typeface="Arial Bold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ACC5DD9-1C4A-A580-C497-9E537B7C2C41}"/>
              </a:ext>
            </a:extLst>
          </p:cNvPr>
          <p:cNvSpPr txBox="1">
            <a:spLocks/>
          </p:cNvSpPr>
          <p:nvPr/>
        </p:nvSpPr>
        <p:spPr>
          <a:xfrm>
            <a:off x="457199" y="228601"/>
            <a:ext cx="11985171" cy="8001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6E76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pt-BR" sz="2700" dirty="0"/>
              <a:t>Marcação de área tumoral</a:t>
            </a:r>
            <a:endParaRPr lang="pt-BR" sz="2700" baseline="30000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D729BA5-A121-F854-5BD6-AE7DC167DEDA}"/>
              </a:ext>
            </a:extLst>
          </p:cNvPr>
          <p:cNvSpPr txBox="1"/>
          <p:nvPr/>
        </p:nvSpPr>
        <p:spPr>
          <a:xfrm>
            <a:off x="658410" y="6438904"/>
            <a:ext cx="622004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Fonte: Elaborado pelo autor.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04373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E81AB-FB6D-17F4-C305-6824C25C9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A85EC-7D8C-8F2C-3287-636304D6F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28601"/>
            <a:ext cx="9725187" cy="800100"/>
          </a:xfrm>
        </p:spPr>
        <p:txBody>
          <a:bodyPr>
            <a:normAutofit fontScale="90000"/>
          </a:bodyPr>
          <a:lstStyle/>
          <a:p>
            <a:r>
              <a:rPr lang="pt-BR" sz="2700" dirty="0"/>
              <a:t>Fluxo geral do processamento de um tecido de pulmão para análise histológica</a:t>
            </a:r>
            <a:endParaRPr lang="pt-BR" sz="2700" baseline="30000" dirty="0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8C10509F-1FCD-805B-C410-32B683071894}"/>
              </a:ext>
            </a:extLst>
          </p:cNvPr>
          <p:cNvSpPr/>
          <p:nvPr/>
        </p:nvSpPr>
        <p:spPr>
          <a:xfrm>
            <a:off x="2032740" y="1122644"/>
            <a:ext cx="8126520" cy="5339250"/>
          </a:xfrm>
          <a:custGeom>
            <a:avLst/>
            <a:gdLst/>
            <a:ahLst/>
            <a:cxnLst/>
            <a:rect l="l" t="t" r="r" b="b"/>
            <a:pathLst>
              <a:path w="15534274" h="10206260">
                <a:moveTo>
                  <a:pt x="0" y="0"/>
                </a:moveTo>
                <a:lnTo>
                  <a:pt x="15534274" y="0"/>
                </a:lnTo>
                <a:lnTo>
                  <a:pt x="15534274" y="10206260"/>
                </a:lnTo>
                <a:lnTo>
                  <a:pt x="0" y="10206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BBE5D44-1FB3-BE53-F0DD-BAC51C87430C}"/>
              </a:ext>
            </a:extLst>
          </p:cNvPr>
          <p:cNvSpPr txBox="1"/>
          <p:nvPr/>
        </p:nvSpPr>
        <p:spPr>
          <a:xfrm>
            <a:off x="127000" y="6555837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Adaptado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(IASLC) International Association for The Study of Lung Cancer. IASLC Atlas molecular testing for targeted therapy in lung cancer, 2023. 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Disponível em: &lt;https://www.iaslc.org/</a:t>
            </a:r>
            <a:r>
              <a:rPr lang="pt-BR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research-education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pt-BR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publications-resources-guidelines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pt-BR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iaslc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-atlas-molecular-</a:t>
            </a:r>
            <a:r>
              <a:rPr lang="pt-BR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testing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pt-BR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targeting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&gt;.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1048038157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94486-CF00-BF29-AFD5-FC69C8592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AA6C3469-EB79-7D56-1087-324E92A1AF9C}"/>
              </a:ext>
            </a:extLst>
          </p:cNvPr>
          <p:cNvGrpSpPr/>
          <p:nvPr/>
        </p:nvGrpSpPr>
        <p:grpSpPr>
          <a:xfrm>
            <a:off x="701750" y="1250730"/>
            <a:ext cx="10013716" cy="5176399"/>
            <a:chOff x="604664" y="590359"/>
            <a:chExt cx="10982671" cy="5677282"/>
          </a:xfrm>
        </p:grpSpPr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B408C770-0DD0-2A90-AF91-20090F632B6E}"/>
                </a:ext>
              </a:extLst>
            </p:cNvPr>
            <p:cNvSpPr/>
            <p:nvPr/>
          </p:nvSpPr>
          <p:spPr>
            <a:xfrm>
              <a:off x="3550412" y="1045246"/>
              <a:ext cx="3219529" cy="2316057"/>
            </a:xfrm>
            <a:custGeom>
              <a:avLst/>
              <a:gdLst/>
              <a:ahLst/>
              <a:cxnLst/>
              <a:rect l="l" t="t" r="r" b="b"/>
              <a:pathLst>
                <a:path w="5240807" h="3770119">
                  <a:moveTo>
                    <a:pt x="0" y="0"/>
                  </a:moveTo>
                  <a:lnTo>
                    <a:pt x="5240807" y="0"/>
                  </a:lnTo>
                  <a:lnTo>
                    <a:pt x="5240807" y="3770118"/>
                  </a:lnTo>
                  <a:lnTo>
                    <a:pt x="0" y="3770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1035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A3BEC9AF-080E-E526-8E9D-D365592AD775}"/>
                </a:ext>
              </a:extLst>
            </p:cNvPr>
            <p:cNvSpPr/>
            <p:nvPr/>
          </p:nvSpPr>
          <p:spPr>
            <a:xfrm rot="10800000">
              <a:off x="3999540" y="2980610"/>
              <a:ext cx="2551673" cy="3287031"/>
            </a:xfrm>
            <a:custGeom>
              <a:avLst/>
              <a:gdLst/>
              <a:ahLst/>
              <a:cxnLst/>
              <a:rect l="l" t="t" r="r" b="b"/>
              <a:pathLst>
                <a:path w="4153659" h="5350688">
                  <a:moveTo>
                    <a:pt x="0" y="0"/>
                  </a:moveTo>
                  <a:lnTo>
                    <a:pt x="4153659" y="0"/>
                  </a:lnTo>
                  <a:lnTo>
                    <a:pt x="4153659" y="5350687"/>
                  </a:lnTo>
                  <a:lnTo>
                    <a:pt x="0" y="5350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2899" t="-9012" r="-19993" b="-28538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C0C95922-CA4A-1ABA-76CC-58A1A95B1093}"/>
                </a:ext>
              </a:extLst>
            </p:cNvPr>
            <p:cNvSpPr/>
            <p:nvPr/>
          </p:nvSpPr>
          <p:spPr>
            <a:xfrm>
              <a:off x="8389760" y="2980610"/>
              <a:ext cx="2851269" cy="3287031"/>
            </a:xfrm>
            <a:custGeom>
              <a:avLst/>
              <a:gdLst/>
              <a:ahLst/>
              <a:cxnLst/>
              <a:rect l="l" t="t" r="r" b="b"/>
              <a:pathLst>
                <a:path w="4641346" h="5350688">
                  <a:moveTo>
                    <a:pt x="0" y="0"/>
                  </a:moveTo>
                  <a:lnTo>
                    <a:pt x="4641345" y="0"/>
                  </a:lnTo>
                  <a:lnTo>
                    <a:pt x="4641345" y="5350687"/>
                  </a:lnTo>
                  <a:lnTo>
                    <a:pt x="0" y="5350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5471" t="-8774" r="-7140" b="-33035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E2A5A858-27E5-907D-E094-B4FD11E10BB8}"/>
                </a:ext>
              </a:extLst>
            </p:cNvPr>
            <p:cNvSpPr/>
            <p:nvPr/>
          </p:nvSpPr>
          <p:spPr>
            <a:xfrm>
              <a:off x="604664" y="2980610"/>
              <a:ext cx="2119182" cy="3287031"/>
            </a:xfrm>
            <a:custGeom>
              <a:avLst/>
              <a:gdLst/>
              <a:ahLst/>
              <a:cxnLst/>
              <a:rect l="l" t="t" r="r" b="b"/>
              <a:pathLst>
                <a:path w="3449643" h="5350688">
                  <a:moveTo>
                    <a:pt x="0" y="0"/>
                  </a:moveTo>
                  <a:lnTo>
                    <a:pt x="3449642" y="0"/>
                  </a:lnTo>
                  <a:lnTo>
                    <a:pt x="3449642" y="5350687"/>
                  </a:lnTo>
                  <a:lnTo>
                    <a:pt x="0" y="5350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2043" b="-31225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32537256-6441-BC81-0F03-A2AD150BA5A6}"/>
                </a:ext>
              </a:extLst>
            </p:cNvPr>
            <p:cNvSpPr/>
            <p:nvPr/>
          </p:nvSpPr>
          <p:spPr>
            <a:xfrm>
              <a:off x="1030848" y="590359"/>
              <a:ext cx="1266813" cy="2255677"/>
            </a:xfrm>
            <a:custGeom>
              <a:avLst/>
              <a:gdLst/>
              <a:ahLst/>
              <a:cxnLst/>
              <a:rect l="l" t="t" r="r" b="b"/>
              <a:pathLst>
                <a:path w="2062142" h="3671830">
                  <a:moveTo>
                    <a:pt x="0" y="0"/>
                  </a:moveTo>
                  <a:lnTo>
                    <a:pt x="2062142" y="0"/>
                  </a:lnTo>
                  <a:lnTo>
                    <a:pt x="2062142" y="3671831"/>
                  </a:lnTo>
                  <a:lnTo>
                    <a:pt x="0" y="367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91F31773-A598-A89C-0FE9-CC6D42C5E8E0}"/>
                </a:ext>
              </a:extLst>
            </p:cNvPr>
            <p:cNvSpPr/>
            <p:nvPr/>
          </p:nvSpPr>
          <p:spPr>
            <a:xfrm>
              <a:off x="9749499" y="590359"/>
              <a:ext cx="1837836" cy="2127716"/>
            </a:xfrm>
            <a:custGeom>
              <a:avLst/>
              <a:gdLst/>
              <a:ahLst/>
              <a:cxnLst/>
              <a:rect l="l" t="t" r="r" b="b"/>
              <a:pathLst>
                <a:path w="2991662" h="3463534">
                  <a:moveTo>
                    <a:pt x="0" y="0"/>
                  </a:moveTo>
                  <a:lnTo>
                    <a:pt x="2991662" y="0"/>
                  </a:lnTo>
                  <a:lnTo>
                    <a:pt x="2991662" y="3463535"/>
                  </a:lnTo>
                  <a:lnTo>
                    <a:pt x="0" y="34635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625" t="-104678" r="-372455" b="-80023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B0331B7-CC02-3382-CDD3-71AA9C7B6FB1}"/>
                </a:ext>
              </a:extLst>
            </p:cNvPr>
            <p:cNvSpPr/>
            <p:nvPr/>
          </p:nvSpPr>
          <p:spPr>
            <a:xfrm>
              <a:off x="8043453" y="627643"/>
              <a:ext cx="1837836" cy="2127716"/>
            </a:xfrm>
            <a:custGeom>
              <a:avLst/>
              <a:gdLst/>
              <a:ahLst/>
              <a:cxnLst/>
              <a:rect l="l" t="t" r="r" b="b"/>
              <a:pathLst>
                <a:path w="2991662" h="3463534">
                  <a:moveTo>
                    <a:pt x="0" y="0"/>
                  </a:moveTo>
                  <a:lnTo>
                    <a:pt x="2991662" y="0"/>
                  </a:lnTo>
                  <a:lnTo>
                    <a:pt x="2991662" y="3463534"/>
                  </a:lnTo>
                  <a:lnTo>
                    <a:pt x="0" y="3463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625" t="-104678" r="-372455" b="-80023"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4" name="Group 9">
              <a:extLst>
                <a:ext uri="{FF2B5EF4-FFF2-40B4-BE49-F238E27FC236}">
                  <a16:creationId xmlns:a16="http://schemas.microsoft.com/office/drawing/2014/main" id="{2CCA8511-53FF-094D-CF52-FFC8FCE642BE}"/>
                </a:ext>
              </a:extLst>
            </p:cNvPr>
            <p:cNvGrpSpPr/>
            <p:nvPr/>
          </p:nvGrpSpPr>
          <p:grpSpPr>
            <a:xfrm>
              <a:off x="2495642" y="706235"/>
              <a:ext cx="1484423" cy="381794"/>
              <a:chOff x="0" y="0"/>
              <a:chExt cx="636410" cy="163685"/>
            </a:xfrm>
            <a:gradFill>
              <a:gsLst>
                <a:gs pos="0">
                  <a:srgbClr val="006E76"/>
                </a:gs>
                <a:gs pos="100000">
                  <a:srgbClr val="01ACB9"/>
                </a:gs>
              </a:gsLst>
              <a:lin ang="5400000" scaled="0"/>
            </a:gradFill>
          </p:grpSpPr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CE196296-E0F4-6A9C-516B-4D2877C236B1}"/>
                  </a:ext>
                </a:extLst>
              </p:cNvPr>
              <p:cNvSpPr/>
              <p:nvPr/>
            </p:nvSpPr>
            <p:spPr>
              <a:xfrm>
                <a:off x="0" y="0"/>
                <a:ext cx="636410" cy="163685"/>
              </a:xfrm>
              <a:custGeom>
                <a:avLst/>
                <a:gdLst/>
                <a:ahLst/>
                <a:cxnLst/>
                <a:rect l="l" t="t" r="r" b="b"/>
                <a:pathLst>
                  <a:path w="636410" h="163685">
                    <a:moveTo>
                      <a:pt x="67283" y="0"/>
                    </a:moveTo>
                    <a:lnTo>
                      <a:pt x="569127" y="0"/>
                    </a:lnTo>
                    <a:cubicBezTo>
                      <a:pt x="606286" y="0"/>
                      <a:pt x="636410" y="30124"/>
                      <a:pt x="636410" y="67283"/>
                    </a:cubicBezTo>
                    <a:lnTo>
                      <a:pt x="636410" y="96402"/>
                    </a:lnTo>
                    <a:cubicBezTo>
                      <a:pt x="636410" y="133561"/>
                      <a:pt x="606286" y="163685"/>
                      <a:pt x="569127" y="163685"/>
                    </a:cubicBezTo>
                    <a:lnTo>
                      <a:pt x="67283" y="163685"/>
                    </a:lnTo>
                    <a:cubicBezTo>
                      <a:pt x="30124" y="163685"/>
                      <a:pt x="0" y="133561"/>
                      <a:pt x="0" y="96402"/>
                    </a:cubicBezTo>
                    <a:lnTo>
                      <a:pt x="0" y="67283"/>
                    </a:lnTo>
                    <a:cubicBezTo>
                      <a:pt x="0" y="30124"/>
                      <a:pt x="30124" y="0"/>
                      <a:pt x="6728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pt-BR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11">
                <a:extLst>
                  <a:ext uri="{FF2B5EF4-FFF2-40B4-BE49-F238E27FC236}">
                    <a16:creationId xmlns:a16="http://schemas.microsoft.com/office/drawing/2014/main" id="{B385CD14-626D-5C09-2610-78C48D5C7847}"/>
                  </a:ext>
                </a:extLst>
              </p:cNvPr>
              <p:cNvSpPr txBox="1"/>
              <p:nvPr/>
            </p:nvSpPr>
            <p:spPr>
              <a:xfrm>
                <a:off x="0" y="19883"/>
                <a:ext cx="636410" cy="116060"/>
              </a:xfrm>
              <a:prstGeom prst="rect">
                <a:avLst/>
              </a:prstGeom>
              <a:noFill/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247"/>
                  </a:lnSpc>
                </a:pPr>
                <a:r>
                  <a:rPr lang="en-US" sz="120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Formol 10%</a:t>
                </a:r>
              </a:p>
            </p:txBody>
          </p:sp>
        </p:grp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971C246B-A93F-8B41-0B57-78F76337031D}"/>
                </a:ext>
              </a:extLst>
            </p:cNvPr>
            <p:cNvSpPr/>
            <p:nvPr/>
          </p:nvSpPr>
          <p:spPr>
            <a:xfrm>
              <a:off x="2023988" y="2749508"/>
              <a:ext cx="1780650" cy="656993"/>
            </a:xfrm>
            <a:custGeom>
              <a:avLst/>
              <a:gdLst/>
              <a:ahLst/>
              <a:cxnLst/>
              <a:rect l="l" t="t" r="r" b="b"/>
              <a:pathLst>
                <a:path w="763411" h="281670">
                  <a:moveTo>
                    <a:pt x="56090" y="0"/>
                  </a:moveTo>
                  <a:lnTo>
                    <a:pt x="707321" y="0"/>
                  </a:lnTo>
                  <a:cubicBezTo>
                    <a:pt x="722197" y="0"/>
                    <a:pt x="736464" y="5909"/>
                    <a:pt x="746983" y="16428"/>
                  </a:cubicBezTo>
                  <a:cubicBezTo>
                    <a:pt x="757501" y="26947"/>
                    <a:pt x="763411" y="41214"/>
                    <a:pt x="763411" y="56090"/>
                  </a:cubicBezTo>
                  <a:lnTo>
                    <a:pt x="763411" y="225580"/>
                  </a:lnTo>
                  <a:cubicBezTo>
                    <a:pt x="763411" y="256558"/>
                    <a:pt x="738299" y="281670"/>
                    <a:pt x="707321" y="281670"/>
                  </a:cubicBezTo>
                  <a:lnTo>
                    <a:pt x="56090" y="281670"/>
                  </a:lnTo>
                  <a:cubicBezTo>
                    <a:pt x="41214" y="281670"/>
                    <a:pt x="26947" y="275761"/>
                    <a:pt x="16428" y="265242"/>
                  </a:cubicBezTo>
                  <a:cubicBezTo>
                    <a:pt x="5909" y="254723"/>
                    <a:pt x="0" y="240456"/>
                    <a:pt x="0" y="225580"/>
                  </a:cubicBezTo>
                  <a:lnTo>
                    <a:pt x="0" y="56090"/>
                  </a:lnTo>
                  <a:cubicBezTo>
                    <a:pt x="0" y="25112"/>
                    <a:pt x="25112" y="0"/>
                    <a:pt x="56090" y="0"/>
                  </a:cubicBezTo>
                  <a:close/>
                </a:path>
              </a:pathLst>
            </a:custGeom>
            <a:gradFill>
              <a:gsLst>
                <a:gs pos="0">
                  <a:srgbClr val="006E76"/>
                </a:gs>
                <a:gs pos="100000">
                  <a:srgbClr val="01ACB9"/>
                </a:gs>
              </a:gsLst>
              <a:lin ang="5400000" scaled="0"/>
            </a:gradFill>
          </p:spPr>
          <p:txBody>
            <a:bodyPr/>
            <a:lstStyle/>
            <a:p>
              <a:endParaRPr lang="pt-BR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4">
              <a:extLst>
                <a:ext uri="{FF2B5EF4-FFF2-40B4-BE49-F238E27FC236}">
                  <a16:creationId xmlns:a16="http://schemas.microsoft.com/office/drawing/2014/main" id="{87ACAB36-C0D5-1BFF-3662-7789602B9068}"/>
                </a:ext>
              </a:extLst>
            </p:cNvPr>
            <p:cNvSpPr txBox="1"/>
            <p:nvPr/>
          </p:nvSpPr>
          <p:spPr>
            <a:xfrm>
              <a:off x="2023988" y="2771725"/>
              <a:ext cx="1780650" cy="63477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71"/>
                </a:lnSpc>
              </a:pPr>
              <a:r>
                <a:rPr lang="en-US" sz="120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Triagem</a:t>
              </a:r>
              <a:r>
                <a:rPr lang="en-US" sz="12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 </a:t>
              </a:r>
              <a:r>
                <a:rPr lang="en-US" sz="120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conferência</a:t>
              </a:r>
              <a:r>
                <a:rPr lang="en-US" sz="12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dados do </a:t>
              </a:r>
              <a:r>
                <a:rPr lang="en-US" sz="120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paciente</a:t>
              </a:r>
              <a:endParaRPr lang="en-US"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AutoShape 15">
              <a:extLst>
                <a:ext uri="{FF2B5EF4-FFF2-40B4-BE49-F238E27FC236}">
                  <a16:creationId xmlns:a16="http://schemas.microsoft.com/office/drawing/2014/main" id="{800AFEB4-84AC-551A-D963-3A2A40767C69}"/>
                </a:ext>
              </a:extLst>
            </p:cNvPr>
            <p:cNvSpPr/>
            <p:nvPr/>
          </p:nvSpPr>
          <p:spPr>
            <a:xfrm flipH="1">
              <a:off x="2297662" y="1088029"/>
              <a:ext cx="940192" cy="630169"/>
            </a:xfrm>
            <a:prstGeom prst="line">
              <a:avLst/>
            </a:prstGeom>
            <a:ln w="38100" cap="flat">
              <a:solidFill>
                <a:srgbClr val="006E76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AutoShape 16">
              <a:extLst>
                <a:ext uri="{FF2B5EF4-FFF2-40B4-BE49-F238E27FC236}">
                  <a16:creationId xmlns:a16="http://schemas.microsoft.com/office/drawing/2014/main" id="{F0FE2A6C-3F01-AD51-92D7-83ED4E35A8F3}"/>
                </a:ext>
              </a:extLst>
            </p:cNvPr>
            <p:cNvSpPr/>
            <p:nvPr/>
          </p:nvSpPr>
          <p:spPr>
            <a:xfrm flipH="1">
              <a:off x="2190352" y="3406502"/>
              <a:ext cx="723961" cy="1291404"/>
            </a:xfrm>
            <a:prstGeom prst="line">
              <a:avLst/>
            </a:prstGeom>
            <a:ln w="38100" cap="flat">
              <a:solidFill>
                <a:srgbClr val="006E76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B0F23688-D113-2C06-C74C-EA78C8C845FB}"/>
                </a:ext>
              </a:extLst>
            </p:cNvPr>
            <p:cNvSpPr/>
            <p:nvPr/>
          </p:nvSpPr>
          <p:spPr>
            <a:xfrm>
              <a:off x="6122571" y="646225"/>
              <a:ext cx="1484423" cy="501814"/>
            </a:xfrm>
            <a:custGeom>
              <a:avLst/>
              <a:gdLst/>
              <a:ahLst/>
              <a:cxnLst/>
              <a:rect l="l" t="t" r="r" b="b"/>
              <a:pathLst>
                <a:path w="636410" h="215141">
                  <a:moveTo>
                    <a:pt x="67283" y="0"/>
                  </a:moveTo>
                  <a:lnTo>
                    <a:pt x="569127" y="0"/>
                  </a:lnTo>
                  <a:cubicBezTo>
                    <a:pt x="606286" y="0"/>
                    <a:pt x="636410" y="30124"/>
                    <a:pt x="636410" y="67283"/>
                  </a:cubicBezTo>
                  <a:lnTo>
                    <a:pt x="636410" y="147858"/>
                  </a:lnTo>
                  <a:cubicBezTo>
                    <a:pt x="636410" y="185017"/>
                    <a:pt x="606286" y="215141"/>
                    <a:pt x="569127" y="215141"/>
                  </a:cubicBezTo>
                  <a:lnTo>
                    <a:pt x="67283" y="215141"/>
                  </a:lnTo>
                  <a:cubicBezTo>
                    <a:pt x="30124" y="215141"/>
                    <a:pt x="0" y="185017"/>
                    <a:pt x="0" y="147858"/>
                  </a:cubicBezTo>
                  <a:lnTo>
                    <a:pt x="0" y="67283"/>
                  </a:lnTo>
                  <a:cubicBezTo>
                    <a:pt x="0" y="30124"/>
                    <a:pt x="30124" y="0"/>
                    <a:pt x="67283" y="0"/>
                  </a:cubicBezTo>
                  <a:close/>
                </a:path>
              </a:pathLst>
            </a:custGeom>
            <a:gradFill>
              <a:gsLst>
                <a:gs pos="0">
                  <a:srgbClr val="006E76"/>
                </a:gs>
                <a:gs pos="100000">
                  <a:srgbClr val="01ACB9"/>
                </a:gs>
              </a:gsLst>
              <a:lin ang="5400000" scaled="0"/>
            </a:gradFill>
          </p:spPr>
          <p:txBody>
            <a:bodyPr/>
            <a:lstStyle/>
            <a:p>
              <a:endParaRPr lang="pt-BR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19">
              <a:extLst>
                <a:ext uri="{FF2B5EF4-FFF2-40B4-BE49-F238E27FC236}">
                  <a16:creationId xmlns:a16="http://schemas.microsoft.com/office/drawing/2014/main" id="{35B59709-98E0-783C-FFA6-9ECA7FCE0E37}"/>
                </a:ext>
              </a:extLst>
            </p:cNvPr>
            <p:cNvSpPr txBox="1"/>
            <p:nvPr/>
          </p:nvSpPr>
          <p:spPr>
            <a:xfrm>
              <a:off x="6122571" y="624008"/>
              <a:ext cx="1484423" cy="52403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47"/>
                </a:lnSpc>
              </a:pPr>
              <a:r>
                <a:rPr lang="en-US" sz="12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Macroscopia dos fragmentos </a:t>
              </a:r>
            </a:p>
          </p:txBody>
        </p:sp>
        <p:sp>
          <p:nvSpPr>
            <p:cNvPr id="25" name="AutoShape 20">
              <a:extLst>
                <a:ext uri="{FF2B5EF4-FFF2-40B4-BE49-F238E27FC236}">
                  <a16:creationId xmlns:a16="http://schemas.microsoft.com/office/drawing/2014/main" id="{12787A57-86CD-0578-1D91-17DA66A3088C}"/>
                </a:ext>
              </a:extLst>
            </p:cNvPr>
            <p:cNvSpPr/>
            <p:nvPr/>
          </p:nvSpPr>
          <p:spPr>
            <a:xfrm flipH="1">
              <a:off x="6144549" y="1148039"/>
              <a:ext cx="720233" cy="398328"/>
            </a:xfrm>
            <a:prstGeom prst="line">
              <a:avLst/>
            </a:prstGeom>
            <a:ln w="38100" cap="flat">
              <a:solidFill>
                <a:srgbClr val="006E76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AutoShape 21">
              <a:extLst>
                <a:ext uri="{FF2B5EF4-FFF2-40B4-BE49-F238E27FC236}">
                  <a16:creationId xmlns:a16="http://schemas.microsoft.com/office/drawing/2014/main" id="{0CE245EA-FC12-3EBD-E0A9-B5805E50428F}"/>
                </a:ext>
              </a:extLst>
            </p:cNvPr>
            <p:cNvSpPr/>
            <p:nvPr/>
          </p:nvSpPr>
          <p:spPr>
            <a:xfrm flipH="1">
              <a:off x="5692834" y="1148040"/>
              <a:ext cx="1171948" cy="2809839"/>
            </a:xfrm>
            <a:prstGeom prst="line">
              <a:avLst/>
            </a:prstGeom>
            <a:ln w="38100" cap="flat">
              <a:solidFill>
                <a:srgbClr val="006E76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D72B860B-FEF6-6380-4817-1551664F23CD}"/>
                </a:ext>
              </a:extLst>
            </p:cNvPr>
            <p:cNvSpPr/>
            <p:nvPr/>
          </p:nvSpPr>
          <p:spPr>
            <a:xfrm>
              <a:off x="6811715" y="3209585"/>
              <a:ext cx="1484423" cy="876304"/>
            </a:xfrm>
            <a:custGeom>
              <a:avLst/>
              <a:gdLst/>
              <a:ahLst/>
              <a:cxnLst/>
              <a:rect l="l" t="t" r="r" b="b"/>
              <a:pathLst>
                <a:path w="636410" h="375694">
                  <a:moveTo>
                    <a:pt x="67283" y="0"/>
                  </a:moveTo>
                  <a:lnTo>
                    <a:pt x="569127" y="0"/>
                  </a:lnTo>
                  <a:cubicBezTo>
                    <a:pt x="606286" y="0"/>
                    <a:pt x="636410" y="30124"/>
                    <a:pt x="636410" y="67283"/>
                  </a:cubicBezTo>
                  <a:lnTo>
                    <a:pt x="636410" y="308411"/>
                  </a:lnTo>
                  <a:cubicBezTo>
                    <a:pt x="636410" y="345570"/>
                    <a:pt x="606286" y="375694"/>
                    <a:pt x="569127" y="375694"/>
                  </a:cubicBezTo>
                  <a:lnTo>
                    <a:pt x="67283" y="375694"/>
                  </a:lnTo>
                  <a:cubicBezTo>
                    <a:pt x="30124" y="375694"/>
                    <a:pt x="0" y="345570"/>
                    <a:pt x="0" y="308411"/>
                  </a:cubicBezTo>
                  <a:lnTo>
                    <a:pt x="0" y="67283"/>
                  </a:lnTo>
                  <a:cubicBezTo>
                    <a:pt x="0" y="30124"/>
                    <a:pt x="30124" y="0"/>
                    <a:pt x="67283" y="0"/>
                  </a:cubicBezTo>
                  <a:close/>
                </a:path>
              </a:pathLst>
            </a:custGeom>
            <a:gradFill>
              <a:gsLst>
                <a:gs pos="0">
                  <a:srgbClr val="006E76"/>
                </a:gs>
                <a:gs pos="100000">
                  <a:srgbClr val="01ACB9"/>
                </a:gs>
              </a:gsLst>
              <a:lin ang="5400000" scaled="0"/>
            </a:gradFill>
          </p:spPr>
          <p:txBody>
            <a:bodyPr/>
            <a:lstStyle/>
            <a:p>
              <a:endParaRPr lang="pt-BR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4">
              <a:extLst>
                <a:ext uri="{FF2B5EF4-FFF2-40B4-BE49-F238E27FC236}">
                  <a16:creationId xmlns:a16="http://schemas.microsoft.com/office/drawing/2014/main" id="{287AA15C-42B0-4B1F-33DD-9FB9B29DD69C}"/>
                </a:ext>
              </a:extLst>
            </p:cNvPr>
            <p:cNvSpPr txBox="1"/>
            <p:nvPr/>
          </p:nvSpPr>
          <p:spPr>
            <a:xfrm>
              <a:off x="6811715" y="3187368"/>
              <a:ext cx="1484423" cy="8985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47"/>
                </a:lnSpc>
              </a:pPr>
              <a:r>
                <a:rPr lang="en-US" sz="12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Divisão</a:t>
              </a:r>
              <a:r>
                <a:rPr lang="en-US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dos </a:t>
              </a:r>
              <a:r>
                <a:rPr lang="en-US" sz="12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fragmentos</a:t>
              </a:r>
              <a:r>
                <a:rPr lang="en-US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diferentes</a:t>
              </a:r>
              <a:r>
                <a:rPr lang="en-US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cassetes</a:t>
              </a:r>
              <a:endParaRPr 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AutoShape 25">
              <a:extLst>
                <a:ext uri="{FF2B5EF4-FFF2-40B4-BE49-F238E27FC236}">
                  <a16:creationId xmlns:a16="http://schemas.microsoft.com/office/drawing/2014/main" id="{A4437BA7-1D6A-5E3E-543C-88F0241C33BD}"/>
                </a:ext>
              </a:extLst>
            </p:cNvPr>
            <p:cNvSpPr/>
            <p:nvPr/>
          </p:nvSpPr>
          <p:spPr>
            <a:xfrm flipV="1">
              <a:off x="7553926" y="2462101"/>
              <a:ext cx="835834" cy="747484"/>
            </a:xfrm>
            <a:prstGeom prst="line">
              <a:avLst/>
            </a:prstGeom>
            <a:ln w="38100" cap="flat">
              <a:solidFill>
                <a:srgbClr val="006E76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AutoShape 26">
              <a:extLst>
                <a:ext uri="{FF2B5EF4-FFF2-40B4-BE49-F238E27FC236}">
                  <a16:creationId xmlns:a16="http://schemas.microsoft.com/office/drawing/2014/main" id="{1176A926-EC8F-07F7-7A91-8180C1F070B9}"/>
                </a:ext>
              </a:extLst>
            </p:cNvPr>
            <p:cNvSpPr/>
            <p:nvPr/>
          </p:nvSpPr>
          <p:spPr>
            <a:xfrm flipV="1">
              <a:off x="7553926" y="2326781"/>
              <a:ext cx="2532826" cy="882803"/>
            </a:xfrm>
            <a:prstGeom prst="line">
              <a:avLst/>
            </a:prstGeom>
            <a:ln w="38100" cap="flat">
              <a:solidFill>
                <a:srgbClr val="006E76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19543507-4C0D-EB07-B1C0-DDD264BD7434}"/>
                </a:ext>
              </a:extLst>
            </p:cNvPr>
            <p:cNvSpPr/>
            <p:nvPr/>
          </p:nvSpPr>
          <p:spPr>
            <a:xfrm>
              <a:off x="6811715" y="4948435"/>
              <a:ext cx="1484423" cy="689059"/>
            </a:xfrm>
            <a:custGeom>
              <a:avLst/>
              <a:gdLst/>
              <a:ahLst/>
              <a:cxnLst/>
              <a:rect l="l" t="t" r="r" b="b"/>
              <a:pathLst>
                <a:path w="636410" h="295417">
                  <a:moveTo>
                    <a:pt x="67283" y="0"/>
                  </a:moveTo>
                  <a:lnTo>
                    <a:pt x="569127" y="0"/>
                  </a:lnTo>
                  <a:cubicBezTo>
                    <a:pt x="606286" y="0"/>
                    <a:pt x="636410" y="30124"/>
                    <a:pt x="636410" y="67283"/>
                  </a:cubicBezTo>
                  <a:lnTo>
                    <a:pt x="636410" y="228135"/>
                  </a:lnTo>
                  <a:cubicBezTo>
                    <a:pt x="636410" y="265294"/>
                    <a:pt x="606286" y="295417"/>
                    <a:pt x="569127" y="295417"/>
                  </a:cubicBezTo>
                  <a:lnTo>
                    <a:pt x="67283" y="295417"/>
                  </a:lnTo>
                  <a:cubicBezTo>
                    <a:pt x="30124" y="295417"/>
                    <a:pt x="0" y="265294"/>
                    <a:pt x="0" y="228135"/>
                  </a:cubicBezTo>
                  <a:lnTo>
                    <a:pt x="0" y="67283"/>
                  </a:lnTo>
                  <a:cubicBezTo>
                    <a:pt x="0" y="30124"/>
                    <a:pt x="30124" y="0"/>
                    <a:pt x="67283" y="0"/>
                  </a:cubicBezTo>
                  <a:close/>
                </a:path>
              </a:pathLst>
            </a:custGeom>
            <a:gradFill>
              <a:gsLst>
                <a:gs pos="0">
                  <a:srgbClr val="006E76"/>
                </a:gs>
                <a:gs pos="100000">
                  <a:srgbClr val="01ACB9"/>
                </a:gs>
              </a:gsLst>
              <a:lin ang="5400000" scaled="0"/>
            </a:gradFill>
          </p:spPr>
          <p:txBody>
            <a:bodyPr/>
            <a:lstStyle/>
            <a:p>
              <a:endParaRPr lang="pt-BR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29">
              <a:extLst>
                <a:ext uri="{FF2B5EF4-FFF2-40B4-BE49-F238E27FC236}">
                  <a16:creationId xmlns:a16="http://schemas.microsoft.com/office/drawing/2014/main" id="{A0616860-589F-39F7-56FB-37A38C88AC90}"/>
                </a:ext>
              </a:extLst>
            </p:cNvPr>
            <p:cNvSpPr txBox="1"/>
            <p:nvPr/>
          </p:nvSpPr>
          <p:spPr>
            <a:xfrm>
              <a:off x="6811715" y="4926218"/>
              <a:ext cx="1484423" cy="71127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47"/>
                </a:lnSpc>
              </a:pPr>
              <a:r>
                <a:rPr lang="en-US" sz="12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Identificação</a:t>
              </a:r>
              <a:r>
                <a:rPr lang="en-US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por</a:t>
              </a:r>
              <a:r>
                <a:rPr lang="en-US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QRCode</a:t>
              </a:r>
              <a:r>
                <a:rPr lang="en-US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sz="12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cada</a:t>
              </a:r>
              <a:r>
                <a:rPr lang="en-US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cassete</a:t>
              </a:r>
              <a:endParaRPr 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AutoShape 30">
              <a:extLst>
                <a:ext uri="{FF2B5EF4-FFF2-40B4-BE49-F238E27FC236}">
                  <a16:creationId xmlns:a16="http://schemas.microsoft.com/office/drawing/2014/main" id="{26783613-0641-04ED-7A6A-1F9E24147C26}"/>
                </a:ext>
              </a:extLst>
            </p:cNvPr>
            <p:cNvSpPr/>
            <p:nvPr/>
          </p:nvSpPr>
          <p:spPr>
            <a:xfrm flipV="1">
              <a:off x="7553926" y="4085888"/>
              <a:ext cx="1628442" cy="862547"/>
            </a:xfrm>
            <a:prstGeom prst="line">
              <a:avLst/>
            </a:prstGeom>
            <a:ln w="38100" cap="flat">
              <a:solidFill>
                <a:srgbClr val="006E76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6" name="AutoShape 31">
              <a:extLst>
                <a:ext uri="{FF2B5EF4-FFF2-40B4-BE49-F238E27FC236}">
                  <a16:creationId xmlns:a16="http://schemas.microsoft.com/office/drawing/2014/main" id="{808E7499-1086-E9BE-6DFE-78507A48815F}"/>
                </a:ext>
              </a:extLst>
            </p:cNvPr>
            <p:cNvSpPr/>
            <p:nvPr/>
          </p:nvSpPr>
          <p:spPr>
            <a:xfrm flipV="1">
              <a:off x="7553926" y="4021024"/>
              <a:ext cx="3114491" cy="927412"/>
            </a:xfrm>
            <a:prstGeom prst="line">
              <a:avLst/>
            </a:prstGeom>
            <a:ln w="38100" cap="flat">
              <a:solidFill>
                <a:srgbClr val="006E76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CB7319C6-22BC-AB16-4B54-699270AB1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28601"/>
            <a:ext cx="9725187" cy="800100"/>
          </a:xfrm>
        </p:spPr>
        <p:txBody>
          <a:bodyPr>
            <a:normAutofit fontScale="90000"/>
          </a:bodyPr>
          <a:lstStyle/>
          <a:p>
            <a:r>
              <a:rPr lang="pt-BR" sz="2700" dirty="0"/>
              <a:t>Fluxo geral do processamento de um tecido de pulmão para análise histológica</a:t>
            </a:r>
            <a:endParaRPr lang="pt-BR" sz="2700" baseline="300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580669B-3E85-A993-C12C-7209802EA2FC}"/>
              </a:ext>
            </a:extLst>
          </p:cNvPr>
          <p:cNvSpPr txBox="1"/>
          <p:nvPr/>
        </p:nvSpPr>
        <p:spPr>
          <a:xfrm>
            <a:off x="669331" y="6549830"/>
            <a:ext cx="622004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Fonte: Elaborado pelo autor.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560713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282E6-F4DF-912E-DBEA-BF5A4D1FD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B7F85511-04A1-C4EC-DEC3-5224C280F1CA}"/>
              </a:ext>
            </a:extLst>
          </p:cNvPr>
          <p:cNvGrpSpPr/>
          <p:nvPr/>
        </p:nvGrpSpPr>
        <p:grpSpPr>
          <a:xfrm>
            <a:off x="1940027" y="1301053"/>
            <a:ext cx="8311946" cy="5328346"/>
            <a:chOff x="1149104" y="389371"/>
            <a:chExt cx="9448842" cy="6057149"/>
          </a:xfrm>
        </p:grpSpPr>
        <p:sp>
          <p:nvSpPr>
            <p:cNvPr id="63" name="Freeform 2">
              <a:extLst>
                <a:ext uri="{FF2B5EF4-FFF2-40B4-BE49-F238E27FC236}">
                  <a16:creationId xmlns:a16="http://schemas.microsoft.com/office/drawing/2014/main" id="{0B9684A3-87D8-D72B-65E3-2893BBB4F80A}"/>
                </a:ext>
              </a:extLst>
            </p:cNvPr>
            <p:cNvSpPr/>
            <p:nvPr/>
          </p:nvSpPr>
          <p:spPr>
            <a:xfrm>
              <a:off x="6462475" y="3883895"/>
              <a:ext cx="3564543" cy="2560525"/>
            </a:xfrm>
            <a:custGeom>
              <a:avLst/>
              <a:gdLst/>
              <a:ahLst/>
              <a:cxnLst/>
              <a:rect l="l" t="t" r="r" b="b"/>
              <a:pathLst>
                <a:path w="5830767" h="4188426">
                  <a:moveTo>
                    <a:pt x="0" y="0"/>
                  </a:moveTo>
                  <a:lnTo>
                    <a:pt x="5830766" y="0"/>
                  </a:lnTo>
                  <a:lnTo>
                    <a:pt x="5830766" y="4188426"/>
                  </a:lnTo>
                  <a:lnTo>
                    <a:pt x="0" y="418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4288" t="-30827" r="-100819" b="-22606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4" name="Freeform 3">
              <a:extLst>
                <a:ext uri="{FF2B5EF4-FFF2-40B4-BE49-F238E27FC236}">
                  <a16:creationId xmlns:a16="http://schemas.microsoft.com/office/drawing/2014/main" id="{D49C3CDE-6DE7-41B0-C56C-5CD39081C9EB}"/>
                </a:ext>
              </a:extLst>
            </p:cNvPr>
            <p:cNvSpPr/>
            <p:nvPr/>
          </p:nvSpPr>
          <p:spPr>
            <a:xfrm>
              <a:off x="6288711" y="2315182"/>
              <a:ext cx="1833754" cy="1535745"/>
            </a:xfrm>
            <a:custGeom>
              <a:avLst/>
              <a:gdLst/>
              <a:ahLst/>
              <a:cxnLst/>
              <a:rect l="l" t="t" r="r" b="b"/>
              <a:pathLst>
                <a:path w="2999597" h="2512123">
                  <a:moveTo>
                    <a:pt x="0" y="0"/>
                  </a:moveTo>
                  <a:lnTo>
                    <a:pt x="2999597" y="0"/>
                  </a:lnTo>
                  <a:lnTo>
                    <a:pt x="2999597" y="2512123"/>
                  </a:lnTo>
                  <a:lnTo>
                    <a:pt x="0" y="2512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8457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5" name="Freeform 4">
              <a:extLst>
                <a:ext uri="{FF2B5EF4-FFF2-40B4-BE49-F238E27FC236}">
                  <a16:creationId xmlns:a16="http://schemas.microsoft.com/office/drawing/2014/main" id="{6C0A8C34-0A28-8092-D3DC-3C519FA39058}"/>
                </a:ext>
              </a:extLst>
            </p:cNvPr>
            <p:cNvSpPr/>
            <p:nvPr/>
          </p:nvSpPr>
          <p:spPr>
            <a:xfrm rot="21505134">
              <a:off x="8609109" y="2297713"/>
              <a:ext cx="1988837" cy="1535745"/>
            </a:xfrm>
            <a:custGeom>
              <a:avLst/>
              <a:gdLst/>
              <a:ahLst/>
              <a:cxnLst/>
              <a:rect l="l" t="t" r="r" b="b"/>
              <a:pathLst>
                <a:path w="3253277" h="2512123">
                  <a:moveTo>
                    <a:pt x="0" y="0"/>
                  </a:moveTo>
                  <a:lnTo>
                    <a:pt x="3253277" y="0"/>
                  </a:lnTo>
                  <a:lnTo>
                    <a:pt x="3253277" y="2512123"/>
                  </a:lnTo>
                  <a:lnTo>
                    <a:pt x="0" y="2512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6" name="Freeform 5">
              <a:extLst>
                <a:ext uri="{FF2B5EF4-FFF2-40B4-BE49-F238E27FC236}">
                  <a16:creationId xmlns:a16="http://schemas.microsoft.com/office/drawing/2014/main" id="{4F014017-1044-6C6D-5238-76394B2C3051}"/>
                </a:ext>
              </a:extLst>
            </p:cNvPr>
            <p:cNvSpPr/>
            <p:nvPr/>
          </p:nvSpPr>
          <p:spPr>
            <a:xfrm>
              <a:off x="1149104" y="3251199"/>
              <a:ext cx="2954102" cy="3195321"/>
            </a:xfrm>
            <a:custGeom>
              <a:avLst/>
              <a:gdLst/>
              <a:ahLst/>
              <a:cxnLst/>
              <a:rect l="l" t="t" r="r" b="b"/>
              <a:pathLst>
                <a:path w="4832226" h="5226806">
                  <a:moveTo>
                    <a:pt x="0" y="0"/>
                  </a:moveTo>
                  <a:lnTo>
                    <a:pt x="4832226" y="0"/>
                  </a:lnTo>
                  <a:lnTo>
                    <a:pt x="4832226" y="5226805"/>
                  </a:lnTo>
                  <a:lnTo>
                    <a:pt x="0" y="52268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0967" t="-77398" b="-50579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7" name="Freeform 6">
              <a:extLst>
                <a:ext uri="{FF2B5EF4-FFF2-40B4-BE49-F238E27FC236}">
                  <a16:creationId xmlns:a16="http://schemas.microsoft.com/office/drawing/2014/main" id="{436F2022-8AA8-E3B7-ECBF-97B48CC3397B}"/>
                </a:ext>
              </a:extLst>
            </p:cNvPr>
            <p:cNvSpPr/>
            <p:nvPr/>
          </p:nvSpPr>
          <p:spPr>
            <a:xfrm>
              <a:off x="1578762" y="954462"/>
              <a:ext cx="2094785" cy="2238401"/>
            </a:xfrm>
            <a:custGeom>
              <a:avLst/>
              <a:gdLst/>
              <a:ahLst/>
              <a:cxnLst/>
              <a:rect l="l" t="t" r="r" b="b"/>
              <a:pathLst>
                <a:path w="3426584" h="3661506">
                  <a:moveTo>
                    <a:pt x="0" y="0"/>
                  </a:moveTo>
                  <a:lnTo>
                    <a:pt x="3426585" y="0"/>
                  </a:lnTo>
                  <a:lnTo>
                    <a:pt x="3426585" y="3661506"/>
                  </a:lnTo>
                  <a:lnTo>
                    <a:pt x="0" y="3661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67347" t="-94624" r="-74548" b="-91086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8" name="Freeform 7">
              <a:extLst>
                <a:ext uri="{FF2B5EF4-FFF2-40B4-BE49-F238E27FC236}">
                  <a16:creationId xmlns:a16="http://schemas.microsoft.com/office/drawing/2014/main" id="{D36A0A9C-4526-54BD-B4F8-0AAD818AA726}"/>
                </a:ext>
              </a:extLst>
            </p:cNvPr>
            <p:cNvSpPr/>
            <p:nvPr/>
          </p:nvSpPr>
          <p:spPr>
            <a:xfrm>
              <a:off x="2260544" y="1567808"/>
              <a:ext cx="667400" cy="960652"/>
            </a:xfrm>
            <a:custGeom>
              <a:avLst/>
              <a:gdLst/>
              <a:ahLst/>
              <a:cxnLst/>
              <a:rect l="l" t="t" r="r" b="b"/>
              <a:pathLst>
                <a:path w="1091712" h="1571404">
                  <a:moveTo>
                    <a:pt x="0" y="0"/>
                  </a:moveTo>
                  <a:lnTo>
                    <a:pt x="1091712" y="0"/>
                  </a:lnTo>
                  <a:lnTo>
                    <a:pt x="1091712" y="1571404"/>
                  </a:lnTo>
                  <a:lnTo>
                    <a:pt x="0" y="15714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0" name="Freeform 9">
              <a:extLst>
                <a:ext uri="{FF2B5EF4-FFF2-40B4-BE49-F238E27FC236}">
                  <a16:creationId xmlns:a16="http://schemas.microsoft.com/office/drawing/2014/main" id="{EC2B0766-6485-14FA-C9DD-95373431961E}"/>
                </a:ext>
              </a:extLst>
            </p:cNvPr>
            <p:cNvSpPr/>
            <p:nvPr/>
          </p:nvSpPr>
          <p:spPr>
            <a:xfrm>
              <a:off x="3364601" y="411480"/>
              <a:ext cx="1729911" cy="685710"/>
            </a:xfrm>
            <a:custGeom>
              <a:avLst/>
              <a:gdLst/>
              <a:ahLst/>
              <a:cxnLst/>
              <a:rect l="l" t="t" r="r" b="b"/>
              <a:pathLst>
                <a:path w="636410" h="295417">
                  <a:moveTo>
                    <a:pt x="67283" y="0"/>
                  </a:moveTo>
                  <a:lnTo>
                    <a:pt x="569127" y="0"/>
                  </a:lnTo>
                  <a:cubicBezTo>
                    <a:pt x="606286" y="0"/>
                    <a:pt x="636410" y="30124"/>
                    <a:pt x="636410" y="67283"/>
                  </a:cubicBezTo>
                  <a:lnTo>
                    <a:pt x="636410" y="228135"/>
                  </a:lnTo>
                  <a:cubicBezTo>
                    <a:pt x="636410" y="265294"/>
                    <a:pt x="606286" y="295417"/>
                    <a:pt x="569127" y="295417"/>
                  </a:cubicBezTo>
                  <a:lnTo>
                    <a:pt x="67283" y="295417"/>
                  </a:lnTo>
                  <a:cubicBezTo>
                    <a:pt x="30124" y="295417"/>
                    <a:pt x="0" y="265294"/>
                    <a:pt x="0" y="228135"/>
                  </a:cubicBezTo>
                  <a:lnTo>
                    <a:pt x="0" y="67283"/>
                  </a:lnTo>
                  <a:cubicBezTo>
                    <a:pt x="0" y="30124"/>
                    <a:pt x="30124" y="0"/>
                    <a:pt x="67283" y="0"/>
                  </a:cubicBezTo>
                  <a:close/>
                </a:path>
              </a:pathLst>
            </a:custGeom>
            <a:gradFill>
              <a:gsLst>
                <a:gs pos="0">
                  <a:srgbClr val="006E76"/>
                </a:gs>
                <a:gs pos="100000">
                  <a:srgbClr val="01ACB9"/>
                </a:gs>
              </a:gsLst>
              <a:lin ang="5400000" scaled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71" name="TextBox 10">
              <a:extLst>
                <a:ext uri="{FF2B5EF4-FFF2-40B4-BE49-F238E27FC236}">
                  <a16:creationId xmlns:a16="http://schemas.microsoft.com/office/drawing/2014/main" id="{D0CA09F9-13E8-F01D-A85F-8D837B548D66}"/>
                </a:ext>
              </a:extLst>
            </p:cNvPr>
            <p:cNvSpPr txBox="1"/>
            <p:nvPr/>
          </p:nvSpPr>
          <p:spPr>
            <a:xfrm>
              <a:off x="3364602" y="389371"/>
              <a:ext cx="1729912" cy="7078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47"/>
                </a:lnSpc>
              </a:pPr>
              <a:r>
                <a:rPr lang="en-US" sz="12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Inclusão</a:t>
              </a:r>
              <a:r>
                <a:rPr lang="en-US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 </a:t>
              </a:r>
              <a:r>
                <a:rPr lang="en-US" sz="12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tecido</a:t>
              </a:r>
              <a:r>
                <a:rPr lang="en-US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bloco</a:t>
              </a:r>
              <a:r>
                <a:rPr lang="en-US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sz="12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parafina</a:t>
              </a:r>
              <a:endParaRPr 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AutoShape 11">
              <a:extLst>
                <a:ext uri="{FF2B5EF4-FFF2-40B4-BE49-F238E27FC236}">
                  <a16:creationId xmlns:a16="http://schemas.microsoft.com/office/drawing/2014/main" id="{B1EB6732-16FD-166E-CB9F-E66996A78BC1}"/>
                </a:ext>
              </a:extLst>
            </p:cNvPr>
            <p:cNvSpPr/>
            <p:nvPr/>
          </p:nvSpPr>
          <p:spPr>
            <a:xfrm flipH="1">
              <a:off x="3151054" y="1097190"/>
              <a:ext cx="952152" cy="668166"/>
            </a:xfrm>
            <a:prstGeom prst="line">
              <a:avLst/>
            </a:prstGeom>
            <a:ln w="38100" cap="flat">
              <a:solidFill>
                <a:srgbClr val="006E76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73" name="Group 12">
              <a:extLst>
                <a:ext uri="{FF2B5EF4-FFF2-40B4-BE49-F238E27FC236}">
                  <a16:creationId xmlns:a16="http://schemas.microsoft.com/office/drawing/2014/main" id="{2ABFFF38-E2C4-710C-8666-E31FA488C1A1}"/>
                </a:ext>
              </a:extLst>
            </p:cNvPr>
            <p:cNvGrpSpPr/>
            <p:nvPr/>
          </p:nvGrpSpPr>
          <p:grpSpPr>
            <a:xfrm>
              <a:off x="2101256" y="3476248"/>
              <a:ext cx="1049798" cy="892891"/>
              <a:chOff x="0" y="0"/>
              <a:chExt cx="452274" cy="384675"/>
            </a:xfrm>
          </p:grpSpPr>
          <p:sp>
            <p:nvSpPr>
              <p:cNvPr id="74" name="Freeform 13">
                <a:extLst>
                  <a:ext uri="{FF2B5EF4-FFF2-40B4-BE49-F238E27FC236}">
                    <a16:creationId xmlns:a16="http://schemas.microsoft.com/office/drawing/2014/main" id="{D37C4239-39BE-DA61-B90E-8C0BEF2189A9}"/>
                  </a:ext>
                </a:extLst>
              </p:cNvPr>
              <p:cNvSpPr/>
              <p:nvPr/>
            </p:nvSpPr>
            <p:spPr>
              <a:xfrm>
                <a:off x="0" y="0"/>
                <a:ext cx="452274" cy="384675"/>
              </a:xfrm>
              <a:custGeom>
                <a:avLst/>
                <a:gdLst/>
                <a:ahLst/>
                <a:cxnLst/>
                <a:rect l="l" t="t" r="r" b="b"/>
                <a:pathLst>
                  <a:path w="452274" h="384675">
                    <a:moveTo>
                      <a:pt x="144268" y="0"/>
                    </a:moveTo>
                    <a:lnTo>
                      <a:pt x="308005" y="0"/>
                    </a:lnTo>
                    <a:cubicBezTo>
                      <a:pt x="346268" y="0"/>
                      <a:pt x="382963" y="15200"/>
                      <a:pt x="410019" y="42255"/>
                    </a:cubicBezTo>
                    <a:cubicBezTo>
                      <a:pt x="437074" y="69311"/>
                      <a:pt x="452274" y="106006"/>
                      <a:pt x="452274" y="144268"/>
                    </a:cubicBezTo>
                    <a:lnTo>
                      <a:pt x="452274" y="240407"/>
                    </a:lnTo>
                    <a:cubicBezTo>
                      <a:pt x="452274" y="278669"/>
                      <a:pt x="437074" y="315364"/>
                      <a:pt x="410019" y="342420"/>
                    </a:cubicBezTo>
                    <a:cubicBezTo>
                      <a:pt x="382963" y="369475"/>
                      <a:pt x="346268" y="384675"/>
                      <a:pt x="308005" y="384675"/>
                    </a:cubicBezTo>
                    <a:lnTo>
                      <a:pt x="144268" y="384675"/>
                    </a:lnTo>
                    <a:cubicBezTo>
                      <a:pt x="106006" y="384675"/>
                      <a:pt x="69311" y="369475"/>
                      <a:pt x="42255" y="342420"/>
                    </a:cubicBezTo>
                    <a:cubicBezTo>
                      <a:pt x="15200" y="315364"/>
                      <a:pt x="0" y="278669"/>
                      <a:pt x="0" y="240407"/>
                    </a:cubicBezTo>
                    <a:lnTo>
                      <a:pt x="0" y="144268"/>
                    </a:lnTo>
                    <a:cubicBezTo>
                      <a:pt x="0" y="106006"/>
                      <a:pt x="15200" y="69311"/>
                      <a:pt x="42255" y="42255"/>
                    </a:cubicBezTo>
                    <a:cubicBezTo>
                      <a:pt x="69311" y="15200"/>
                      <a:pt x="106006" y="0"/>
                      <a:pt x="14426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23825" cap="rnd">
                <a:solidFill>
                  <a:srgbClr val="006E7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" name="TextBox 14">
                <a:extLst>
                  <a:ext uri="{FF2B5EF4-FFF2-40B4-BE49-F238E27FC236}">
                    <a16:creationId xmlns:a16="http://schemas.microsoft.com/office/drawing/2014/main" id="{67D78F4D-7F8A-E5D2-8F0E-9AAAAAF42156}"/>
                  </a:ext>
                </a:extLst>
              </p:cNvPr>
              <p:cNvSpPr txBox="1"/>
              <p:nvPr/>
            </p:nvSpPr>
            <p:spPr>
              <a:xfrm>
                <a:off x="0" y="66675"/>
                <a:ext cx="452274" cy="3180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247"/>
                  </a:lnSpc>
                </a:pPr>
                <a:endParaRPr sz="1200"/>
              </a:p>
            </p:txBody>
          </p:sp>
        </p:grpSp>
        <p:sp>
          <p:nvSpPr>
            <p:cNvPr id="76" name="AutoShape 15">
              <a:extLst>
                <a:ext uri="{FF2B5EF4-FFF2-40B4-BE49-F238E27FC236}">
                  <a16:creationId xmlns:a16="http://schemas.microsoft.com/office/drawing/2014/main" id="{993F96A7-FA6E-F85B-EFE5-73F62F440D19}"/>
                </a:ext>
              </a:extLst>
            </p:cNvPr>
            <p:cNvSpPr/>
            <p:nvPr/>
          </p:nvSpPr>
          <p:spPr>
            <a:xfrm flipH="1" flipV="1">
              <a:off x="2626155" y="2923594"/>
              <a:ext cx="0" cy="552655"/>
            </a:xfrm>
            <a:prstGeom prst="line">
              <a:avLst/>
            </a:prstGeom>
            <a:ln w="38100" cap="flat">
              <a:solidFill>
                <a:srgbClr val="006E76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78" name="Freeform 17">
              <a:extLst>
                <a:ext uri="{FF2B5EF4-FFF2-40B4-BE49-F238E27FC236}">
                  <a16:creationId xmlns:a16="http://schemas.microsoft.com/office/drawing/2014/main" id="{E66B9E41-FC62-681A-149B-55DC6F1A4EB4}"/>
                </a:ext>
              </a:extLst>
            </p:cNvPr>
            <p:cNvSpPr/>
            <p:nvPr/>
          </p:nvSpPr>
          <p:spPr>
            <a:xfrm>
              <a:off x="6581081" y="1969577"/>
              <a:ext cx="1249011" cy="351428"/>
            </a:xfrm>
            <a:custGeom>
              <a:avLst/>
              <a:gdLst/>
              <a:ahLst/>
              <a:cxnLst/>
              <a:rect l="l" t="t" r="r" b="b"/>
              <a:pathLst>
                <a:path w="538099" h="151402">
                  <a:moveTo>
                    <a:pt x="37893" y="0"/>
                  </a:moveTo>
                  <a:lnTo>
                    <a:pt x="500205" y="0"/>
                  </a:lnTo>
                  <a:cubicBezTo>
                    <a:pt x="510255" y="0"/>
                    <a:pt x="519894" y="3992"/>
                    <a:pt x="527000" y="11099"/>
                  </a:cubicBezTo>
                  <a:cubicBezTo>
                    <a:pt x="534106" y="18205"/>
                    <a:pt x="538099" y="27843"/>
                    <a:pt x="538099" y="37893"/>
                  </a:cubicBezTo>
                  <a:lnTo>
                    <a:pt x="538099" y="113509"/>
                  </a:lnTo>
                  <a:cubicBezTo>
                    <a:pt x="538099" y="123559"/>
                    <a:pt x="534106" y="133197"/>
                    <a:pt x="527000" y="140303"/>
                  </a:cubicBezTo>
                  <a:cubicBezTo>
                    <a:pt x="519894" y="147410"/>
                    <a:pt x="510255" y="151402"/>
                    <a:pt x="500205" y="151402"/>
                  </a:cubicBezTo>
                  <a:lnTo>
                    <a:pt x="37893" y="151402"/>
                  </a:lnTo>
                  <a:cubicBezTo>
                    <a:pt x="27843" y="151402"/>
                    <a:pt x="18205" y="147410"/>
                    <a:pt x="11099" y="140303"/>
                  </a:cubicBezTo>
                  <a:cubicBezTo>
                    <a:pt x="3992" y="133197"/>
                    <a:pt x="0" y="123559"/>
                    <a:pt x="0" y="113509"/>
                  </a:cubicBezTo>
                  <a:lnTo>
                    <a:pt x="0" y="37893"/>
                  </a:lnTo>
                  <a:cubicBezTo>
                    <a:pt x="0" y="27843"/>
                    <a:pt x="3992" y="18205"/>
                    <a:pt x="11099" y="11099"/>
                  </a:cubicBezTo>
                  <a:cubicBezTo>
                    <a:pt x="18205" y="3992"/>
                    <a:pt x="27843" y="0"/>
                    <a:pt x="37893" y="0"/>
                  </a:cubicBezTo>
                  <a:close/>
                </a:path>
              </a:pathLst>
            </a:custGeom>
            <a:gradFill>
              <a:gsLst>
                <a:gs pos="0">
                  <a:srgbClr val="006E76"/>
                </a:gs>
                <a:gs pos="100000">
                  <a:srgbClr val="01ACB9"/>
                </a:gs>
              </a:gsLst>
              <a:lin ang="5400000" scaled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79" name="TextBox 18">
              <a:extLst>
                <a:ext uri="{FF2B5EF4-FFF2-40B4-BE49-F238E27FC236}">
                  <a16:creationId xmlns:a16="http://schemas.microsoft.com/office/drawing/2014/main" id="{2D5592BB-8485-D122-7EB6-3AD66B769F43}"/>
                </a:ext>
              </a:extLst>
            </p:cNvPr>
            <p:cNvSpPr txBox="1"/>
            <p:nvPr/>
          </p:nvSpPr>
          <p:spPr>
            <a:xfrm>
              <a:off x="6581081" y="1947468"/>
              <a:ext cx="1249011" cy="37353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47"/>
                </a:lnSpc>
              </a:pPr>
              <a:r>
                <a:rPr lang="en-US" sz="1200" dirty="0">
                  <a:solidFill>
                    <a:srgbClr val="FFFFFF"/>
                  </a:solidFill>
                  <a:latin typeface="Arial Bold"/>
                </a:rPr>
                <a:t>IHQ</a:t>
              </a:r>
            </a:p>
          </p:txBody>
        </p:sp>
        <p:sp>
          <p:nvSpPr>
            <p:cNvPr id="81" name="Freeform 20">
              <a:extLst>
                <a:ext uri="{FF2B5EF4-FFF2-40B4-BE49-F238E27FC236}">
                  <a16:creationId xmlns:a16="http://schemas.microsoft.com/office/drawing/2014/main" id="{0D657186-9071-1726-493B-2E8EF9121BBD}"/>
                </a:ext>
              </a:extLst>
            </p:cNvPr>
            <p:cNvSpPr/>
            <p:nvPr/>
          </p:nvSpPr>
          <p:spPr>
            <a:xfrm>
              <a:off x="9002246" y="1969577"/>
              <a:ext cx="1202562" cy="351428"/>
            </a:xfrm>
            <a:custGeom>
              <a:avLst/>
              <a:gdLst/>
              <a:ahLst/>
              <a:cxnLst/>
              <a:rect l="l" t="t" r="r" b="b"/>
              <a:pathLst>
                <a:path w="518087" h="151402">
                  <a:moveTo>
                    <a:pt x="39357" y="0"/>
                  </a:moveTo>
                  <a:lnTo>
                    <a:pt x="478731" y="0"/>
                  </a:lnTo>
                  <a:cubicBezTo>
                    <a:pt x="500467" y="0"/>
                    <a:pt x="518087" y="17621"/>
                    <a:pt x="518087" y="39357"/>
                  </a:cubicBezTo>
                  <a:lnTo>
                    <a:pt x="518087" y="112045"/>
                  </a:lnTo>
                  <a:cubicBezTo>
                    <a:pt x="518087" y="122483"/>
                    <a:pt x="513941" y="132494"/>
                    <a:pt x="506560" y="139875"/>
                  </a:cubicBezTo>
                  <a:cubicBezTo>
                    <a:pt x="499179" y="147255"/>
                    <a:pt x="489169" y="151402"/>
                    <a:pt x="478731" y="151402"/>
                  </a:cubicBezTo>
                  <a:lnTo>
                    <a:pt x="39357" y="151402"/>
                  </a:lnTo>
                  <a:cubicBezTo>
                    <a:pt x="17621" y="151402"/>
                    <a:pt x="0" y="133781"/>
                    <a:pt x="0" y="112045"/>
                  </a:cubicBezTo>
                  <a:lnTo>
                    <a:pt x="0" y="39357"/>
                  </a:lnTo>
                  <a:cubicBezTo>
                    <a:pt x="0" y="17621"/>
                    <a:pt x="17621" y="0"/>
                    <a:pt x="39357" y="0"/>
                  </a:cubicBezTo>
                  <a:close/>
                </a:path>
              </a:pathLst>
            </a:custGeom>
            <a:gradFill>
              <a:gsLst>
                <a:gs pos="0">
                  <a:srgbClr val="006E76"/>
                </a:gs>
                <a:gs pos="100000">
                  <a:srgbClr val="01ACB9"/>
                </a:gs>
              </a:gsLst>
              <a:lin ang="5400000" scaled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82" name="TextBox 21">
              <a:extLst>
                <a:ext uri="{FF2B5EF4-FFF2-40B4-BE49-F238E27FC236}">
                  <a16:creationId xmlns:a16="http://schemas.microsoft.com/office/drawing/2014/main" id="{52AA70EC-40A8-8649-0C28-B7EC01D5ED04}"/>
                </a:ext>
              </a:extLst>
            </p:cNvPr>
            <p:cNvSpPr txBox="1"/>
            <p:nvPr/>
          </p:nvSpPr>
          <p:spPr>
            <a:xfrm>
              <a:off x="9002246" y="1947468"/>
              <a:ext cx="1202562" cy="37353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47"/>
                </a:lnSpc>
              </a:pPr>
              <a:r>
                <a:rPr lang="en-US" sz="1200" dirty="0">
                  <a:solidFill>
                    <a:srgbClr val="FFFFFF"/>
                  </a:solidFill>
                  <a:latin typeface="Arial Bold"/>
                </a:rPr>
                <a:t>Molecular</a:t>
              </a:r>
            </a:p>
          </p:txBody>
        </p:sp>
        <p:sp>
          <p:nvSpPr>
            <p:cNvPr id="84" name="Freeform 23">
              <a:extLst>
                <a:ext uri="{FF2B5EF4-FFF2-40B4-BE49-F238E27FC236}">
                  <a16:creationId xmlns:a16="http://schemas.microsoft.com/office/drawing/2014/main" id="{1D52BEC6-9E48-DE91-A305-855D991C9FB3}"/>
                </a:ext>
              </a:extLst>
            </p:cNvPr>
            <p:cNvSpPr/>
            <p:nvPr/>
          </p:nvSpPr>
          <p:spPr>
            <a:xfrm>
              <a:off x="6377155" y="992810"/>
              <a:ext cx="1656864" cy="574999"/>
            </a:xfrm>
            <a:custGeom>
              <a:avLst/>
              <a:gdLst/>
              <a:ahLst/>
              <a:cxnLst/>
              <a:rect l="l" t="t" r="r" b="b"/>
              <a:pathLst>
                <a:path w="713810" h="247721">
                  <a:moveTo>
                    <a:pt x="37135" y="0"/>
                  </a:moveTo>
                  <a:lnTo>
                    <a:pt x="676675" y="0"/>
                  </a:lnTo>
                  <a:cubicBezTo>
                    <a:pt x="686524" y="0"/>
                    <a:pt x="695969" y="3912"/>
                    <a:pt x="702933" y="10877"/>
                  </a:cubicBezTo>
                  <a:cubicBezTo>
                    <a:pt x="709898" y="17841"/>
                    <a:pt x="713810" y="27286"/>
                    <a:pt x="713810" y="37135"/>
                  </a:cubicBezTo>
                  <a:lnTo>
                    <a:pt x="713810" y="210586"/>
                  </a:lnTo>
                  <a:cubicBezTo>
                    <a:pt x="713810" y="231095"/>
                    <a:pt x="697184" y="247721"/>
                    <a:pt x="676675" y="247721"/>
                  </a:cubicBezTo>
                  <a:lnTo>
                    <a:pt x="37135" y="247721"/>
                  </a:lnTo>
                  <a:cubicBezTo>
                    <a:pt x="27286" y="247721"/>
                    <a:pt x="17841" y="243808"/>
                    <a:pt x="10877" y="236844"/>
                  </a:cubicBezTo>
                  <a:cubicBezTo>
                    <a:pt x="3912" y="229880"/>
                    <a:pt x="0" y="220435"/>
                    <a:pt x="0" y="210586"/>
                  </a:cubicBezTo>
                  <a:lnTo>
                    <a:pt x="0" y="37135"/>
                  </a:lnTo>
                  <a:cubicBezTo>
                    <a:pt x="0" y="16626"/>
                    <a:pt x="16626" y="0"/>
                    <a:pt x="37135" y="0"/>
                  </a:cubicBezTo>
                  <a:close/>
                </a:path>
              </a:pathLst>
            </a:custGeom>
            <a:gradFill>
              <a:gsLst>
                <a:gs pos="0">
                  <a:srgbClr val="006E76"/>
                </a:gs>
                <a:gs pos="100000">
                  <a:srgbClr val="01ACB9"/>
                </a:gs>
              </a:gsLst>
              <a:lin ang="5400000" scaled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85" name="TextBox 24">
              <a:extLst>
                <a:ext uri="{FF2B5EF4-FFF2-40B4-BE49-F238E27FC236}">
                  <a16:creationId xmlns:a16="http://schemas.microsoft.com/office/drawing/2014/main" id="{F70AB3B3-275D-8F6E-6E72-842EA4EDADBA}"/>
                </a:ext>
              </a:extLst>
            </p:cNvPr>
            <p:cNvSpPr txBox="1"/>
            <p:nvPr/>
          </p:nvSpPr>
          <p:spPr>
            <a:xfrm>
              <a:off x="6377155" y="970701"/>
              <a:ext cx="1656864" cy="5971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47"/>
                </a:lnSpc>
              </a:pPr>
              <a:r>
                <a:rPr lang="en-US" sz="1200" dirty="0" err="1">
                  <a:solidFill>
                    <a:srgbClr val="FFFFFF"/>
                  </a:solidFill>
                  <a:latin typeface="Arial Bold"/>
                </a:rPr>
                <a:t>Sítio</a:t>
              </a:r>
              <a:r>
                <a:rPr lang="en-US" sz="1200" dirty="0">
                  <a:solidFill>
                    <a:srgbClr val="FFFFFF"/>
                  </a:solidFill>
                  <a:latin typeface="Arial Bold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Arial Bold"/>
                </a:rPr>
                <a:t>primário</a:t>
              </a:r>
              <a:r>
                <a:rPr lang="en-US" sz="1200" dirty="0">
                  <a:solidFill>
                    <a:srgbClr val="FFFFFF"/>
                  </a:solidFill>
                  <a:latin typeface="Arial Bold"/>
                </a:rPr>
                <a:t> e </a:t>
              </a:r>
              <a:r>
                <a:rPr lang="en-US" sz="1200" dirty="0" err="1">
                  <a:solidFill>
                    <a:srgbClr val="FFFFFF"/>
                  </a:solidFill>
                  <a:latin typeface="Arial Bold"/>
                </a:rPr>
                <a:t>histogênese</a:t>
              </a:r>
              <a:endParaRPr lang="en-US" sz="1200" dirty="0">
                <a:solidFill>
                  <a:srgbClr val="FFFFFF"/>
                </a:solidFill>
                <a:latin typeface="Arial Bold"/>
              </a:endParaRPr>
            </a:p>
          </p:txBody>
        </p:sp>
        <p:sp>
          <p:nvSpPr>
            <p:cNvPr id="86" name="AutoShape 25">
              <a:extLst>
                <a:ext uri="{FF2B5EF4-FFF2-40B4-BE49-F238E27FC236}">
                  <a16:creationId xmlns:a16="http://schemas.microsoft.com/office/drawing/2014/main" id="{E93889C4-CEBB-DCCD-4CB4-F9D7F1ABA2D2}"/>
                </a:ext>
              </a:extLst>
            </p:cNvPr>
            <p:cNvSpPr/>
            <p:nvPr/>
          </p:nvSpPr>
          <p:spPr>
            <a:xfrm flipV="1">
              <a:off x="7205587" y="1567808"/>
              <a:ext cx="0" cy="401768"/>
            </a:xfrm>
            <a:prstGeom prst="line">
              <a:avLst/>
            </a:prstGeom>
            <a:ln w="38100" cap="flat">
              <a:solidFill>
                <a:srgbClr val="006E76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7" name="AutoShape 26">
              <a:extLst>
                <a:ext uri="{FF2B5EF4-FFF2-40B4-BE49-F238E27FC236}">
                  <a16:creationId xmlns:a16="http://schemas.microsoft.com/office/drawing/2014/main" id="{1725B1AE-7840-EF97-1524-17D4A29685B9}"/>
                </a:ext>
              </a:extLst>
            </p:cNvPr>
            <p:cNvSpPr/>
            <p:nvPr/>
          </p:nvSpPr>
          <p:spPr>
            <a:xfrm>
              <a:off x="7830093" y="2145291"/>
              <a:ext cx="1172154" cy="0"/>
            </a:xfrm>
            <a:prstGeom prst="line">
              <a:avLst/>
            </a:prstGeom>
            <a:ln w="38100" cap="flat">
              <a:solidFill>
                <a:srgbClr val="006E76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8" name="AutoShape 27">
              <a:extLst>
                <a:ext uri="{FF2B5EF4-FFF2-40B4-BE49-F238E27FC236}">
                  <a16:creationId xmlns:a16="http://schemas.microsoft.com/office/drawing/2014/main" id="{736CD53C-6913-8063-1EC7-C91170865B56}"/>
                </a:ext>
              </a:extLst>
            </p:cNvPr>
            <p:cNvSpPr/>
            <p:nvPr/>
          </p:nvSpPr>
          <p:spPr>
            <a:xfrm flipV="1">
              <a:off x="7205587" y="2321005"/>
              <a:ext cx="0" cy="264811"/>
            </a:xfrm>
            <a:prstGeom prst="line">
              <a:avLst/>
            </a:prstGeom>
            <a:ln w="38100" cap="flat">
              <a:solidFill>
                <a:srgbClr val="006E76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9" name="AutoShape 28">
              <a:extLst>
                <a:ext uri="{FF2B5EF4-FFF2-40B4-BE49-F238E27FC236}">
                  <a16:creationId xmlns:a16="http://schemas.microsoft.com/office/drawing/2014/main" id="{AF058CE0-5526-3653-C6FC-2C0DCA17C6EF}"/>
                </a:ext>
              </a:extLst>
            </p:cNvPr>
            <p:cNvSpPr/>
            <p:nvPr/>
          </p:nvSpPr>
          <p:spPr>
            <a:xfrm flipV="1">
              <a:off x="9591881" y="2321005"/>
              <a:ext cx="0" cy="264811"/>
            </a:xfrm>
            <a:prstGeom prst="line">
              <a:avLst/>
            </a:prstGeom>
            <a:ln w="38100" cap="flat">
              <a:solidFill>
                <a:srgbClr val="006E76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1" name="Freeform 30">
              <a:extLst>
                <a:ext uri="{FF2B5EF4-FFF2-40B4-BE49-F238E27FC236}">
                  <a16:creationId xmlns:a16="http://schemas.microsoft.com/office/drawing/2014/main" id="{3F8BC077-2B2C-677F-28FB-E04D1510E7C6}"/>
                </a:ext>
              </a:extLst>
            </p:cNvPr>
            <p:cNvSpPr/>
            <p:nvPr/>
          </p:nvSpPr>
          <p:spPr>
            <a:xfrm>
              <a:off x="8751804" y="858806"/>
              <a:ext cx="1656864" cy="685710"/>
            </a:xfrm>
            <a:custGeom>
              <a:avLst/>
              <a:gdLst/>
              <a:ahLst/>
              <a:cxnLst/>
              <a:rect l="l" t="t" r="r" b="b"/>
              <a:pathLst>
                <a:path w="713810" h="295417">
                  <a:moveTo>
                    <a:pt x="37135" y="0"/>
                  </a:moveTo>
                  <a:lnTo>
                    <a:pt x="676675" y="0"/>
                  </a:lnTo>
                  <a:cubicBezTo>
                    <a:pt x="686524" y="0"/>
                    <a:pt x="695969" y="3912"/>
                    <a:pt x="702933" y="10877"/>
                  </a:cubicBezTo>
                  <a:cubicBezTo>
                    <a:pt x="709898" y="17841"/>
                    <a:pt x="713810" y="27286"/>
                    <a:pt x="713810" y="37135"/>
                  </a:cubicBezTo>
                  <a:lnTo>
                    <a:pt x="713810" y="258282"/>
                  </a:lnTo>
                  <a:cubicBezTo>
                    <a:pt x="713810" y="278792"/>
                    <a:pt x="697184" y="295417"/>
                    <a:pt x="676675" y="295417"/>
                  </a:cubicBezTo>
                  <a:lnTo>
                    <a:pt x="37135" y="295417"/>
                  </a:lnTo>
                  <a:cubicBezTo>
                    <a:pt x="16626" y="295417"/>
                    <a:pt x="0" y="278792"/>
                    <a:pt x="0" y="258282"/>
                  </a:cubicBezTo>
                  <a:lnTo>
                    <a:pt x="0" y="37135"/>
                  </a:lnTo>
                  <a:cubicBezTo>
                    <a:pt x="0" y="16626"/>
                    <a:pt x="16626" y="0"/>
                    <a:pt x="37135" y="0"/>
                  </a:cubicBezTo>
                  <a:close/>
                </a:path>
              </a:pathLst>
            </a:custGeom>
            <a:gradFill>
              <a:gsLst>
                <a:gs pos="0">
                  <a:srgbClr val="006E76"/>
                </a:gs>
                <a:gs pos="100000">
                  <a:srgbClr val="01ACB9"/>
                </a:gs>
              </a:gsLst>
              <a:lin ang="5400000" scaled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92" name="TextBox 31">
              <a:extLst>
                <a:ext uri="{FF2B5EF4-FFF2-40B4-BE49-F238E27FC236}">
                  <a16:creationId xmlns:a16="http://schemas.microsoft.com/office/drawing/2014/main" id="{568D2F1C-DB4A-4383-CA29-07373F3E0E78}"/>
                </a:ext>
              </a:extLst>
            </p:cNvPr>
            <p:cNvSpPr txBox="1"/>
            <p:nvPr/>
          </p:nvSpPr>
          <p:spPr>
            <a:xfrm>
              <a:off x="8751804" y="836697"/>
              <a:ext cx="1656864" cy="7078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47"/>
                </a:lnSpc>
              </a:pPr>
              <a:r>
                <a:rPr lang="en-US" sz="1100" dirty="0" err="1">
                  <a:solidFill>
                    <a:srgbClr val="FFFFFF"/>
                  </a:solidFill>
                  <a:latin typeface="Arial Bold"/>
                </a:rPr>
                <a:t>Conduta</a:t>
              </a:r>
              <a:r>
                <a:rPr lang="en-US" sz="1100" dirty="0">
                  <a:solidFill>
                    <a:srgbClr val="FFFFFF"/>
                  </a:solidFill>
                  <a:latin typeface="Arial Bold"/>
                </a:rPr>
                <a:t> </a:t>
              </a:r>
              <a:r>
                <a:rPr lang="en-US" sz="1100" dirty="0" err="1">
                  <a:solidFill>
                    <a:srgbClr val="FFFFFF"/>
                  </a:solidFill>
                  <a:latin typeface="Arial Bold"/>
                </a:rPr>
                <a:t>terapêutica</a:t>
              </a:r>
              <a:r>
                <a:rPr lang="en-US" sz="1100" dirty="0">
                  <a:solidFill>
                    <a:srgbClr val="FFFFFF"/>
                  </a:solidFill>
                  <a:latin typeface="Arial Bold"/>
                </a:rPr>
                <a:t> </a:t>
              </a:r>
              <a:r>
                <a:rPr lang="en-US" sz="1100" dirty="0" err="1">
                  <a:solidFill>
                    <a:srgbClr val="FFFFFF"/>
                  </a:solidFill>
                  <a:latin typeface="Arial Bold"/>
                </a:rPr>
                <a:t>específica</a:t>
              </a:r>
              <a:endParaRPr lang="en-US" sz="1100" dirty="0">
                <a:solidFill>
                  <a:srgbClr val="FFFFFF"/>
                </a:solidFill>
                <a:latin typeface="Arial Bold"/>
              </a:endParaRPr>
            </a:p>
          </p:txBody>
        </p:sp>
        <p:sp>
          <p:nvSpPr>
            <p:cNvPr id="93" name="AutoShape 32">
              <a:extLst>
                <a:ext uri="{FF2B5EF4-FFF2-40B4-BE49-F238E27FC236}">
                  <a16:creationId xmlns:a16="http://schemas.microsoft.com/office/drawing/2014/main" id="{D4CBF362-4D5A-DB47-6B9D-7E1D9391C095}"/>
                </a:ext>
              </a:extLst>
            </p:cNvPr>
            <p:cNvSpPr/>
            <p:nvPr/>
          </p:nvSpPr>
          <p:spPr>
            <a:xfrm flipH="1" flipV="1">
              <a:off x="9580235" y="1567808"/>
              <a:ext cx="0" cy="401768"/>
            </a:xfrm>
            <a:prstGeom prst="line">
              <a:avLst/>
            </a:prstGeom>
            <a:ln w="38100" cap="flat">
              <a:solidFill>
                <a:srgbClr val="006E76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5" name="Freeform 34">
              <a:extLst>
                <a:ext uri="{FF2B5EF4-FFF2-40B4-BE49-F238E27FC236}">
                  <a16:creationId xmlns:a16="http://schemas.microsoft.com/office/drawing/2014/main" id="{98DDDB9E-D6BB-9743-E004-FD890C7FE46D}"/>
                </a:ext>
              </a:extLst>
            </p:cNvPr>
            <p:cNvSpPr/>
            <p:nvPr/>
          </p:nvSpPr>
          <p:spPr>
            <a:xfrm>
              <a:off x="8040052" y="1664400"/>
              <a:ext cx="783474" cy="384300"/>
            </a:xfrm>
            <a:custGeom>
              <a:avLst/>
              <a:gdLst/>
              <a:ahLst/>
              <a:cxnLst/>
              <a:rect l="l" t="t" r="r" b="b"/>
              <a:pathLst>
                <a:path w="210228" h="106166">
                  <a:moveTo>
                    <a:pt x="53083" y="0"/>
                  </a:moveTo>
                  <a:lnTo>
                    <a:pt x="157146" y="0"/>
                  </a:lnTo>
                  <a:cubicBezTo>
                    <a:pt x="171224" y="0"/>
                    <a:pt x="184726" y="5593"/>
                    <a:pt x="194681" y="15548"/>
                  </a:cubicBezTo>
                  <a:cubicBezTo>
                    <a:pt x="204636" y="25503"/>
                    <a:pt x="210228" y="39004"/>
                    <a:pt x="210228" y="53083"/>
                  </a:cubicBezTo>
                  <a:lnTo>
                    <a:pt x="210228" y="53083"/>
                  </a:lnTo>
                  <a:cubicBezTo>
                    <a:pt x="210228" y="67161"/>
                    <a:pt x="204636" y="80663"/>
                    <a:pt x="194681" y="90618"/>
                  </a:cubicBezTo>
                  <a:cubicBezTo>
                    <a:pt x="184726" y="100573"/>
                    <a:pt x="171224" y="106166"/>
                    <a:pt x="157146" y="106166"/>
                  </a:cubicBezTo>
                  <a:lnTo>
                    <a:pt x="53083" y="106166"/>
                  </a:lnTo>
                  <a:cubicBezTo>
                    <a:pt x="39004" y="106166"/>
                    <a:pt x="25503" y="100573"/>
                    <a:pt x="15548" y="90618"/>
                  </a:cubicBezTo>
                  <a:cubicBezTo>
                    <a:pt x="5593" y="80663"/>
                    <a:pt x="0" y="67161"/>
                    <a:pt x="0" y="53083"/>
                  </a:cubicBezTo>
                  <a:lnTo>
                    <a:pt x="0" y="53083"/>
                  </a:lnTo>
                  <a:cubicBezTo>
                    <a:pt x="0" y="39004"/>
                    <a:pt x="5593" y="25503"/>
                    <a:pt x="15548" y="15548"/>
                  </a:cubicBezTo>
                  <a:cubicBezTo>
                    <a:pt x="25503" y="5593"/>
                    <a:pt x="39004" y="0"/>
                    <a:pt x="53083" y="0"/>
                  </a:cubicBezTo>
                  <a:close/>
                </a:path>
              </a:pathLst>
            </a:custGeom>
            <a:solidFill>
              <a:srgbClr val="D5D9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6" name="TextBox 35">
              <a:extLst>
                <a:ext uri="{FF2B5EF4-FFF2-40B4-BE49-F238E27FC236}">
                  <a16:creationId xmlns:a16="http://schemas.microsoft.com/office/drawing/2014/main" id="{1E14E68D-606C-C5A8-726D-3C323793395F}"/>
                </a:ext>
              </a:extLst>
            </p:cNvPr>
            <p:cNvSpPr txBox="1"/>
            <p:nvPr/>
          </p:nvSpPr>
          <p:spPr>
            <a:xfrm>
              <a:off x="8122462" y="1661018"/>
              <a:ext cx="651343" cy="384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36"/>
                </a:lnSpc>
              </a:pPr>
              <a:r>
                <a:rPr lang="en-US" sz="1200" dirty="0">
                  <a:solidFill>
                    <a:srgbClr val="545454"/>
                  </a:solidFill>
                  <a:latin typeface="Arial Bold"/>
                </a:rPr>
                <a:t>PD-L1</a:t>
              </a: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D69DD8CE-A4F5-D2E5-131D-0B16A71CF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28601"/>
            <a:ext cx="9725187" cy="800100"/>
          </a:xfrm>
        </p:spPr>
        <p:txBody>
          <a:bodyPr>
            <a:normAutofit fontScale="90000"/>
          </a:bodyPr>
          <a:lstStyle/>
          <a:p>
            <a:r>
              <a:rPr lang="pt-BR" sz="2700" dirty="0"/>
              <a:t>Fluxo geral do processamento de um tecido de pulmão para análise histológica</a:t>
            </a:r>
            <a:endParaRPr lang="pt-BR" sz="2700" baseline="300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0FC8C4A-8138-D2A8-41FA-C0CBAB63C294}"/>
              </a:ext>
            </a:extLst>
          </p:cNvPr>
          <p:cNvSpPr txBox="1"/>
          <p:nvPr/>
        </p:nvSpPr>
        <p:spPr>
          <a:xfrm>
            <a:off x="591077" y="6642556"/>
            <a:ext cx="622004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Fonte: Elaborado pelo autor.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094103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D10C9-4C2D-15C0-0CA2-7A52DF19F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E4A1BEE8-1D98-7FD5-E28F-BB5632C49735}"/>
              </a:ext>
            </a:extLst>
          </p:cNvPr>
          <p:cNvGrpSpPr/>
          <p:nvPr/>
        </p:nvGrpSpPr>
        <p:grpSpPr>
          <a:xfrm>
            <a:off x="1403497" y="1464245"/>
            <a:ext cx="8582634" cy="4858233"/>
            <a:chOff x="504585" y="691803"/>
            <a:chExt cx="9609137" cy="5439289"/>
          </a:xfrm>
        </p:grpSpPr>
        <p:pic>
          <p:nvPicPr>
            <p:cNvPr id="2" name="Picture 2">
              <a:hlinkClick r:id="" action="ppaction://media"/>
              <a:extLst>
                <a:ext uri="{FF2B5EF4-FFF2-40B4-BE49-F238E27FC236}">
                  <a16:creationId xmlns:a16="http://schemas.microsoft.com/office/drawing/2014/main" id="{86191CCE-1226-A358-A215-9C216311BFE6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rcRect t="10742" b="10742"/>
            <a:stretch>
              <a:fillRect/>
            </a:stretch>
          </p:blipFill>
          <p:spPr>
            <a:xfrm>
              <a:off x="504585" y="691803"/>
              <a:ext cx="3061057" cy="5404185"/>
            </a:xfrm>
            <a:prstGeom prst="rect">
              <a:avLst/>
            </a:prstGeom>
          </p:spPr>
        </p:pic>
        <p:pic>
          <p:nvPicPr>
            <p:cNvPr id="3" name="Picture 3">
              <a:hlinkClick r:id="" action="ppaction://media"/>
              <a:extLst>
                <a:ext uri="{FF2B5EF4-FFF2-40B4-BE49-F238E27FC236}">
                  <a16:creationId xmlns:a16="http://schemas.microsoft.com/office/drawing/2014/main" id="{DDD19EF9-8876-1834-FEC1-424B52E4E38F}"/>
                </a:ext>
              </a:extLst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8"/>
            <a:srcRect t="4882" b="14323"/>
            <a:stretch>
              <a:fillRect/>
            </a:stretch>
          </p:blipFill>
          <p:spPr>
            <a:xfrm>
              <a:off x="7138998" y="726907"/>
              <a:ext cx="2974724" cy="5404185"/>
            </a:xfrm>
            <a:prstGeom prst="rect">
              <a:avLst/>
            </a:prstGeom>
          </p:spPr>
        </p:pic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84D372A-C75F-AD90-F7F3-AF12EE0A33CD}"/>
                </a:ext>
              </a:extLst>
            </p:cNvPr>
            <p:cNvSpPr/>
            <p:nvPr/>
          </p:nvSpPr>
          <p:spPr>
            <a:xfrm>
              <a:off x="3971598" y="870547"/>
              <a:ext cx="1429529" cy="597931"/>
            </a:xfrm>
            <a:custGeom>
              <a:avLst/>
              <a:gdLst/>
              <a:ahLst/>
              <a:cxnLst/>
              <a:rect l="l" t="t" r="r" b="b"/>
              <a:pathLst>
                <a:path w="683232" h="285776">
                  <a:moveTo>
                    <a:pt x="62672" y="0"/>
                  </a:moveTo>
                  <a:lnTo>
                    <a:pt x="620560" y="0"/>
                  </a:lnTo>
                  <a:cubicBezTo>
                    <a:pt x="655172" y="0"/>
                    <a:pt x="683232" y="28059"/>
                    <a:pt x="683232" y="62672"/>
                  </a:cubicBezTo>
                  <a:lnTo>
                    <a:pt x="683232" y="223104"/>
                  </a:lnTo>
                  <a:cubicBezTo>
                    <a:pt x="683232" y="257717"/>
                    <a:pt x="655172" y="285776"/>
                    <a:pt x="620560" y="285776"/>
                  </a:cubicBezTo>
                  <a:lnTo>
                    <a:pt x="62672" y="285776"/>
                  </a:lnTo>
                  <a:cubicBezTo>
                    <a:pt x="28059" y="285776"/>
                    <a:pt x="0" y="257717"/>
                    <a:pt x="0" y="223104"/>
                  </a:cubicBezTo>
                  <a:lnTo>
                    <a:pt x="0" y="62672"/>
                  </a:lnTo>
                  <a:cubicBezTo>
                    <a:pt x="0" y="28059"/>
                    <a:pt x="28059" y="0"/>
                    <a:pt x="62672" y="0"/>
                  </a:cubicBezTo>
                  <a:close/>
                </a:path>
              </a:pathLst>
            </a:custGeom>
            <a:gradFill>
              <a:gsLst>
                <a:gs pos="0">
                  <a:srgbClr val="006E76"/>
                </a:gs>
                <a:gs pos="100000">
                  <a:srgbClr val="01ACB9"/>
                </a:gs>
              </a:gsLst>
              <a:lin ang="5400000" scaled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A60F03BA-8EC4-34CA-726F-28BF9DDA65B8}"/>
                </a:ext>
              </a:extLst>
            </p:cNvPr>
            <p:cNvSpPr txBox="1"/>
            <p:nvPr/>
          </p:nvSpPr>
          <p:spPr>
            <a:xfrm>
              <a:off x="3971598" y="850618"/>
              <a:ext cx="1429529" cy="61786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47"/>
                </a:lnSpc>
              </a:pPr>
              <a:r>
                <a:rPr lang="en-US" sz="1200" dirty="0">
                  <a:solidFill>
                    <a:srgbClr val="FFFFFF"/>
                  </a:solidFill>
                  <a:latin typeface="Arial Bold"/>
                </a:rPr>
                <a:t>Corte do </a:t>
              </a:r>
              <a:r>
                <a:rPr lang="en-US" sz="1200" dirty="0" err="1">
                  <a:solidFill>
                    <a:srgbClr val="FFFFFF"/>
                  </a:solidFill>
                  <a:latin typeface="Arial Bold"/>
                </a:rPr>
                <a:t>tecido</a:t>
              </a:r>
              <a:r>
                <a:rPr lang="en-US" sz="1200" dirty="0">
                  <a:solidFill>
                    <a:srgbClr val="FFFFFF"/>
                  </a:solidFill>
                  <a:latin typeface="Arial Bold"/>
                </a:rPr>
                <a:t> FFPE</a:t>
              </a:r>
            </a:p>
          </p:txBody>
        </p:sp>
        <p:sp>
          <p:nvSpPr>
            <p:cNvPr id="7" name="AutoShape 7">
              <a:extLst>
                <a:ext uri="{FF2B5EF4-FFF2-40B4-BE49-F238E27FC236}">
                  <a16:creationId xmlns:a16="http://schemas.microsoft.com/office/drawing/2014/main" id="{F676C01C-3359-6E71-6678-93967B08F818}"/>
                </a:ext>
              </a:extLst>
            </p:cNvPr>
            <p:cNvSpPr/>
            <p:nvPr/>
          </p:nvSpPr>
          <p:spPr>
            <a:xfrm flipH="1">
              <a:off x="3680156" y="1415175"/>
              <a:ext cx="1006207" cy="1017733"/>
            </a:xfrm>
            <a:prstGeom prst="line">
              <a:avLst/>
            </a:prstGeom>
            <a:ln w="38100" cap="flat">
              <a:solidFill>
                <a:srgbClr val="006E76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8868495-AB4C-8280-257F-654CCDB5E46D}"/>
                </a:ext>
              </a:extLst>
            </p:cNvPr>
            <p:cNvSpPr/>
            <p:nvPr/>
          </p:nvSpPr>
          <p:spPr>
            <a:xfrm>
              <a:off x="5401127" y="2284733"/>
              <a:ext cx="1429529" cy="597931"/>
            </a:xfrm>
            <a:custGeom>
              <a:avLst/>
              <a:gdLst/>
              <a:ahLst/>
              <a:cxnLst/>
              <a:rect l="l" t="t" r="r" b="b"/>
              <a:pathLst>
                <a:path w="683232" h="285776">
                  <a:moveTo>
                    <a:pt x="62672" y="0"/>
                  </a:moveTo>
                  <a:lnTo>
                    <a:pt x="620560" y="0"/>
                  </a:lnTo>
                  <a:cubicBezTo>
                    <a:pt x="655172" y="0"/>
                    <a:pt x="683232" y="28059"/>
                    <a:pt x="683232" y="62672"/>
                  </a:cubicBezTo>
                  <a:lnTo>
                    <a:pt x="683232" y="223104"/>
                  </a:lnTo>
                  <a:cubicBezTo>
                    <a:pt x="683232" y="257717"/>
                    <a:pt x="655172" y="285776"/>
                    <a:pt x="620560" y="285776"/>
                  </a:cubicBezTo>
                  <a:lnTo>
                    <a:pt x="62672" y="285776"/>
                  </a:lnTo>
                  <a:cubicBezTo>
                    <a:pt x="28059" y="285776"/>
                    <a:pt x="0" y="257717"/>
                    <a:pt x="0" y="223104"/>
                  </a:cubicBezTo>
                  <a:lnTo>
                    <a:pt x="0" y="62672"/>
                  </a:lnTo>
                  <a:cubicBezTo>
                    <a:pt x="0" y="28059"/>
                    <a:pt x="28059" y="0"/>
                    <a:pt x="62672" y="0"/>
                  </a:cubicBezTo>
                  <a:close/>
                </a:path>
              </a:pathLst>
            </a:custGeom>
            <a:gradFill>
              <a:gsLst>
                <a:gs pos="0">
                  <a:srgbClr val="006E76"/>
                </a:gs>
                <a:gs pos="100000">
                  <a:srgbClr val="01ACB9"/>
                </a:gs>
              </a:gsLst>
              <a:lin ang="5400000" scaled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49F2FACC-ECA3-DBF1-3071-7132790E5530}"/>
                </a:ext>
              </a:extLst>
            </p:cNvPr>
            <p:cNvSpPr txBox="1"/>
            <p:nvPr/>
          </p:nvSpPr>
          <p:spPr>
            <a:xfrm>
              <a:off x="5401127" y="2264804"/>
              <a:ext cx="1429529" cy="61786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47"/>
                </a:lnSpc>
              </a:pPr>
              <a:r>
                <a:rPr lang="en-US" sz="1200" dirty="0" err="1">
                  <a:solidFill>
                    <a:srgbClr val="FFFFFF"/>
                  </a:solidFill>
                  <a:latin typeface="Arial Bold"/>
                </a:rPr>
                <a:t>Alongamento</a:t>
              </a:r>
              <a:r>
                <a:rPr lang="en-US" sz="1200" dirty="0">
                  <a:solidFill>
                    <a:srgbClr val="FFFFFF"/>
                  </a:solidFill>
                  <a:latin typeface="Arial Bold"/>
                </a:rPr>
                <a:t> do </a:t>
              </a:r>
              <a:r>
                <a:rPr lang="en-US" sz="1200" dirty="0" err="1">
                  <a:solidFill>
                    <a:srgbClr val="FFFFFF"/>
                  </a:solidFill>
                  <a:latin typeface="Arial Bold"/>
                </a:rPr>
                <a:t>corte</a:t>
              </a:r>
              <a:endParaRPr lang="en-US" sz="1200" dirty="0">
                <a:solidFill>
                  <a:srgbClr val="FFFFFF"/>
                </a:solidFill>
                <a:latin typeface="Arial Bold"/>
              </a:endParaRPr>
            </a:p>
          </p:txBody>
        </p:sp>
        <p:sp>
          <p:nvSpPr>
            <p:cNvPr id="11" name="AutoShape 11">
              <a:extLst>
                <a:ext uri="{FF2B5EF4-FFF2-40B4-BE49-F238E27FC236}">
                  <a16:creationId xmlns:a16="http://schemas.microsoft.com/office/drawing/2014/main" id="{95AD3FE7-C1D2-DFB0-F3FA-B0B2BA2C328C}"/>
                </a:ext>
              </a:extLst>
            </p:cNvPr>
            <p:cNvSpPr/>
            <p:nvPr/>
          </p:nvSpPr>
          <p:spPr>
            <a:xfrm>
              <a:off x="6168587" y="2855737"/>
              <a:ext cx="845986" cy="816479"/>
            </a:xfrm>
            <a:prstGeom prst="line">
              <a:avLst/>
            </a:prstGeom>
            <a:ln w="38100" cap="flat">
              <a:solidFill>
                <a:srgbClr val="006E76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BEE37B65-E4AC-9849-0794-FF0ABFE24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28601"/>
            <a:ext cx="9725187" cy="800100"/>
          </a:xfrm>
        </p:spPr>
        <p:txBody>
          <a:bodyPr>
            <a:normAutofit fontScale="90000"/>
          </a:bodyPr>
          <a:lstStyle/>
          <a:p>
            <a:r>
              <a:rPr lang="pt-BR" sz="2700" dirty="0"/>
              <a:t>Fluxo geral do processamento de um tecido de pulmão para análise histológica</a:t>
            </a:r>
            <a:endParaRPr lang="pt-BR" sz="2700" baseline="3000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E87C7F0-E1AD-2A08-3150-EDCCDE05B2C0}"/>
              </a:ext>
            </a:extLst>
          </p:cNvPr>
          <p:cNvSpPr txBox="1"/>
          <p:nvPr/>
        </p:nvSpPr>
        <p:spPr>
          <a:xfrm>
            <a:off x="620198" y="6547930"/>
            <a:ext cx="622004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Fonte: Elaborado pelo autor.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896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0">
                <p:cTn id="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89CB2-4F1C-6FA0-1C62-89C22B866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B49210F3-9B0F-8450-4234-6D0A065FA5C6}"/>
              </a:ext>
            </a:extLst>
          </p:cNvPr>
          <p:cNvSpPr/>
          <p:nvPr/>
        </p:nvSpPr>
        <p:spPr>
          <a:xfrm rot="5400000">
            <a:off x="3745342" y="-2354948"/>
            <a:ext cx="4698328" cy="122102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AF98BD-2323-B749-99C6-FA0B6CED9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28601"/>
            <a:ext cx="9725187" cy="800100"/>
          </a:xfrm>
        </p:spPr>
        <p:txBody>
          <a:bodyPr>
            <a:normAutofit fontScale="90000"/>
          </a:bodyPr>
          <a:lstStyle/>
          <a:p>
            <a:r>
              <a:rPr lang="pt-BR" sz="2700" dirty="0"/>
              <a:t>Uma maneira alternativa é incorporar fragmentos em blocos de parafina separados</a:t>
            </a:r>
            <a:endParaRPr lang="pt-BR" sz="2700" baseline="30000" dirty="0"/>
          </a:p>
        </p:txBody>
      </p:sp>
      <p:sp>
        <p:nvSpPr>
          <p:cNvPr id="3" name="Espaço Reservado para Texto 5">
            <a:extLst>
              <a:ext uri="{FF2B5EF4-FFF2-40B4-BE49-F238E27FC236}">
                <a16:creationId xmlns:a16="http://schemas.microsoft.com/office/drawing/2014/main" id="{FBC6957A-84D3-D18E-E060-F27B60CED5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5623559"/>
            <a:ext cx="10058400" cy="1005840"/>
          </a:xfrm>
        </p:spPr>
        <p:txBody>
          <a:bodyPr/>
          <a:lstStyle/>
          <a:p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FOX, A. H. et al. </a:t>
            </a:r>
            <a:r>
              <a:rPr lang="pt-BR" sz="8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Acquiring</a:t>
            </a:r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t-BR" sz="8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lung</a:t>
            </a:r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diagnosis</a:t>
            </a:r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comprehensive</a:t>
            </a:r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biomarker</a:t>
            </a:r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pt-BR" sz="8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Lung </a:t>
            </a:r>
            <a:r>
              <a:rPr lang="pt-BR" sz="8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Roundtable</a:t>
            </a:r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best-practice</a:t>
            </a:r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</a:t>
            </a:r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8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CA: A </a:t>
            </a:r>
            <a:r>
              <a:rPr lang="pt-BR" sz="8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pt-BR" sz="8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</a:t>
            </a:r>
            <a:r>
              <a:rPr lang="pt-BR" sz="8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t-BR" sz="8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Clinicians</a:t>
            </a:r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v. 73, n. 4, p. 358–375, 1 jul. 2023.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2D501E4-9F4B-4044-D0D1-D551B6C79092}"/>
              </a:ext>
            </a:extLst>
          </p:cNvPr>
          <p:cNvSpPr/>
          <p:nvPr/>
        </p:nvSpPr>
        <p:spPr>
          <a:xfrm>
            <a:off x="826739" y="2480578"/>
            <a:ext cx="128589" cy="1838327"/>
          </a:xfrm>
          <a:prstGeom prst="rect">
            <a:avLst/>
          </a:prstGeom>
          <a:solidFill>
            <a:srgbClr val="01ACB9"/>
          </a:solidFill>
          <a:ln w="25400">
            <a:noFill/>
          </a:ln>
        </p:spPr>
        <p:txBody>
          <a:bodyPr lIns="35719" tIns="35719" rIns="35719" bIns="35719" anchor="ctr"/>
          <a:lstStyle/>
          <a:p>
            <a:pPr algn="ctr" defTabSz="914353">
              <a:lnSpc>
                <a:spcPct val="80000"/>
              </a:lnSpc>
              <a:defRPr sz="2500" cap="all">
                <a:solidFill>
                  <a:srgbClr val="2F5597"/>
                </a:solidFill>
              </a:defRPr>
            </a:pPr>
            <a:endParaRPr sz="1758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A7739DE-73F6-1961-FA90-EE9B35946C02}"/>
              </a:ext>
            </a:extLst>
          </p:cNvPr>
          <p:cNvSpPr/>
          <p:nvPr/>
        </p:nvSpPr>
        <p:spPr>
          <a:xfrm>
            <a:off x="1034702" y="2632978"/>
            <a:ext cx="128588" cy="1838326"/>
          </a:xfrm>
          <a:prstGeom prst="rect">
            <a:avLst/>
          </a:prstGeom>
          <a:solidFill>
            <a:srgbClr val="01ACB9"/>
          </a:solidFill>
          <a:ln w="25400">
            <a:noFill/>
          </a:ln>
        </p:spPr>
        <p:txBody>
          <a:bodyPr lIns="35719" tIns="35719" rIns="35719" bIns="35719" anchor="ctr"/>
          <a:lstStyle/>
          <a:p>
            <a:pPr algn="ctr" defTabSz="914353">
              <a:lnSpc>
                <a:spcPct val="80000"/>
              </a:lnSpc>
              <a:defRPr sz="2500" cap="all">
                <a:solidFill>
                  <a:srgbClr val="2F5597"/>
                </a:solidFill>
              </a:defRPr>
            </a:pPr>
            <a:endParaRPr sz="1758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D55A644-E5D0-01E0-03EF-5CABE2BEFB13}"/>
              </a:ext>
            </a:extLst>
          </p:cNvPr>
          <p:cNvSpPr/>
          <p:nvPr/>
        </p:nvSpPr>
        <p:spPr>
          <a:xfrm>
            <a:off x="1272827" y="2783790"/>
            <a:ext cx="128588" cy="1839913"/>
          </a:xfrm>
          <a:prstGeom prst="rect">
            <a:avLst/>
          </a:prstGeom>
          <a:solidFill>
            <a:srgbClr val="D5D900"/>
          </a:solidFill>
          <a:ln w="25400">
            <a:noFill/>
          </a:ln>
        </p:spPr>
        <p:txBody>
          <a:bodyPr lIns="35719" tIns="35719" rIns="35719" bIns="35719" anchor="ctr"/>
          <a:lstStyle/>
          <a:p>
            <a:pPr algn="ctr" defTabSz="914353">
              <a:lnSpc>
                <a:spcPct val="80000"/>
              </a:lnSpc>
              <a:defRPr sz="2500" cap="all">
                <a:solidFill>
                  <a:srgbClr val="2F5597"/>
                </a:solidFill>
              </a:defRPr>
            </a:pPr>
            <a:endParaRPr sz="1758" dirty="0"/>
          </a:p>
        </p:txBody>
      </p:sp>
      <p:sp>
        <p:nvSpPr>
          <p:cNvPr id="7" name="Straight Arrow Connector 18">
            <a:extLst>
              <a:ext uri="{FF2B5EF4-FFF2-40B4-BE49-F238E27FC236}">
                <a16:creationId xmlns:a16="http://schemas.microsoft.com/office/drawing/2014/main" id="{6950B47E-7E26-BB97-A076-0DC0FAA728ED}"/>
              </a:ext>
            </a:extLst>
          </p:cNvPr>
          <p:cNvSpPr/>
          <p:nvPr/>
        </p:nvSpPr>
        <p:spPr>
          <a:xfrm>
            <a:off x="1526055" y="3696603"/>
            <a:ext cx="635000" cy="1"/>
          </a:xfrm>
          <a:prstGeom prst="line">
            <a:avLst/>
          </a:prstGeom>
          <a:ln w="57150">
            <a:solidFill>
              <a:srgbClr val="006E76"/>
            </a:solidFill>
            <a:tailEnd type="triangle"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lIns="32145" tIns="32145" rIns="32145" bIns="32145"/>
          <a:lstStyle/>
          <a:p>
            <a:pPr>
              <a:defRPr>
                <a:solidFill>
                  <a:srgbClr val="838787"/>
                </a:solidFill>
              </a:defRPr>
            </a:pPr>
            <a:endParaRPr sz="1266"/>
          </a:p>
        </p:txBody>
      </p:sp>
      <p:sp>
        <p:nvSpPr>
          <p:cNvPr id="10" name="Retângulo 8">
            <a:extLst>
              <a:ext uri="{FF2B5EF4-FFF2-40B4-BE49-F238E27FC236}">
                <a16:creationId xmlns:a16="http://schemas.microsoft.com/office/drawing/2014/main" id="{F3DE3183-98A1-097E-0163-04DA17626280}"/>
              </a:ext>
            </a:extLst>
          </p:cNvPr>
          <p:cNvSpPr/>
          <p:nvPr/>
        </p:nvSpPr>
        <p:spPr>
          <a:xfrm flipH="1">
            <a:off x="2525364" y="3372754"/>
            <a:ext cx="79376" cy="646114"/>
          </a:xfrm>
          <a:prstGeom prst="rect">
            <a:avLst/>
          </a:prstGeom>
          <a:solidFill>
            <a:srgbClr val="01ACB9"/>
          </a:solidFill>
          <a:ln w="25400" cap="flat">
            <a:noFill/>
            <a:prstDash val="solid"/>
            <a:round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914353">
              <a:lnSpc>
                <a:spcPct val="80000"/>
              </a:lnSpc>
              <a:defRPr sz="2500" cap="all">
                <a:solidFill>
                  <a:srgbClr val="2F5597"/>
                </a:solidFill>
              </a:defRPr>
            </a:pPr>
            <a:endParaRPr sz="1758"/>
          </a:p>
        </p:txBody>
      </p:sp>
      <p:sp>
        <p:nvSpPr>
          <p:cNvPr id="11" name="Retângulo 9">
            <a:extLst>
              <a:ext uri="{FF2B5EF4-FFF2-40B4-BE49-F238E27FC236}">
                <a16:creationId xmlns:a16="http://schemas.microsoft.com/office/drawing/2014/main" id="{AB33086A-C109-EBA6-90E2-B32AD9F7E84C}"/>
              </a:ext>
            </a:extLst>
          </p:cNvPr>
          <p:cNvSpPr/>
          <p:nvPr/>
        </p:nvSpPr>
        <p:spPr>
          <a:xfrm flipH="1">
            <a:off x="2661889" y="3380691"/>
            <a:ext cx="79376" cy="646113"/>
          </a:xfrm>
          <a:prstGeom prst="rect">
            <a:avLst/>
          </a:prstGeom>
          <a:solidFill>
            <a:srgbClr val="01ACB9"/>
          </a:solidFill>
          <a:ln w="25400" cap="flat">
            <a:noFill/>
            <a:prstDash val="solid"/>
            <a:round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914353">
              <a:lnSpc>
                <a:spcPct val="80000"/>
              </a:lnSpc>
              <a:defRPr sz="2500" cap="all">
                <a:solidFill>
                  <a:srgbClr val="2F5597"/>
                </a:solidFill>
              </a:defRPr>
            </a:pPr>
            <a:endParaRPr sz="1758"/>
          </a:p>
        </p:txBody>
      </p:sp>
      <p:sp>
        <p:nvSpPr>
          <p:cNvPr id="12" name="Retângulo 10">
            <a:extLst>
              <a:ext uri="{FF2B5EF4-FFF2-40B4-BE49-F238E27FC236}">
                <a16:creationId xmlns:a16="http://schemas.microsoft.com/office/drawing/2014/main" id="{185C1AC8-2BEB-712A-B2D0-B05ED6A67777}"/>
              </a:ext>
            </a:extLst>
          </p:cNvPr>
          <p:cNvSpPr/>
          <p:nvPr/>
        </p:nvSpPr>
        <p:spPr>
          <a:xfrm flipH="1">
            <a:off x="2814290" y="3337828"/>
            <a:ext cx="79376" cy="646114"/>
          </a:xfrm>
          <a:prstGeom prst="rect">
            <a:avLst/>
          </a:prstGeom>
          <a:solidFill>
            <a:srgbClr val="D5D900"/>
          </a:solidFill>
          <a:ln w="25400" cap="flat">
            <a:noFill/>
            <a:prstDash val="solid"/>
            <a:round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914353">
              <a:lnSpc>
                <a:spcPct val="80000"/>
              </a:lnSpc>
              <a:defRPr sz="2500" cap="all">
                <a:solidFill>
                  <a:srgbClr val="2F5597"/>
                </a:solidFill>
              </a:defRPr>
            </a:pPr>
            <a:endParaRPr sz="1758"/>
          </a:p>
        </p:txBody>
      </p:sp>
      <p:sp>
        <p:nvSpPr>
          <p:cNvPr id="13" name="Retângulo 11">
            <a:extLst>
              <a:ext uri="{FF2B5EF4-FFF2-40B4-BE49-F238E27FC236}">
                <a16:creationId xmlns:a16="http://schemas.microsoft.com/office/drawing/2014/main" id="{1DDB8E6C-670F-0F09-BCCE-BEEAB8F48A80}"/>
              </a:ext>
            </a:extLst>
          </p:cNvPr>
          <p:cNvSpPr/>
          <p:nvPr/>
        </p:nvSpPr>
        <p:spPr>
          <a:xfrm>
            <a:off x="2317402" y="3228292"/>
            <a:ext cx="700088" cy="935038"/>
          </a:xfrm>
          <a:prstGeom prst="rect">
            <a:avLst/>
          </a:prstGeom>
          <a:noFill/>
          <a:ln w="25400" cap="flat">
            <a:solidFill>
              <a:srgbClr val="006E76"/>
            </a:solidFill>
            <a:prstDash val="solid"/>
            <a:round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 defTabSz="914353">
              <a:lnSpc>
                <a:spcPct val="80000"/>
              </a:lnSpc>
              <a:defRPr sz="2500" cap="all">
                <a:solidFill>
                  <a:srgbClr val="2F5597"/>
                </a:solidFill>
              </a:defRPr>
            </a:pPr>
            <a:endParaRPr sz="1758"/>
          </a:p>
        </p:txBody>
      </p:sp>
      <p:sp>
        <p:nvSpPr>
          <p:cNvPr id="14" name="Espaço Reservado para Texto 1">
            <a:extLst>
              <a:ext uri="{FF2B5EF4-FFF2-40B4-BE49-F238E27FC236}">
                <a16:creationId xmlns:a16="http://schemas.microsoft.com/office/drawing/2014/main" id="{91680165-7457-34F9-3F2F-F7280096FAF8}"/>
              </a:ext>
            </a:extLst>
          </p:cNvPr>
          <p:cNvSpPr txBox="1"/>
          <p:nvPr/>
        </p:nvSpPr>
        <p:spPr>
          <a:xfrm>
            <a:off x="1179511" y="2219467"/>
            <a:ext cx="1632844" cy="325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81307" tIns="81307" rIns="81307" bIns="81307" anchor="t">
            <a:spAutoFit/>
          </a:bodyPr>
          <a:lstStyle>
            <a:lvl1pPr defTabSz="1300459">
              <a:lnSpc>
                <a:spcPct val="150000"/>
              </a:lnSpc>
              <a:spcBef>
                <a:spcPts val="1000"/>
              </a:spcBef>
              <a:defRPr sz="1900">
                <a:solidFill>
                  <a:srgbClr val="2F55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105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 invés de:</a:t>
            </a:r>
            <a:endParaRPr sz="1050">
              <a:solidFill>
                <a:srgbClr val="006E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spaço Reservado para Texto 1">
            <a:extLst>
              <a:ext uri="{FF2B5EF4-FFF2-40B4-BE49-F238E27FC236}">
                <a16:creationId xmlns:a16="http://schemas.microsoft.com/office/drawing/2014/main" id="{ED398BAC-03BE-0FCD-98C1-8B46778F0B01}"/>
              </a:ext>
            </a:extLst>
          </p:cNvPr>
          <p:cNvSpPr txBox="1"/>
          <p:nvPr/>
        </p:nvSpPr>
        <p:spPr>
          <a:xfrm>
            <a:off x="574162" y="4758137"/>
            <a:ext cx="1632844" cy="325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81307" tIns="81307" rIns="81307" bIns="81307">
            <a:spAutoFit/>
          </a:bodyPr>
          <a:lstStyle>
            <a:lvl1pPr defTabSz="1300459">
              <a:lnSpc>
                <a:spcPct val="150000"/>
              </a:lnSpc>
              <a:spcBef>
                <a:spcPts val="1000"/>
              </a:spcBef>
              <a:defRPr sz="1900">
                <a:solidFill>
                  <a:srgbClr val="2F55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105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fragmentos</a:t>
            </a:r>
            <a:endParaRPr sz="1050" dirty="0">
              <a:solidFill>
                <a:srgbClr val="006E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spaço Reservado para Texto 1">
            <a:extLst>
              <a:ext uri="{FF2B5EF4-FFF2-40B4-BE49-F238E27FC236}">
                <a16:creationId xmlns:a16="http://schemas.microsoft.com/office/drawing/2014/main" id="{5573F08A-9763-1C8B-4298-FB5F97F52FE1}"/>
              </a:ext>
            </a:extLst>
          </p:cNvPr>
          <p:cNvSpPr txBox="1"/>
          <p:nvPr/>
        </p:nvSpPr>
        <p:spPr>
          <a:xfrm>
            <a:off x="3021012" y="3500580"/>
            <a:ext cx="1237902" cy="487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81307" tIns="81307" rIns="81307" bIns="81307">
            <a:spAutoFit/>
          </a:bodyPr>
          <a:lstStyle>
            <a:lvl1pPr defTabSz="1300459">
              <a:lnSpc>
                <a:spcPct val="150000"/>
              </a:lnSpc>
              <a:spcBef>
                <a:spcPts val="1000"/>
              </a:spcBef>
              <a:defRPr sz="1900">
                <a:solidFill>
                  <a:srgbClr val="2F55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105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bloco para todas as análises</a:t>
            </a:r>
            <a:endParaRPr sz="1050" dirty="0">
              <a:solidFill>
                <a:srgbClr val="006E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ângulo 15">
            <a:extLst>
              <a:ext uri="{FF2B5EF4-FFF2-40B4-BE49-F238E27FC236}">
                <a16:creationId xmlns:a16="http://schemas.microsoft.com/office/drawing/2014/main" id="{9A81A0BD-3681-E84D-BBFD-7384ACE9B1CB}"/>
              </a:ext>
            </a:extLst>
          </p:cNvPr>
          <p:cNvSpPr/>
          <p:nvPr/>
        </p:nvSpPr>
        <p:spPr>
          <a:xfrm>
            <a:off x="4766914" y="2480578"/>
            <a:ext cx="130176" cy="1838327"/>
          </a:xfrm>
          <a:prstGeom prst="rect">
            <a:avLst/>
          </a:prstGeom>
          <a:solidFill>
            <a:srgbClr val="01ACB9"/>
          </a:solidFill>
          <a:ln w="25400">
            <a:noFill/>
          </a:ln>
        </p:spPr>
        <p:txBody>
          <a:bodyPr lIns="35719" tIns="35719" rIns="35719" bIns="35719" anchor="ctr"/>
          <a:lstStyle/>
          <a:p>
            <a:pPr algn="ctr" defTabSz="914353">
              <a:lnSpc>
                <a:spcPct val="80000"/>
              </a:lnSpc>
              <a:defRPr sz="2500" cap="all">
                <a:solidFill>
                  <a:srgbClr val="2F5597"/>
                </a:solidFill>
              </a:defRPr>
            </a:pPr>
            <a:endParaRPr sz="1758"/>
          </a:p>
        </p:txBody>
      </p:sp>
      <p:sp>
        <p:nvSpPr>
          <p:cNvPr id="18" name="Retângulo 16">
            <a:extLst>
              <a:ext uri="{FF2B5EF4-FFF2-40B4-BE49-F238E27FC236}">
                <a16:creationId xmlns:a16="http://schemas.microsoft.com/office/drawing/2014/main" id="{3A02FA1B-0FD5-5F36-B321-9BCD444CFA31}"/>
              </a:ext>
            </a:extLst>
          </p:cNvPr>
          <p:cNvSpPr/>
          <p:nvPr/>
        </p:nvSpPr>
        <p:spPr>
          <a:xfrm>
            <a:off x="4974878" y="2632978"/>
            <a:ext cx="130176" cy="1838326"/>
          </a:xfrm>
          <a:prstGeom prst="rect">
            <a:avLst/>
          </a:prstGeom>
          <a:solidFill>
            <a:srgbClr val="01ACB9"/>
          </a:solidFill>
          <a:ln w="25400">
            <a:noFill/>
          </a:ln>
        </p:spPr>
        <p:txBody>
          <a:bodyPr lIns="35719" tIns="35719" rIns="35719" bIns="35719" anchor="ctr"/>
          <a:lstStyle/>
          <a:p>
            <a:pPr algn="ctr" defTabSz="914353">
              <a:lnSpc>
                <a:spcPct val="80000"/>
              </a:lnSpc>
              <a:defRPr sz="2500" cap="all">
                <a:solidFill>
                  <a:srgbClr val="2F5597"/>
                </a:solidFill>
              </a:defRPr>
            </a:pPr>
            <a:endParaRPr sz="1758"/>
          </a:p>
        </p:txBody>
      </p:sp>
      <p:sp>
        <p:nvSpPr>
          <p:cNvPr id="19" name="Retângulo 17">
            <a:extLst>
              <a:ext uri="{FF2B5EF4-FFF2-40B4-BE49-F238E27FC236}">
                <a16:creationId xmlns:a16="http://schemas.microsoft.com/office/drawing/2014/main" id="{E81D8BA8-D168-9195-90C4-D88A323C1CB4}"/>
              </a:ext>
            </a:extLst>
          </p:cNvPr>
          <p:cNvSpPr/>
          <p:nvPr/>
        </p:nvSpPr>
        <p:spPr>
          <a:xfrm>
            <a:off x="5219353" y="2758391"/>
            <a:ext cx="130176" cy="1838326"/>
          </a:xfrm>
          <a:prstGeom prst="rect">
            <a:avLst/>
          </a:prstGeom>
          <a:solidFill>
            <a:srgbClr val="D5D900"/>
          </a:solidFill>
          <a:ln w="25400">
            <a:noFill/>
          </a:ln>
        </p:spPr>
        <p:txBody>
          <a:bodyPr lIns="35719" tIns="35719" rIns="35719" bIns="35719" anchor="ctr"/>
          <a:lstStyle/>
          <a:p>
            <a:pPr algn="ctr" defTabSz="914353">
              <a:lnSpc>
                <a:spcPct val="80000"/>
              </a:lnSpc>
              <a:defRPr sz="2500" cap="all">
                <a:solidFill>
                  <a:srgbClr val="2F5597"/>
                </a:solidFill>
              </a:defRPr>
            </a:pPr>
            <a:endParaRPr sz="1758"/>
          </a:p>
        </p:txBody>
      </p:sp>
      <p:sp>
        <p:nvSpPr>
          <p:cNvPr id="20" name="Straight Arrow Connector 18">
            <a:extLst>
              <a:ext uri="{FF2B5EF4-FFF2-40B4-BE49-F238E27FC236}">
                <a16:creationId xmlns:a16="http://schemas.microsoft.com/office/drawing/2014/main" id="{EA14852D-DB38-1E7F-3342-A861B81C97C6}"/>
              </a:ext>
            </a:extLst>
          </p:cNvPr>
          <p:cNvSpPr/>
          <p:nvPr/>
        </p:nvSpPr>
        <p:spPr>
          <a:xfrm>
            <a:off x="5476527" y="3696603"/>
            <a:ext cx="635000" cy="1"/>
          </a:xfrm>
          <a:prstGeom prst="line">
            <a:avLst/>
          </a:prstGeom>
          <a:ln w="57150">
            <a:solidFill>
              <a:srgbClr val="006E76"/>
            </a:solidFill>
            <a:tailEnd type="triangle"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lIns="32145" tIns="32145" rIns="32145" bIns="32145"/>
          <a:lstStyle/>
          <a:p>
            <a:pPr>
              <a:defRPr>
                <a:solidFill>
                  <a:srgbClr val="838787"/>
                </a:solidFill>
              </a:defRPr>
            </a:pPr>
            <a:endParaRPr sz="1266"/>
          </a:p>
        </p:txBody>
      </p:sp>
      <p:sp>
        <p:nvSpPr>
          <p:cNvPr id="21" name="Retângulo 19">
            <a:extLst>
              <a:ext uri="{FF2B5EF4-FFF2-40B4-BE49-F238E27FC236}">
                <a16:creationId xmlns:a16="http://schemas.microsoft.com/office/drawing/2014/main" id="{48C25A0F-DDCE-8DB3-87ED-6A6432E21A3A}"/>
              </a:ext>
            </a:extLst>
          </p:cNvPr>
          <p:cNvSpPr/>
          <p:nvPr/>
        </p:nvSpPr>
        <p:spPr>
          <a:xfrm flipH="1">
            <a:off x="6624140" y="3925683"/>
            <a:ext cx="77788" cy="644526"/>
          </a:xfrm>
          <a:prstGeom prst="rect">
            <a:avLst/>
          </a:prstGeom>
          <a:solidFill>
            <a:srgbClr val="01ACB9"/>
          </a:solidFill>
          <a:ln w="25400">
            <a:noFill/>
          </a:ln>
        </p:spPr>
        <p:txBody>
          <a:bodyPr lIns="35719" tIns="35719" rIns="35719" bIns="35719" anchor="ctr"/>
          <a:lstStyle/>
          <a:p>
            <a:pPr algn="ctr" defTabSz="914353">
              <a:lnSpc>
                <a:spcPct val="80000"/>
              </a:lnSpc>
              <a:defRPr sz="2500" cap="all">
                <a:solidFill>
                  <a:srgbClr val="2F5597"/>
                </a:solidFill>
              </a:defRPr>
            </a:pPr>
            <a:endParaRPr sz="1758"/>
          </a:p>
        </p:txBody>
      </p:sp>
      <p:sp>
        <p:nvSpPr>
          <p:cNvPr id="22" name="Retângulo 20">
            <a:extLst>
              <a:ext uri="{FF2B5EF4-FFF2-40B4-BE49-F238E27FC236}">
                <a16:creationId xmlns:a16="http://schemas.microsoft.com/office/drawing/2014/main" id="{E4593224-925A-B020-1641-E9DEE69398E0}"/>
              </a:ext>
            </a:extLst>
          </p:cNvPr>
          <p:cNvSpPr/>
          <p:nvPr/>
        </p:nvSpPr>
        <p:spPr>
          <a:xfrm flipH="1">
            <a:off x="6781304" y="2839833"/>
            <a:ext cx="77787" cy="646113"/>
          </a:xfrm>
          <a:prstGeom prst="rect">
            <a:avLst/>
          </a:prstGeom>
          <a:solidFill>
            <a:srgbClr val="01ACB9"/>
          </a:solidFill>
          <a:ln w="25400">
            <a:noFill/>
          </a:ln>
        </p:spPr>
        <p:txBody>
          <a:bodyPr lIns="35719" tIns="35719" rIns="35719" bIns="35719" anchor="ctr"/>
          <a:lstStyle/>
          <a:p>
            <a:pPr algn="ctr" defTabSz="914353">
              <a:lnSpc>
                <a:spcPct val="80000"/>
              </a:lnSpc>
              <a:defRPr sz="2500" cap="all">
                <a:solidFill>
                  <a:srgbClr val="2F5597"/>
                </a:solidFill>
              </a:defRPr>
            </a:pPr>
            <a:endParaRPr sz="1758"/>
          </a:p>
        </p:txBody>
      </p:sp>
      <p:sp>
        <p:nvSpPr>
          <p:cNvPr id="23" name="Retângulo 21">
            <a:extLst>
              <a:ext uri="{FF2B5EF4-FFF2-40B4-BE49-F238E27FC236}">
                <a16:creationId xmlns:a16="http://schemas.microsoft.com/office/drawing/2014/main" id="{96FCC658-CC59-0002-5EB6-1702DF6BA58D}"/>
              </a:ext>
            </a:extLst>
          </p:cNvPr>
          <p:cNvSpPr/>
          <p:nvPr/>
        </p:nvSpPr>
        <p:spPr>
          <a:xfrm>
            <a:off x="6395689" y="2677428"/>
            <a:ext cx="698501" cy="935039"/>
          </a:xfrm>
          <a:prstGeom prst="rect">
            <a:avLst/>
          </a:prstGeom>
          <a:ln w="25400">
            <a:solidFill>
              <a:srgbClr val="006E76"/>
            </a:solidFill>
          </a:ln>
        </p:spPr>
        <p:txBody>
          <a:bodyPr lIns="35719" tIns="35719" rIns="35719" bIns="35719" anchor="ctr"/>
          <a:lstStyle/>
          <a:p>
            <a:pPr algn="ctr" defTabSz="914353">
              <a:lnSpc>
                <a:spcPct val="80000"/>
              </a:lnSpc>
              <a:defRPr sz="2500" cap="all">
                <a:solidFill>
                  <a:srgbClr val="2F5597"/>
                </a:solidFill>
              </a:defRPr>
            </a:pPr>
            <a:endParaRPr sz="1758"/>
          </a:p>
        </p:txBody>
      </p:sp>
      <p:sp>
        <p:nvSpPr>
          <p:cNvPr id="24" name="Espaço Reservado para Texto 1">
            <a:extLst>
              <a:ext uri="{FF2B5EF4-FFF2-40B4-BE49-F238E27FC236}">
                <a16:creationId xmlns:a16="http://schemas.microsoft.com/office/drawing/2014/main" id="{CCAEB89A-4141-C16A-C332-76A450E39D4F}"/>
              </a:ext>
            </a:extLst>
          </p:cNvPr>
          <p:cNvSpPr txBox="1"/>
          <p:nvPr/>
        </p:nvSpPr>
        <p:spPr>
          <a:xfrm>
            <a:off x="5121274" y="2219467"/>
            <a:ext cx="1631257" cy="325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81307" tIns="81307" rIns="81307" bIns="81307" anchor="t">
            <a:spAutoFit/>
          </a:bodyPr>
          <a:lstStyle>
            <a:lvl1pPr defTabSz="1300459">
              <a:lnSpc>
                <a:spcPct val="150000"/>
              </a:lnSpc>
              <a:spcBef>
                <a:spcPts val="1000"/>
              </a:spcBef>
              <a:defRPr sz="1900">
                <a:solidFill>
                  <a:srgbClr val="2F55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105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Pode-se fazer:</a:t>
            </a:r>
          </a:p>
        </p:txBody>
      </p:sp>
      <p:sp>
        <p:nvSpPr>
          <p:cNvPr id="25" name="Espaço Reservado para Texto 1">
            <a:extLst>
              <a:ext uri="{FF2B5EF4-FFF2-40B4-BE49-F238E27FC236}">
                <a16:creationId xmlns:a16="http://schemas.microsoft.com/office/drawing/2014/main" id="{F1B927DA-6B47-BF67-BAE1-9B8A7B425D87}"/>
              </a:ext>
            </a:extLst>
          </p:cNvPr>
          <p:cNvSpPr txBox="1"/>
          <p:nvPr/>
        </p:nvSpPr>
        <p:spPr>
          <a:xfrm>
            <a:off x="4515924" y="4758137"/>
            <a:ext cx="1631257" cy="325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81307" tIns="81307" rIns="81307" bIns="81307">
            <a:spAutoFit/>
          </a:bodyPr>
          <a:lstStyle>
            <a:lvl1pPr defTabSz="1300459">
              <a:lnSpc>
                <a:spcPct val="150000"/>
              </a:lnSpc>
              <a:spcBef>
                <a:spcPts val="1000"/>
              </a:spcBef>
              <a:defRPr sz="1900">
                <a:solidFill>
                  <a:srgbClr val="2F55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105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fragmentos</a:t>
            </a:r>
            <a:endParaRPr sz="1050">
              <a:solidFill>
                <a:srgbClr val="006E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tângulo 24">
            <a:extLst>
              <a:ext uri="{FF2B5EF4-FFF2-40B4-BE49-F238E27FC236}">
                <a16:creationId xmlns:a16="http://schemas.microsoft.com/office/drawing/2014/main" id="{BC981F44-9109-D003-46F1-91D98A0A800C}"/>
              </a:ext>
            </a:extLst>
          </p:cNvPr>
          <p:cNvSpPr/>
          <p:nvPr/>
        </p:nvSpPr>
        <p:spPr>
          <a:xfrm flipH="1">
            <a:off x="6797178" y="3925683"/>
            <a:ext cx="79376" cy="644526"/>
          </a:xfrm>
          <a:prstGeom prst="rect">
            <a:avLst/>
          </a:prstGeom>
          <a:solidFill>
            <a:srgbClr val="D5D900"/>
          </a:solidFill>
          <a:ln w="25400">
            <a:noFill/>
          </a:ln>
        </p:spPr>
        <p:txBody>
          <a:bodyPr lIns="35719" tIns="35719" rIns="35719" bIns="35719" anchor="ctr"/>
          <a:lstStyle/>
          <a:p>
            <a:pPr algn="ctr" defTabSz="914353">
              <a:lnSpc>
                <a:spcPct val="80000"/>
              </a:lnSpc>
              <a:defRPr sz="2500" cap="all">
                <a:solidFill>
                  <a:srgbClr val="2F5597"/>
                </a:solidFill>
              </a:defRPr>
            </a:pPr>
            <a:endParaRPr sz="1758"/>
          </a:p>
        </p:txBody>
      </p:sp>
      <p:sp>
        <p:nvSpPr>
          <p:cNvPr id="27" name="Retângulo 25">
            <a:extLst>
              <a:ext uri="{FF2B5EF4-FFF2-40B4-BE49-F238E27FC236}">
                <a16:creationId xmlns:a16="http://schemas.microsoft.com/office/drawing/2014/main" id="{4765E8F3-56B5-D797-95EF-131438D658E7}"/>
              </a:ext>
            </a:extLst>
          </p:cNvPr>
          <p:cNvSpPr/>
          <p:nvPr/>
        </p:nvSpPr>
        <p:spPr>
          <a:xfrm>
            <a:off x="6408388" y="3764867"/>
            <a:ext cx="698501" cy="935037"/>
          </a:xfrm>
          <a:prstGeom prst="rect">
            <a:avLst/>
          </a:prstGeom>
          <a:ln w="25400">
            <a:solidFill>
              <a:srgbClr val="006E76"/>
            </a:solidFill>
          </a:ln>
        </p:spPr>
        <p:txBody>
          <a:bodyPr lIns="35719" tIns="35719" rIns="35719" bIns="35719" anchor="ctr"/>
          <a:lstStyle/>
          <a:p>
            <a:pPr algn="ctr" defTabSz="914353">
              <a:lnSpc>
                <a:spcPct val="80000"/>
              </a:lnSpc>
              <a:defRPr sz="2500" cap="all">
                <a:solidFill>
                  <a:srgbClr val="2F5597"/>
                </a:solidFill>
              </a:defRPr>
            </a:pPr>
            <a:endParaRPr sz="1758"/>
          </a:p>
        </p:txBody>
      </p:sp>
      <p:sp>
        <p:nvSpPr>
          <p:cNvPr id="28" name="Espaço Reservado para Texto 1">
            <a:extLst>
              <a:ext uri="{FF2B5EF4-FFF2-40B4-BE49-F238E27FC236}">
                <a16:creationId xmlns:a16="http://schemas.microsoft.com/office/drawing/2014/main" id="{C2E67029-E3E1-FD74-AFB6-44B39E90DB95}"/>
              </a:ext>
            </a:extLst>
          </p:cNvPr>
          <p:cNvSpPr txBox="1"/>
          <p:nvPr/>
        </p:nvSpPr>
        <p:spPr>
          <a:xfrm>
            <a:off x="7102474" y="2940192"/>
            <a:ext cx="1631257" cy="487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81307" tIns="81307" rIns="81307" bIns="81307">
            <a:spAutoFit/>
          </a:bodyPr>
          <a:lstStyle>
            <a:lvl1pPr defTabSz="1300459">
              <a:lnSpc>
                <a:spcPct val="150000"/>
              </a:lnSpc>
              <a:spcBef>
                <a:spcPts val="1000"/>
              </a:spcBef>
              <a:defRPr sz="1900">
                <a:solidFill>
                  <a:srgbClr val="2F55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105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bloco para H&amp;E e IHQ diagnóstica</a:t>
            </a:r>
            <a:endParaRPr sz="1050" dirty="0">
              <a:solidFill>
                <a:srgbClr val="006E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Espaço Reservado para Texto 1">
            <a:extLst>
              <a:ext uri="{FF2B5EF4-FFF2-40B4-BE49-F238E27FC236}">
                <a16:creationId xmlns:a16="http://schemas.microsoft.com/office/drawing/2014/main" id="{5544EDEA-DC1B-0D83-FC02-AD92DF232CF3}"/>
              </a:ext>
            </a:extLst>
          </p:cNvPr>
          <p:cNvSpPr txBox="1"/>
          <p:nvPr/>
        </p:nvSpPr>
        <p:spPr>
          <a:xfrm>
            <a:off x="7109300" y="4003502"/>
            <a:ext cx="1631257" cy="487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81307" tIns="81307" rIns="81307" bIns="81307">
            <a:spAutoFit/>
          </a:bodyPr>
          <a:lstStyle>
            <a:lvl1pPr defTabSz="1300459">
              <a:lnSpc>
                <a:spcPct val="150000"/>
              </a:lnSpc>
              <a:spcBef>
                <a:spcPts val="1000"/>
              </a:spcBef>
              <a:defRPr sz="1900">
                <a:solidFill>
                  <a:srgbClr val="2F55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105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bloco para biomarcadores</a:t>
            </a:r>
            <a:endParaRPr sz="1050" dirty="0">
              <a:solidFill>
                <a:srgbClr val="006E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ângulo 28">
            <a:extLst>
              <a:ext uri="{FF2B5EF4-FFF2-40B4-BE49-F238E27FC236}">
                <a16:creationId xmlns:a16="http://schemas.microsoft.com/office/drawing/2014/main" id="{5A76F3A9-E998-371E-45D8-9345777C6FD9}"/>
              </a:ext>
            </a:extLst>
          </p:cNvPr>
          <p:cNvSpPr/>
          <p:nvPr/>
        </p:nvSpPr>
        <p:spPr>
          <a:xfrm>
            <a:off x="607664" y="2391677"/>
            <a:ext cx="128589" cy="1839914"/>
          </a:xfrm>
          <a:prstGeom prst="rect">
            <a:avLst/>
          </a:prstGeom>
          <a:solidFill>
            <a:srgbClr val="D5D900"/>
          </a:solidFill>
          <a:ln w="25400">
            <a:noFill/>
          </a:ln>
        </p:spPr>
        <p:txBody>
          <a:bodyPr lIns="35719" tIns="35719" rIns="35719" bIns="35719" anchor="ctr"/>
          <a:lstStyle/>
          <a:p>
            <a:pPr algn="ctr" defTabSz="914353">
              <a:lnSpc>
                <a:spcPct val="80000"/>
              </a:lnSpc>
              <a:defRPr sz="2500" cap="all">
                <a:solidFill>
                  <a:srgbClr val="2F5597"/>
                </a:solidFill>
              </a:defRPr>
            </a:pPr>
            <a:endParaRPr sz="1758"/>
          </a:p>
        </p:txBody>
      </p:sp>
      <p:sp>
        <p:nvSpPr>
          <p:cNvPr id="31" name="Retângulo 29">
            <a:extLst>
              <a:ext uri="{FF2B5EF4-FFF2-40B4-BE49-F238E27FC236}">
                <a16:creationId xmlns:a16="http://schemas.microsoft.com/office/drawing/2014/main" id="{8332F290-5E96-6AE9-46AE-4CA8ADCD684C}"/>
              </a:ext>
            </a:extLst>
          </p:cNvPr>
          <p:cNvSpPr/>
          <p:nvPr/>
        </p:nvSpPr>
        <p:spPr>
          <a:xfrm flipH="1">
            <a:off x="2407889" y="3352116"/>
            <a:ext cx="79376" cy="646113"/>
          </a:xfrm>
          <a:prstGeom prst="rect">
            <a:avLst/>
          </a:prstGeom>
          <a:solidFill>
            <a:srgbClr val="D5D900"/>
          </a:solidFill>
          <a:ln w="25400">
            <a:noFill/>
          </a:ln>
        </p:spPr>
        <p:txBody>
          <a:bodyPr lIns="35719" tIns="35719" rIns="35719" bIns="35719" anchor="ctr"/>
          <a:lstStyle/>
          <a:p>
            <a:pPr algn="ctr" defTabSz="914353">
              <a:lnSpc>
                <a:spcPct val="80000"/>
              </a:lnSpc>
              <a:defRPr sz="2500" cap="all">
                <a:solidFill>
                  <a:srgbClr val="2F5597"/>
                </a:solidFill>
              </a:defRPr>
            </a:pPr>
            <a:endParaRPr sz="1758"/>
          </a:p>
        </p:txBody>
      </p:sp>
      <p:sp>
        <p:nvSpPr>
          <p:cNvPr id="32" name="Retângulo 30">
            <a:extLst>
              <a:ext uri="{FF2B5EF4-FFF2-40B4-BE49-F238E27FC236}">
                <a16:creationId xmlns:a16="http://schemas.microsoft.com/office/drawing/2014/main" id="{D33C63C6-017E-5446-4DA9-2B6774D5430A}"/>
              </a:ext>
            </a:extLst>
          </p:cNvPr>
          <p:cNvSpPr/>
          <p:nvPr/>
        </p:nvSpPr>
        <p:spPr>
          <a:xfrm>
            <a:off x="4535138" y="2418666"/>
            <a:ext cx="128589" cy="1839913"/>
          </a:xfrm>
          <a:prstGeom prst="rect">
            <a:avLst/>
          </a:prstGeom>
          <a:solidFill>
            <a:srgbClr val="D5D900"/>
          </a:solidFill>
          <a:ln w="25400">
            <a:noFill/>
          </a:ln>
        </p:spPr>
        <p:txBody>
          <a:bodyPr lIns="35719" tIns="35719" rIns="35719" bIns="35719" anchor="ctr"/>
          <a:lstStyle/>
          <a:p>
            <a:pPr algn="ctr" defTabSz="914353">
              <a:lnSpc>
                <a:spcPct val="80000"/>
              </a:lnSpc>
              <a:defRPr sz="2500" cap="all">
                <a:solidFill>
                  <a:srgbClr val="2F5597"/>
                </a:solidFill>
              </a:defRPr>
            </a:pPr>
            <a:endParaRPr sz="1758"/>
          </a:p>
        </p:txBody>
      </p:sp>
      <p:sp>
        <p:nvSpPr>
          <p:cNvPr id="33" name="Retângulo 31">
            <a:extLst>
              <a:ext uri="{FF2B5EF4-FFF2-40B4-BE49-F238E27FC236}">
                <a16:creationId xmlns:a16="http://schemas.microsoft.com/office/drawing/2014/main" id="{FAC0693A-562F-0722-21CE-3B76109BAC29}"/>
              </a:ext>
            </a:extLst>
          </p:cNvPr>
          <p:cNvSpPr/>
          <p:nvPr/>
        </p:nvSpPr>
        <p:spPr>
          <a:xfrm flipH="1">
            <a:off x="6619377" y="2798558"/>
            <a:ext cx="79376" cy="646113"/>
          </a:xfrm>
          <a:prstGeom prst="rect">
            <a:avLst/>
          </a:prstGeom>
          <a:solidFill>
            <a:srgbClr val="D5D900"/>
          </a:solidFill>
          <a:ln w="25400">
            <a:noFill/>
          </a:ln>
        </p:spPr>
        <p:txBody>
          <a:bodyPr lIns="35719" tIns="35719" rIns="35719" bIns="35719" anchor="ctr"/>
          <a:lstStyle/>
          <a:p>
            <a:pPr algn="ctr" defTabSz="914353">
              <a:lnSpc>
                <a:spcPct val="80000"/>
              </a:lnSpc>
              <a:defRPr sz="2500" cap="all">
                <a:solidFill>
                  <a:srgbClr val="2F5597"/>
                </a:solidFill>
              </a:defRPr>
            </a:pPr>
            <a:endParaRPr sz="1758"/>
          </a:p>
        </p:txBody>
      </p:sp>
      <p:sp>
        <p:nvSpPr>
          <p:cNvPr id="34" name="Retângulo 19">
            <a:extLst>
              <a:ext uri="{FF2B5EF4-FFF2-40B4-BE49-F238E27FC236}">
                <a16:creationId xmlns:a16="http://schemas.microsoft.com/office/drawing/2014/main" id="{3F665872-37B5-AC14-E7CF-D306FB73C666}"/>
              </a:ext>
            </a:extLst>
          </p:cNvPr>
          <p:cNvSpPr/>
          <p:nvPr/>
        </p:nvSpPr>
        <p:spPr>
          <a:xfrm flipH="1">
            <a:off x="9145926" y="3996642"/>
            <a:ext cx="77788" cy="644526"/>
          </a:xfrm>
          <a:prstGeom prst="rect">
            <a:avLst/>
          </a:prstGeom>
          <a:solidFill>
            <a:srgbClr val="01ACB9"/>
          </a:solidFill>
          <a:ln w="25400">
            <a:noFill/>
          </a:ln>
        </p:spPr>
        <p:txBody>
          <a:bodyPr lIns="35719" tIns="35719" rIns="35719" bIns="35719" anchor="ctr"/>
          <a:lstStyle/>
          <a:p>
            <a:pPr algn="ctr" defTabSz="914353">
              <a:lnSpc>
                <a:spcPct val="80000"/>
              </a:lnSpc>
              <a:defRPr sz="2500" cap="all">
                <a:solidFill>
                  <a:srgbClr val="2F5597"/>
                </a:solidFill>
              </a:defRPr>
            </a:pPr>
            <a:endParaRPr sz="1758"/>
          </a:p>
        </p:txBody>
      </p:sp>
      <p:sp>
        <p:nvSpPr>
          <p:cNvPr id="35" name="Retângulo 20">
            <a:extLst>
              <a:ext uri="{FF2B5EF4-FFF2-40B4-BE49-F238E27FC236}">
                <a16:creationId xmlns:a16="http://schemas.microsoft.com/office/drawing/2014/main" id="{F25A0C68-C33F-D03D-9C28-4498A5950926}"/>
              </a:ext>
            </a:extLst>
          </p:cNvPr>
          <p:cNvSpPr/>
          <p:nvPr/>
        </p:nvSpPr>
        <p:spPr>
          <a:xfrm flipH="1">
            <a:off x="9145927" y="1788665"/>
            <a:ext cx="77787" cy="646113"/>
          </a:xfrm>
          <a:prstGeom prst="rect">
            <a:avLst/>
          </a:prstGeom>
          <a:solidFill>
            <a:srgbClr val="01ACB9"/>
          </a:solidFill>
          <a:ln w="25400">
            <a:noFill/>
          </a:ln>
        </p:spPr>
        <p:txBody>
          <a:bodyPr lIns="35719" tIns="35719" rIns="35719" bIns="35719" anchor="ctr"/>
          <a:lstStyle/>
          <a:p>
            <a:pPr algn="ctr" defTabSz="914353">
              <a:lnSpc>
                <a:spcPct val="80000"/>
              </a:lnSpc>
              <a:defRPr sz="2500" cap="all">
                <a:solidFill>
                  <a:srgbClr val="2F5597"/>
                </a:solidFill>
              </a:defRPr>
            </a:pPr>
            <a:endParaRPr sz="1758"/>
          </a:p>
        </p:txBody>
      </p:sp>
      <p:sp>
        <p:nvSpPr>
          <p:cNvPr id="36" name="Retângulo 21">
            <a:extLst>
              <a:ext uri="{FF2B5EF4-FFF2-40B4-BE49-F238E27FC236}">
                <a16:creationId xmlns:a16="http://schemas.microsoft.com/office/drawing/2014/main" id="{04A8201E-91C2-2CF4-5411-91DA4FF6C4EC}"/>
              </a:ext>
            </a:extLst>
          </p:cNvPr>
          <p:cNvSpPr/>
          <p:nvPr/>
        </p:nvSpPr>
        <p:spPr>
          <a:xfrm>
            <a:off x="8915058" y="1645552"/>
            <a:ext cx="698501" cy="935039"/>
          </a:xfrm>
          <a:prstGeom prst="rect">
            <a:avLst/>
          </a:prstGeom>
          <a:ln w="25400">
            <a:solidFill>
              <a:srgbClr val="006E76"/>
            </a:solidFill>
          </a:ln>
        </p:spPr>
        <p:txBody>
          <a:bodyPr lIns="35719" tIns="35719" rIns="35719" bIns="35719" anchor="ctr"/>
          <a:lstStyle/>
          <a:p>
            <a:pPr algn="ctr" defTabSz="914353">
              <a:lnSpc>
                <a:spcPct val="80000"/>
              </a:lnSpc>
              <a:defRPr sz="2500" cap="all">
                <a:solidFill>
                  <a:srgbClr val="2F5597"/>
                </a:solidFill>
              </a:defRPr>
            </a:pPr>
            <a:endParaRPr sz="1758"/>
          </a:p>
        </p:txBody>
      </p:sp>
      <p:sp>
        <p:nvSpPr>
          <p:cNvPr id="37" name="Retângulo 24">
            <a:extLst>
              <a:ext uri="{FF2B5EF4-FFF2-40B4-BE49-F238E27FC236}">
                <a16:creationId xmlns:a16="http://schemas.microsoft.com/office/drawing/2014/main" id="{B5D22A6A-EFCE-DF82-3067-E6D5B4FF1C1F}"/>
              </a:ext>
            </a:extLst>
          </p:cNvPr>
          <p:cNvSpPr/>
          <p:nvPr/>
        </p:nvSpPr>
        <p:spPr>
          <a:xfrm flipH="1">
            <a:off x="9318964" y="3996642"/>
            <a:ext cx="79376" cy="644526"/>
          </a:xfrm>
          <a:prstGeom prst="rect">
            <a:avLst/>
          </a:prstGeom>
          <a:solidFill>
            <a:srgbClr val="D5D900"/>
          </a:solidFill>
          <a:ln w="25400">
            <a:noFill/>
          </a:ln>
        </p:spPr>
        <p:txBody>
          <a:bodyPr lIns="35719" tIns="35719" rIns="35719" bIns="35719" anchor="ctr"/>
          <a:lstStyle/>
          <a:p>
            <a:pPr algn="ctr" defTabSz="914353">
              <a:lnSpc>
                <a:spcPct val="80000"/>
              </a:lnSpc>
              <a:defRPr sz="2500" cap="all">
                <a:solidFill>
                  <a:srgbClr val="2F5597"/>
                </a:solidFill>
              </a:defRPr>
            </a:pPr>
            <a:endParaRPr sz="1758"/>
          </a:p>
        </p:txBody>
      </p:sp>
      <p:sp>
        <p:nvSpPr>
          <p:cNvPr id="38" name="Retângulo 25">
            <a:extLst>
              <a:ext uri="{FF2B5EF4-FFF2-40B4-BE49-F238E27FC236}">
                <a16:creationId xmlns:a16="http://schemas.microsoft.com/office/drawing/2014/main" id="{BB6494D0-A141-97CD-E5EA-CA741841D8AA}"/>
              </a:ext>
            </a:extLst>
          </p:cNvPr>
          <p:cNvSpPr/>
          <p:nvPr/>
        </p:nvSpPr>
        <p:spPr>
          <a:xfrm>
            <a:off x="8935691" y="3845830"/>
            <a:ext cx="698501" cy="935037"/>
          </a:xfrm>
          <a:prstGeom prst="rect">
            <a:avLst/>
          </a:prstGeom>
          <a:ln w="25400">
            <a:solidFill>
              <a:srgbClr val="006E76"/>
            </a:solidFill>
          </a:ln>
        </p:spPr>
        <p:txBody>
          <a:bodyPr lIns="35719" tIns="35719" rIns="35719" bIns="35719" anchor="ctr"/>
          <a:lstStyle/>
          <a:p>
            <a:pPr algn="ctr" defTabSz="914353">
              <a:lnSpc>
                <a:spcPct val="80000"/>
              </a:lnSpc>
              <a:defRPr sz="2500" cap="all">
                <a:solidFill>
                  <a:srgbClr val="2F5597"/>
                </a:solidFill>
              </a:defRPr>
            </a:pPr>
            <a:endParaRPr sz="1758"/>
          </a:p>
        </p:txBody>
      </p:sp>
      <p:sp>
        <p:nvSpPr>
          <p:cNvPr id="39" name="Retângulo 31">
            <a:extLst>
              <a:ext uri="{FF2B5EF4-FFF2-40B4-BE49-F238E27FC236}">
                <a16:creationId xmlns:a16="http://schemas.microsoft.com/office/drawing/2014/main" id="{726C4FE9-D9ED-E5B4-404A-0F84414A403B}"/>
              </a:ext>
            </a:extLst>
          </p:cNvPr>
          <p:cNvSpPr/>
          <p:nvPr/>
        </p:nvSpPr>
        <p:spPr>
          <a:xfrm flipH="1">
            <a:off x="9298334" y="2899542"/>
            <a:ext cx="79376" cy="646113"/>
          </a:xfrm>
          <a:prstGeom prst="rect">
            <a:avLst/>
          </a:prstGeom>
          <a:solidFill>
            <a:srgbClr val="D5D900"/>
          </a:solidFill>
          <a:ln w="25400">
            <a:noFill/>
          </a:ln>
        </p:spPr>
        <p:txBody>
          <a:bodyPr lIns="35719" tIns="35719" rIns="35719" bIns="35719" anchor="ctr"/>
          <a:lstStyle/>
          <a:p>
            <a:pPr algn="ctr" defTabSz="914353">
              <a:lnSpc>
                <a:spcPct val="80000"/>
              </a:lnSpc>
              <a:defRPr sz="2500" cap="all">
                <a:solidFill>
                  <a:srgbClr val="2F5597"/>
                </a:solidFill>
              </a:defRPr>
            </a:pPr>
            <a:endParaRPr sz="1758"/>
          </a:p>
        </p:txBody>
      </p:sp>
      <p:sp>
        <p:nvSpPr>
          <p:cNvPr id="40" name="Retângulo 21">
            <a:extLst>
              <a:ext uri="{FF2B5EF4-FFF2-40B4-BE49-F238E27FC236}">
                <a16:creationId xmlns:a16="http://schemas.microsoft.com/office/drawing/2014/main" id="{33557359-BA63-56B7-8394-3E8B18A2680C}"/>
              </a:ext>
            </a:extLst>
          </p:cNvPr>
          <p:cNvSpPr/>
          <p:nvPr/>
        </p:nvSpPr>
        <p:spPr>
          <a:xfrm>
            <a:off x="8911879" y="2758391"/>
            <a:ext cx="698501" cy="935039"/>
          </a:xfrm>
          <a:prstGeom prst="rect">
            <a:avLst/>
          </a:prstGeom>
          <a:ln w="25400">
            <a:solidFill>
              <a:srgbClr val="006E76"/>
            </a:solidFill>
          </a:ln>
        </p:spPr>
        <p:txBody>
          <a:bodyPr lIns="35719" tIns="35719" rIns="35719" bIns="35719" anchor="ctr"/>
          <a:lstStyle/>
          <a:p>
            <a:pPr algn="ctr" defTabSz="914353">
              <a:lnSpc>
                <a:spcPct val="80000"/>
              </a:lnSpc>
              <a:defRPr sz="2500" cap="all">
                <a:solidFill>
                  <a:srgbClr val="2F5597"/>
                </a:solidFill>
              </a:defRPr>
            </a:pPr>
            <a:endParaRPr sz="1758"/>
          </a:p>
        </p:txBody>
      </p:sp>
      <p:sp>
        <p:nvSpPr>
          <p:cNvPr id="41" name="Espaço Reservado para Texto 1">
            <a:extLst>
              <a:ext uri="{FF2B5EF4-FFF2-40B4-BE49-F238E27FC236}">
                <a16:creationId xmlns:a16="http://schemas.microsoft.com/office/drawing/2014/main" id="{015B4CFF-59E3-546C-520C-C159C011934D}"/>
              </a:ext>
            </a:extLst>
          </p:cNvPr>
          <p:cNvSpPr txBox="1"/>
          <p:nvPr/>
        </p:nvSpPr>
        <p:spPr>
          <a:xfrm>
            <a:off x="9790211" y="1889888"/>
            <a:ext cx="1631257" cy="487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81307" tIns="81307" rIns="81307" bIns="81307">
            <a:spAutoFit/>
          </a:bodyPr>
          <a:lstStyle>
            <a:lvl1pPr defTabSz="1300459">
              <a:lnSpc>
                <a:spcPct val="150000"/>
              </a:lnSpc>
              <a:spcBef>
                <a:spcPts val="1000"/>
              </a:spcBef>
              <a:defRPr sz="1900">
                <a:solidFill>
                  <a:srgbClr val="2F55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105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bloco para H&amp;E e IHQ diagnóstica</a:t>
            </a:r>
            <a:endParaRPr sz="1050" dirty="0">
              <a:solidFill>
                <a:srgbClr val="006E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Espaço Reservado para Texto 1">
            <a:extLst>
              <a:ext uri="{FF2B5EF4-FFF2-40B4-BE49-F238E27FC236}">
                <a16:creationId xmlns:a16="http://schemas.microsoft.com/office/drawing/2014/main" id="{9C0E3C76-9923-03FC-D232-AD5E07B06F07}"/>
              </a:ext>
            </a:extLst>
          </p:cNvPr>
          <p:cNvSpPr txBox="1"/>
          <p:nvPr/>
        </p:nvSpPr>
        <p:spPr>
          <a:xfrm>
            <a:off x="9796812" y="2999588"/>
            <a:ext cx="1631257" cy="487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81307" tIns="81307" rIns="81307" bIns="81307">
            <a:spAutoFit/>
          </a:bodyPr>
          <a:lstStyle>
            <a:lvl1pPr defTabSz="1300459">
              <a:lnSpc>
                <a:spcPct val="150000"/>
              </a:lnSpc>
              <a:spcBef>
                <a:spcPts val="1000"/>
              </a:spcBef>
              <a:defRPr sz="1900">
                <a:solidFill>
                  <a:srgbClr val="2F55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05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050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bloco</a:t>
            </a:r>
            <a:r>
              <a:rPr lang="en-US" sz="105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molecular </a:t>
            </a:r>
            <a:r>
              <a:rPr lang="en-US" sz="1050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rápida</a:t>
            </a:r>
            <a:r>
              <a:rPr lang="en-US" sz="105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</a:t>
            </a:r>
            <a:endParaRPr sz="1050" dirty="0">
              <a:solidFill>
                <a:srgbClr val="006E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Espaço Reservado para Texto 1">
            <a:extLst>
              <a:ext uri="{FF2B5EF4-FFF2-40B4-BE49-F238E27FC236}">
                <a16:creationId xmlns:a16="http://schemas.microsoft.com/office/drawing/2014/main" id="{1869EE83-6550-9C25-376C-610BE8976294}"/>
              </a:ext>
            </a:extLst>
          </p:cNvPr>
          <p:cNvSpPr txBox="1"/>
          <p:nvPr/>
        </p:nvSpPr>
        <p:spPr>
          <a:xfrm>
            <a:off x="9761155" y="4172383"/>
            <a:ext cx="1631257" cy="325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81307" tIns="81307" rIns="81307" bIns="81307">
            <a:spAutoFit/>
          </a:bodyPr>
          <a:lstStyle>
            <a:lvl1pPr defTabSz="1300459">
              <a:lnSpc>
                <a:spcPct val="150000"/>
              </a:lnSpc>
              <a:spcBef>
                <a:spcPts val="1000"/>
              </a:spcBef>
              <a:defRPr sz="1900">
                <a:solidFill>
                  <a:srgbClr val="2F55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105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bloco para envio NGS</a:t>
            </a:r>
            <a:endParaRPr sz="1050" dirty="0">
              <a:solidFill>
                <a:srgbClr val="006E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8827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  <p:bldP spid="20" grpId="0" animBg="1" advAuto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5380F-B170-C6D8-C7FA-4D8B692FB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D2B6B913-C0A3-5F79-1A38-A1CE87F5F6E7}"/>
              </a:ext>
            </a:extLst>
          </p:cNvPr>
          <p:cNvSpPr/>
          <p:nvPr/>
        </p:nvSpPr>
        <p:spPr>
          <a:xfrm rot="5400000">
            <a:off x="3745342" y="-2354948"/>
            <a:ext cx="4698328" cy="122102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9785FD2A-3201-86A0-C6EC-3A6E8D9B8397}"/>
              </a:ext>
            </a:extLst>
          </p:cNvPr>
          <p:cNvGrpSpPr/>
          <p:nvPr/>
        </p:nvGrpSpPr>
        <p:grpSpPr>
          <a:xfrm>
            <a:off x="446172" y="1703473"/>
            <a:ext cx="11232875" cy="3905910"/>
            <a:chOff x="446172" y="1458922"/>
            <a:chExt cx="11232875" cy="3905910"/>
          </a:xfrm>
        </p:grpSpPr>
        <p:sp>
          <p:nvSpPr>
            <p:cNvPr id="46" name="Retângulo 19">
              <a:extLst>
                <a:ext uri="{FF2B5EF4-FFF2-40B4-BE49-F238E27FC236}">
                  <a16:creationId xmlns:a16="http://schemas.microsoft.com/office/drawing/2014/main" id="{73B06CFE-7C11-0BE8-4B91-FA8DAA6B0E9F}"/>
                </a:ext>
              </a:extLst>
            </p:cNvPr>
            <p:cNvSpPr/>
            <p:nvPr/>
          </p:nvSpPr>
          <p:spPr>
            <a:xfrm flipH="1">
              <a:off x="9476048" y="4161657"/>
              <a:ext cx="77788" cy="644526"/>
            </a:xfrm>
            <a:prstGeom prst="rect">
              <a:avLst/>
            </a:prstGeom>
            <a:solidFill>
              <a:srgbClr val="01ACB9"/>
            </a:solidFill>
            <a:ln w="25400">
              <a:noFill/>
            </a:ln>
          </p:spPr>
          <p:txBody>
            <a:bodyPr lIns="35719" tIns="35719" rIns="35719" bIns="35719" anchor="ctr"/>
            <a:lstStyle/>
            <a:p>
              <a:pPr algn="ctr" defTabSz="914353">
                <a:lnSpc>
                  <a:spcPct val="80000"/>
                </a:lnSpc>
                <a:defRPr sz="2500" cap="all">
                  <a:solidFill>
                    <a:srgbClr val="2F5597"/>
                  </a:solidFill>
                </a:defRPr>
              </a:pPr>
              <a:endParaRPr sz="1758"/>
            </a:p>
          </p:txBody>
        </p:sp>
        <p:sp>
          <p:nvSpPr>
            <p:cNvPr id="47" name="Retângulo 20">
              <a:extLst>
                <a:ext uri="{FF2B5EF4-FFF2-40B4-BE49-F238E27FC236}">
                  <a16:creationId xmlns:a16="http://schemas.microsoft.com/office/drawing/2014/main" id="{7459038E-0DB9-A988-DFD0-AD4080FA3D0A}"/>
                </a:ext>
              </a:extLst>
            </p:cNvPr>
            <p:cNvSpPr/>
            <p:nvPr/>
          </p:nvSpPr>
          <p:spPr>
            <a:xfrm flipH="1">
              <a:off x="9476048" y="1968685"/>
              <a:ext cx="77787" cy="646113"/>
            </a:xfrm>
            <a:prstGeom prst="rect">
              <a:avLst/>
            </a:prstGeom>
            <a:solidFill>
              <a:srgbClr val="01ACB9"/>
            </a:solidFill>
            <a:ln w="25400">
              <a:noFill/>
            </a:ln>
          </p:spPr>
          <p:txBody>
            <a:bodyPr lIns="35719" tIns="35719" rIns="35719" bIns="35719" anchor="ctr"/>
            <a:lstStyle/>
            <a:p>
              <a:pPr algn="ctr" defTabSz="914353">
                <a:lnSpc>
                  <a:spcPct val="80000"/>
                </a:lnSpc>
                <a:defRPr sz="2500" cap="all">
                  <a:solidFill>
                    <a:srgbClr val="2F5597"/>
                  </a:solidFill>
                </a:defRPr>
              </a:pPr>
              <a:endParaRPr sz="1758"/>
            </a:p>
          </p:txBody>
        </p:sp>
        <p:sp>
          <p:nvSpPr>
            <p:cNvPr id="48" name="Retângulo 21">
              <a:extLst>
                <a:ext uri="{FF2B5EF4-FFF2-40B4-BE49-F238E27FC236}">
                  <a16:creationId xmlns:a16="http://schemas.microsoft.com/office/drawing/2014/main" id="{32907E1C-0D8F-84AC-E534-A0BCF82B127F}"/>
                </a:ext>
              </a:extLst>
            </p:cNvPr>
            <p:cNvSpPr/>
            <p:nvPr/>
          </p:nvSpPr>
          <p:spPr>
            <a:xfrm>
              <a:off x="9260295" y="1812865"/>
              <a:ext cx="698501" cy="935039"/>
            </a:xfrm>
            <a:prstGeom prst="rect">
              <a:avLst/>
            </a:prstGeom>
            <a:ln w="25400">
              <a:solidFill>
                <a:srgbClr val="006E76"/>
              </a:solidFill>
            </a:ln>
          </p:spPr>
          <p:txBody>
            <a:bodyPr lIns="35719" tIns="35719" rIns="35719" bIns="35719" anchor="ctr"/>
            <a:lstStyle/>
            <a:p>
              <a:pPr algn="ctr" defTabSz="914353">
                <a:lnSpc>
                  <a:spcPct val="80000"/>
                </a:lnSpc>
                <a:defRPr sz="2500" cap="all">
                  <a:solidFill>
                    <a:srgbClr val="2F5597"/>
                  </a:solidFill>
                </a:defRPr>
              </a:pPr>
              <a:endParaRPr sz="1758"/>
            </a:p>
          </p:txBody>
        </p:sp>
        <p:sp>
          <p:nvSpPr>
            <p:cNvPr id="49" name="Retângulo 24">
              <a:extLst>
                <a:ext uri="{FF2B5EF4-FFF2-40B4-BE49-F238E27FC236}">
                  <a16:creationId xmlns:a16="http://schemas.microsoft.com/office/drawing/2014/main" id="{AB6B9DD2-73DA-FEF8-214E-A09D83D3F705}"/>
                </a:ext>
              </a:extLst>
            </p:cNvPr>
            <p:cNvSpPr/>
            <p:nvPr/>
          </p:nvSpPr>
          <p:spPr>
            <a:xfrm flipH="1">
              <a:off x="9649086" y="4161657"/>
              <a:ext cx="79376" cy="644526"/>
            </a:xfrm>
            <a:prstGeom prst="rect">
              <a:avLst/>
            </a:prstGeom>
            <a:solidFill>
              <a:srgbClr val="D5D900"/>
            </a:solidFill>
            <a:ln w="25400">
              <a:noFill/>
            </a:ln>
          </p:spPr>
          <p:txBody>
            <a:bodyPr lIns="35719" tIns="35719" rIns="35719" bIns="35719" anchor="ctr"/>
            <a:lstStyle/>
            <a:p>
              <a:pPr algn="ctr" defTabSz="914353">
                <a:lnSpc>
                  <a:spcPct val="80000"/>
                </a:lnSpc>
                <a:defRPr sz="2500" cap="all">
                  <a:solidFill>
                    <a:srgbClr val="2F5597"/>
                  </a:solidFill>
                </a:defRPr>
              </a:pPr>
              <a:endParaRPr sz="1758"/>
            </a:p>
          </p:txBody>
        </p:sp>
        <p:sp>
          <p:nvSpPr>
            <p:cNvPr id="50" name="Retângulo 25">
              <a:extLst>
                <a:ext uri="{FF2B5EF4-FFF2-40B4-BE49-F238E27FC236}">
                  <a16:creationId xmlns:a16="http://schemas.microsoft.com/office/drawing/2014/main" id="{14A1A32A-485C-878B-40CC-DEA9DEC978AA}"/>
                </a:ext>
              </a:extLst>
            </p:cNvPr>
            <p:cNvSpPr/>
            <p:nvPr/>
          </p:nvSpPr>
          <p:spPr>
            <a:xfrm>
              <a:off x="9245124" y="4023860"/>
              <a:ext cx="698501" cy="935037"/>
            </a:xfrm>
            <a:prstGeom prst="rect">
              <a:avLst/>
            </a:prstGeom>
            <a:ln w="25400">
              <a:solidFill>
                <a:srgbClr val="006E76"/>
              </a:solidFill>
            </a:ln>
          </p:spPr>
          <p:txBody>
            <a:bodyPr lIns="35719" tIns="35719" rIns="35719" bIns="35719" anchor="ctr"/>
            <a:lstStyle/>
            <a:p>
              <a:pPr algn="ctr" defTabSz="914353">
                <a:lnSpc>
                  <a:spcPct val="80000"/>
                </a:lnSpc>
                <a:defRPr sz="2500" cap="all">
                  <a:solidFill>
                    <a:srgbClr val="2F5597"/>
                  </a:solidFill>
                </a:defRPr>
              </a:pPr>
              <a:endParaRPr sz="1758"/>
            </a:p>
          </p:txBody>
        </p:sp>
        <p:sp>
          <p:nvSpPr>
            <p:cNvPr id="51" name="Retângulo 31">
              <a:extLst>
                <a:ext uri="{FF2B5EF4-FFF2-40B4-BE49-F238E27FC236}">
                  <a16:creationId xmlns:a16="http://schemas.microsoft.com/office/drawing/2014/main" id="{90CB71F1-31D8-7F5C-07AF-F65372D41E2F}"/>
                </a:ext>
              </a:extLst>
            </p:cNvPr>
            <p:cNvSpPr/>
            <p:nvPr/>
          </p:nvSpPr>
          <p:spPr>
            <a:xfrm flipH="1">
              <a:off x="9631995" y="3078187"/>
              <a:ext cx="79376" cy="646113"/>
            </a:xfrm>
            <a:prstGeom prst="rect">
              <a:avLst/>
            </a:prstGeom>
            <a:solidFill>
              <a:srgbClr val="D5D900"/>
            </a:solidFill>
            <a:ln w="25400">
              <a:noFill/>
            </a:ln>
          </p:spPr>
          <p:txBody>
            <a:bodyPr lIns="35719" tIns="35719" rIns="35719" bIns="35719" anchor="ctr"/>
            <a:lstStyle/>
            <a:p>
              <a:pPr algn="ctr" defTabSz="914353">
                <a:lnSpc>
                  <a:spcPct val="80000"/>
                </a:lnSpc>
                <a:defRPr sz="2500" cap="all">
                  <a:solidFill>
                    <a:srgbClr val="2F5597"/>
                  </a:solidFill>
                </a:defRPr>
              </a:pPr>
              <a:endParaRPr sz="1758"/>
            </a:p>
          </p:txBody>
        </p:sp>
        <p:sp>
          <p:nvSpPr>
            <p:cNvPr id="52" name="Retângulo 21">
              <a:extLst>
                <a:ext uri="{FF2B5EF4-FFF2-40B4-BE49-F238E27FC236}">
                  <a16:creationId xmlns:a16="http://schemas.microsoft.com/office/drawing/2014/main" id="{BDEF538B-E8F9-4B39-F863-554D6274DE65}"/>
                </a:ext>
              </a:extLst>
            </p:cNvPr>
            <p:cNvSpPr/>
            <p:nvPr/>
          </p:nvSpPr>
          <p:spPr>
            <a:xfrm>
              <a:off x="9260295" y="2940352"/>
              <a:ext cx="698501" cy="935039"/>
            </a:xfrm>
            <a:prstGeom prst="rect">
              <a:avLst/>
            </a:prstGeom>
            <a:ln w="25400">
              <a:solidFill>
                <a:srgbClr val="006E76"/>
              </a:solidFill>
            </a:ln>
          </p:spPr>
          <p:txBody>
            <a:bodyPr lIns="35719" tIns="35719" rIns="35719" bIns="35719" anchor="ctr"/>
            <a:lstStyle/>
            <a:p>
              <a:pPr algn="ctr" defTabSz="914353">
                <a:lnSpc>
                  <a:spcPct val="80000"/>
                </a:lnSpc>
                <a:defRPr sz="2500" cap="all">
                  <a:solidFill>
                    <a:srgbClr val="2F5597"/>
                  </a:solidFill>
                </a:defRPr>
              </a:pPr>
              <a:endParaRPr sz="1758"/>
            </a:p>
          </p:txBody>
        </p:sp>
        <p:sp>
          <p:nvSpPr>
            <p:cNvPr id="53" name="Espaço Reservado para Texto 1">
              <a:extLst>
                <a:ext uri="{FF2B5EF4-FFF2-40B4-BE49-F238E27FC236}">
                  <a16:creationId xmlns:a16="http://schemas.microsoft.com/office/drawing/2014/main" id="{0D08D221-33C0-6A3D-2024-B04836CDF0AC}"/>
                </a:ext>
              </a:extLst>
            </p:cNvPr>
            <p:cNvSpPr txBox="1"/>
            <p:nvPr/>
          </p:nvSpPr>
          <p:spPr>
            <a:xfrm>
              <a:off x="10047790" y="2008108"/>
              <a:ext cx="1631257" cy="53353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1307" tIns="81307" rIns="81307" bIns="81307">
              <a:spAutoFit/>
            </a:bodyPr>
            <a:lstStyle>
              <a:lvl1pPr defTabSz="1300459">
                <a:lnSpc>
                  <a:spcPct val="150000"/>
                </a:lnSpc>
                <a:spcBef>
                  <a:spcPts val="1000"/>
                </a:spcBef>
                <a:defRPr sz="1900">
                  <a:solidFill>
                    <a:srgbClr val="2F5597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pt-BR" sz="1200" dirty="0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bloco para H&amp;E </a:t>
              </a:r>
              <a:br>
                <a:rPr lang="pt-BR" sz="1200" dirty="0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t-BR" sz="1200" dirty="0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 IHQ diagnóstica</a:t>
              </a:r>
              <a:endParaRPr sz="120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Espaço Reservado para Texto 1">
              <a:extLst>
                <a:ext uri="{FF2B5EF4-FFF2-40B4-BE49-F238E27FC236}">
                  <a16:creationId xmlns:a16="http://schemas.microsoft.com/office/drawing/2014/main" id="{02E5C9D1-B7E2-8041-F5E9-A2B7FDEAB1B5}"/>
                </a:ext>
              </a:extLst>
            </p:cNvPr>
            <p:cNvSpPr txBox="1"/>
            <p:nvPr/>
          </p:nvSpPr>
          <p:spPr>
            <a:xfrm>
              <a:off x="10047790" y="3062168"/>
              <a:ext cx="1631257" cy="7182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1307" tIns="81307" rIns="81307" bIns="81307">
              <a:spAutoFit/>
            </a:bodyPr>
            <a:lstStyle>
              <a:lvl1pPr defTabSz="1300459">
                <a:lnSpc>
                  <a:spcPct val="150000"/>
                </a:lnSpc>
                <a:spcBef>
                  <a:spcPts val="1000"/>
                </a:spcBef>
                <a:defRPr sz="1900">
                  <a:solidFill>
                    <a:srgbClr val="2F5597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1200" dirty="0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US" sz="1200" dirty="0" err="1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bloco</a:t>
              </a:r>
              <a:r>
                <a:rPr lang="en-US" sz="1200" dirty="0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para molecular </a:t>
              </a:r>
              <a:r>
                <a:rPr lang="en-US" sz="1200" dirty="0" err="1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rápida</a:t>
              </a:r>
              <a:r>
                <a:rPr lang="en-US" sz="1200" dirty="0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interna</a:t>
              </a:r>
              <a:endParaRPr sz="120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Espaço Reservado para Texto 1">
              <a:extLst>
                <a:ext uri="{FF2B5EF4-FFF2-40B4-BE49-F238E27FC236}">
                  <a16:creationId xmlns:a16="http://schemas.microsoft.com/office/drawing/2014/main" id="{A383ACAC-C619-4761-144B-D35075BF5A50}"/>
                </a:ext>
              </a:extLst>
            </p:cNvPr>
            <p:cNvSpPr txBox="1"/>
            <p:nvPr/>
          </p:nvSpPr>
          <p:spPr>
            <a:xfrm>
              <a:off x="10037899" y="4224611"/>
              <a:ext cx="1631257" cy="53353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81307" tIns="81307" rIns="81307" bIns="81307">
              <a:spAutoFit/>
            </a:bodyPr>
            <a:lstStyle>
              <a:lvl1pPr defTabSz="1300459">
                <a:lnSpc>
                  <a:spcPct val="150000"/>
                </a:lnSpc>
                <a:spcBef>
                  <a:spcPts val="1000"/>
                </a:spcBef>
                <a:defRPr sz="1900">
                  <a:solidFill>
                    <a:srgbClr val="2F5597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pt-BR" sz="1200" dirty="0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bloco para envio NGS</a:t>
              </a:r>
              <a:endParaRPr sz="120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extBox 2">
              <a:extLst>
                <a:ext uri="{FF2B5EF4-FFF2-40B4-BE49-F238E27FC236}">
                  <a16:creationId xmlns:a16="http://schemas.microsoft.com/office/drawing/2014/main" id="{B9B57400-320C-9C22-5BF4-5060278DF00D}"/>
                </a:ext>
              </a:extLst>
            </p:cNvPr>
            <p:cNvSpPr txBox="1"/>
            <p:nvPr/>
          </p:nvSpPr>
          <p:spPr>
            <a:xfrm>
              <a:off x="4447146" y="2442381"/>
              <a:ext cx="2969780" cy="1938992"/>
            </a:xfrm>
            <a:prstGeom prst="rect">
              <a:avLst/>
            </a:prstGeom>
            <a:noFill/>
            <a:effectLst>
              <a:softEdge rad="203145"/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Escolha</a:t>
              </a:r>
              <a:r>
                <a:rPr lang="en-US" sz="2000" dirty="0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 </a:t>
              </a:r>
              <a:r>
                <a:rPr lang="en-US" sz="2000" dirty="0" err="1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bloco</a:t>
              </a:r>
              <a:r>
                <a:rPr lang="en-US" sz="2000" dirty="0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com </a:t>
              </a:r>
              <a:r>
                <a:rPr lang="en-US" sz="2000" dirty="0" err="1">
                  <a:solidFill>
                    <a:srgbClr val="006E76"/>
                  </a:solidFill>
                  <a:highlight>
                    <a:srgbClr val="D5D9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pelo</a:t>
              </a:r>
              <a:r>
                <a:rPr lang="en-US" sz="2000" dirty="0">
                  <a:solidFill>
                    <a:srgbClr val="006E76"/>
                  </a:solidFill>
                  <a:highlight>
                    <a:srgbClr val="D5D9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6E76"/>
                  </a:solidFill>
                  <a:highlight>
                    <a:srgbClr val="D5D9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menos</a:t>
              </a:r>
              <a:r>
                <a:rPr lang="en-US" sz="2000" dirty="0">
                  <a:solidFill>
                    <a:srgbClr val="006E76"/>
                  </a:solidFill>
                  <a:highlight>
                    <a:srgbClr val="D5D9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20% </a:t>
              </a:r>
              <a:r>
                <a:rPr lang="en-US" sz="2000" dirty="0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</a:t>
              </a:r>
              <a:r>
                <a:rPr lang="en-US" sz="2000" dirty="0" err="1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área</a:t>
              </a:r>
              <a:r>
                <a:rPr lang="en-US" sz="2000" dirty="0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tumoral (volume), </a:t>
              </a:r>
              <a:r>
                <a:rPr lang="en-US" sz="2000" dirty="0" err="1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000" dirty="0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relação</a:t>
              </a:r>
              <a:r>
                <a:rPr lang="en-US" sz="2000" dirty="0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lang="en-US" sz="2000" dirty="0" err="1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parênquima</a:t>
              </a:r>
              <a:r>
                <a:rPr lang="en-US" sz="2000" dirty="0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normal, necrose e fibrose</a:t>
              </a:r>
            </a:p>
          </p:txBody>
        </p:sp>
        <p:sp>
          <p:nvSpPr>
            <p:cNvPr id="60" name="TextBox 37">
              <a:extLst>
                <a:ext uri="{FF2B5EF4-FFF2-40B4-BE49-F238E27FC236}">
                  <a16:creationId xmlns:a16="http://schemas.microsoft.com/office/drawing/2014/main" id="{E3342702-A8F8-FF3E-93A9-28613E416D8A}"/>
                </a:ext>
              </a:extLst>
            </p:cNvPr>
            <p:cNvSpPr txBox="1"/>
            <p:nvPr/>
          </p:nvSpPr>
          <p:spPr>
            <a:xfrm>
              <a:off x="4447144" y="1458922"/>
              <a:ext cx="2266298" cy="707886"/>
            </a:xfrm>
            <a:prstGeom prst="rect">
              <a:avLst/>
            </a:prstGeom>
            <a:noFill/>
            <a:effectLst>
              <a:softEdge rad="62821"/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IHQ </a:t>
              </a:r>
            </a:p>
            <a:p>
              <a:r>
                <a:rPr lang="en-US" sz="2000" dirty="0" err="1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diagnóstica</a:t>
              </a:r>
              <a:endParaRPr lang="en-US" sz="200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43">
              <a:extLst>
                <a:ext uri="{FF2B5EF4-FFF2-40B4-BE49-F238E27FC236}">
                  <a16:creationId xmlns:a16="http://schemas.microsoft.com/office/drawing/2014/main" id="{911D5607-9054-4B66-C297-D9DF44F50D8F}"/>
                </a:ext>
              </a:extLst>
            </p:cNvPr>
            <p:cNvSpPr txBox="1"/>
            <p:nvPr/>
          </p:nvSpPr>
          <p:spPr>
            <a:xfrm>
              <a:off x="4447144" y="4656946"/>
              <a:ext cx="2640869" cy="707886"/>
            </a:xfrm>
            <a:prstGeom prst="rect">
              <a:avLst/>
            </a:prstGeom>
            <a:noFill/>
            <a:effectLst>
              <a:softEdge rad="62821"/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Exame</a:t>
              </a:r>
              <a:r>
                <a:rPr lang="en-US" sz="2000" dirty="0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molecular </a:t>
              </a:r>
              <a:r>
                <a:rPr lang="en-US" sz="2000" dirty="0" err="1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rápido</a:t>
              </a:r>
              <a:endParaRPr lang="en-US" sz="200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9">
              <a:extLst>
                <a:ext uri="{FF2B5EF4-FFF2-40B4-BE49-F238E27FC236}">
                  <a16:creationId xmlns:a16="http://schemas.microsoft.com/office/drawing/2014/main" id="{6BC8F220-BE57-3084-D86D-F2612D5B6B18}"/>
                </a:ext>
              </a:extLst>
            </p:cNvPr>
            <p:cNvSpPr txBox="1"/>
            <p:nvPr/>
          </p:nvSpPr>
          <p:spPr>
            <a:xfrm>
              <a:off x="446172" y="2450942"/>
              <a:ext cx="3031601" cy="1938992"/>
            </a:xfrm>
            <a:prstGeom prst="rect">
              <a:avLst/>
            </a:prstGeom>
            <a:noFill/>
            <a:effectLst>
              <a:softEdge rad="203145"/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Enriquecimento</a:t>
              </a:r>
              <a:r>
                <a:rPr lang="en-US" sz="2400" b="1" dirty="0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tumoral, </a:t>
              </a:r>
              <a:r>
                <a:rPr lang="en-US" sz="2400" b="1" dirty="0" err="1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escolha</a:t>
              </a:r>
              <a:r>
                <a:rPr lang="en-US" sz="2400" b="1" dirty="0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sz="2400" b="1" dirty="0" err="1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múltiplos</a:t>
              </a:r>
              <a:r>
                <a:rPr lang="en-US" sz="2400" b="1" dirty="0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blocos</a:t>
              </a:r>
              <a:r>
                <a:rPr lang="en-US" sz="2400" b="1" dirty="0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 </a:t>
              </a:r>
              <a:r>
                <a:rPr lang="en-US" sz="2400" b="1" dirty="0" err="1">
                  <a:solidFill>
                    <a:srgbClr val="006E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macrodissecção</a:t>
              </a:r>
              <a:endParaRPr lang="en-US" sz="2400" b="1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6" name="Conector de Seta Reta 65">
              <a:extLst>
                <a:ext uri="{FF2B5EF4-FFF2-40B4-BE49-F238E27FC236}">
                  <a16:creationId xmlns:a16="http://schemas.microsoft.com/office/drawing/2014/main" id="{25557CCC-1FDC-01A3-0178-81A23A9EE879}"/>
                </a:ext>
              </a:extLst>
            </p:cNvPr>
            <p:cNvCxnSpPr>
              <a:cxnSpLocks/>
              <a:stCxn id="48" idx="1"/>
            </p:cNvCxnSpPr>
            <p:nvPr/>
          </p:nvCxnSpPr>
          <p:spPr>
            <a:xfrm flipH="1" flipV="1">
              <a:off x="6315740" y="1890862"/>
              <a:ext cx="2944555" cy="389523"/>
            </a:xfrm>
            <a:prstGeom prst="straightConnector1">
              <a:avLst/>
            </a:prstGeom>
            <a:ln w="66675">
              <a:solidFill>
                <a:srgbClr val="006E7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de Seta Reta 68">
              <a:extLst>
                <a:ext uri="{FF2B5EF4-FFF2-40B4-BE49-F238E27FC236}">
                  <a16:creationId xmlns:a16="http://schemas.microsoft.com/office/drawing/2014/main" id="{0281D820-6F2F-9B6A-402E-BE585A2A5EB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56245" y="3411877"/>
              <a:ext cx="1888879" cy="43960"/>
            </a:xfrm>
            <a:prstGeom prst="straightConnector1">
              <a:avLst/>
            </a:prstGeom>
            <a:ln w="66675">
              <a:solidFill>
                <a:srgbClr val="006E7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de Seta Reta 71">
              <a:extLst>
                <a:ext uri="{FF2B5EF4-FFF2-40B4-BE49-F238E27FC236}">
                  <a16:creationId xmlns:a16="http://schemas.microsoft.com/office/drawing/2014/main" id="{B66C38B7-7E4C-C0EC-75F5-196A029427AA}"/>
                </a:ext>
              </a:extLst>
            </p:cNvPr>
            <p:cNvCxnSpPr>
              <a:cxnSpLocks/>
              <a:stCxn id="50" idx="1"/>
            </p:cNvCxnSpPr>
            <p:nvPr/>
          </p:nvCxnSpPr>
          <p:spPr>
            <a:xfrm flipH="1">
              <a:off x="6911163" y="4491379"/>
              <a:ext cx="2333961" cy="458017"/>
            </a:xfrm>
            <a:prstGeom prst="straightConnector1">
              <a:avLst/>
            </a:prstGeom>
            <a:ln w="66675">
              <a:solidFill>
                <a:srgbClr val="006E7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de Seta Reta 73">
              <a:extLst>
                <a:ext uri="{FF2B5EF4-FFF2-40B4-BE49-F238E27FC236}">
                  <a16:creationId xmlns:a16="http://schemas.microsoft.com/office/drawing/2014/main" id="{0A496419-4AA1-C605-2263-2D095DE0B1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44645" y="3403867"/>
              <a:ext cx="686212" cy="8010"/>
            </a:xfrm>
            <a:prstGeom prst="straightConnector1">
              <a:avLst/>
            </a:prstGeom>
            <a:ln w="66675">
              <a:solidFill>
                <a:srgbClr val="006E7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918CED2-1B78-A1C3-BF35-1685784EB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28601"/>
            <a:ext cx="9725187" cy="800100"/>
          </a:xfrm>
        </p:spPr>
        <p:txBody>
          <a:bodyPr>
            <a:normAutofit fontScale="90000"/>
          </a:bodyPr>
          <a:lstStyle/>
          <a:p>
            <a:r>
              <a:rPr lang="pt-BR" sz="2700" dirty="0"/>
              <a:t>Uma maneira alternativa é incorporar fragmentos em blocos de parafina separados</a:t>
            </a:r>
            <a:endParaRPr lang="pt-BR" sz="2700" baseline="30000" dirty="0"/>
          </a:p>
        </p:txBody>
      </p:sp>
      <p:sp>
        <p:nvSpPr>
          <p:cNvPr id="4" name="Espaço Reservado para Texto 5">
            <a:extLst>
              <a:ext uri="{FF2B5EF4-FFF2-40B4-BE49-F238E27FC236}">
                <a16:creationId xmlns:a16="http://schemas.microsoft.com/office/drawing/2014/main" id="{D8A56013-4ED1-22C2-2D46-67F075773A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5623559"/>
            <a:ext cx="10058400" cy="1005840"/>
          </a:xfrm>
        </p:spPr>
        <p:txBody>
          <a:bodyPr/>
          <a:lstStyle/>
          <a:p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FOX, A. H. et al. </a:t>
            </a:r>
            <a:r>
              <a:rPr lang="pt-BR" sz="8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Acquiring</a:t>
            </a:r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t-BR" sz="8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lung</a:t>
            </a:r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diagnosis</a:t>
            </a:r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comprehensive</a:t>
            </a:r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biomarker</a:t>
            </a:r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pt-BR" sz="8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Lung </a:t>
            </a:r>
            <a:r>
              <a:rPr lang="pt-BR" sz="8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Roundtable</a:t>
            </a:r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best-practice</a:t>
            </a:r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</a:t>
            </a:r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8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CA: A </a:t>
            </a:r>
            <a:r>
              <a:rPr lang="pt-BR" sz="8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pt-BR" sz="8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</a:t>
            </a:r>
            <a:r>
              <a:rPr lang="pt-BR" sz="8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t-BR" sz="800" b="1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Clinicians</a:t>
            </a:r>
            <a:r>
              <a:rPr lang="pt-BR" sz="8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v. 73, n. 4, p. 358–375, 1 jul. 2023.</a:t>
            </a:r>
          </a:p>
        </p:txBody>
      </p:sp>
    </p:spTree>
    <p:extLst>
      <p:ext uri="{BB962C8B-B14F-4D97-AF65-F5344CB8AC3E}">
        <p14:creationId xmlns:p14="http://schemas.microsoft.com/office/powerpoint/2010/main" val="699877381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E2575-F3DE-1293-7F9A-532B16D25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DFFDC99-42D0-9214-490D-4BF902F84710}"/>
              </a:ext>
            </a:extLst>
          </p:cNvPr>
          <p:cNvSpPr txBox="1"/>
          <p:nvPr/>
        </p:nvSpPr>
        <p:spPr>
          <a:xfrm>
            <a:off x="451023" y="6346796"/>
            <a:ext cx="1108363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(IASLC) International Association for The Study of Lung Cancer. IASLC Atlas of PD-L1 Immunohistochemistry Testing in Lung Cancer, 2017. </a:t>
            </a:r>
            <a:r>
              <a:rPr lang="en-US" sz="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Disponível</a:t>
            </a:r>
            <a:r>
              <a:rPr lang="en-US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&lt; https://www.iaslc.org/research-education/publications-resources-guidelines/iaslc-atlas-pd-l1-testing-lung-cancer&gt;.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8C2C7AD-BA57-74C1-F275-0A76FAAD1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074" y="1242587"/>
            <a:ext cx="5616845" cy="492293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BBC40DA-23A7-30DF-4C74-024017C69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28601"/>
            <a:ext cx="9725187" cy="800100"/>
          </a:xfrm>
        </p:spPr>
        <p:txBody>
          <a:bodyPr>
            <a:normAutofit fontScale="90000"/>
          </a:bodyPr>
          <a:lstStyle/>
          <a:p>
            <a:r>
              <a:rPr lang="pt-BR" sz="2700" dirty="0"/>
              <a:t>Uma maneira alternativa é incorporar fragmentos em blocos de parafina separados</a:t>
            </a:r>
            <a:endParaRPr lang="pt-BR" sz="2700" baseline="30000" dirty="0"/>
          </a:p>
        </p:txBody>
      </p:sp>
    </p:spTree>
    <p:extLst>
      <p:ext uri="{BB962C8B-B14F-4D97-AF65-F5344CB8AC3E}">
        <p14:creationId xmlns:p14="http://schemas.microsoft.com/office/powerpoint/2010/main" val="3557727583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B3BF9-6E40-1B65-CF86-7AF4EF965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F270D-4283-65DE-F1BB-8DAEDC7D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28601"/>
            <a:ext cx="10481734" cy="800100"/>
          </a:xfrm>
        </p:spPr>
        <p:txBody>
          <a:bodyPr>
            <a:normAutofit fontScale="90000"/>
          </a:bodyPr>
          <a:lstStyle/>
          <a:p>
            <a:r>
              <a:rPr lang="pt-BR" sz="2700" dirty="0"/>
              <a:t>Algoritmo de testagem quando o estágio clínico do paciente é desconhecido no momento da biópsia – IALSC 2023</a:t>
            </a:r>
            <a:endParaRPr lang="pt-BR" sz="2700" baseline="30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8032DE6-14DF-4EC0-0D15-5C4DCD0D2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161" y="1337787"/>
            <a:ext cx="8899677" cy="498381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5014E29-5C01-87AE-B8A8-BAC302B31839}"/>
              </a:ext>
            </a:extLst>
          </p:cNvPr>
          <p:cNvSpPr txBox="1"/>
          <p:nvPr/>
        </p:nvSpPr>
        <p:spPr>
          <a:xfrm>
            <a:off x="241890" y="6460122"/>
            <a:ext cx="60977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(IASLC) International Association for The Study of Lung Cancer. IASLC Atlas molecular testing for targeted therapy in lung cancer, 2023. 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Disponível em: &lt;https://www.iaslc.org/</a:t>
            </a:r>
            <a:r>
              <a:rPr lang="pt-BR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research-education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pt-BR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publications-resources-guidelines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pt-BR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iaslc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-atlas-molecular-</a:t>
            </a:r>
            <a:r>
              <a:rPr lang="pt-BR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testing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pt-BR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targeting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&gt;.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271776860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E0C6B-3931-8942-AF9C-1D53B0BF7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Superiores Arredondados 4">
            <a:extLst>
              <a:ext uri="{FF2B5EF4-FFF2-40B4-BE49-F238E27FC236}">
                <a16:creationId xmlns:a16="http://schemas.microsoft.com/office/drawing/2014/main" id="{924FB662-B707-5A4D-EE9B-06B785B42F99}"/>
              </a:ext>
            </a:extLst>
          </p:cNvPr>
          <p:cNvSpPr/>
          <p:nvPr/>
        </p:nvSpPr>
        <p:spPr>
          <a:xfrm rot="5400000" flipH="1">
            <a:off x="2887218" y="-1137541"/>
            <a:ext cx="1058441" cy="6832882"/>
          </a:xfrm>
          <a:prstGeom prst="round2SameRect">
            <a:avLst>
              <a:gd name="adj1" fmla="val 23763"/>
              <a:gd name="adj2" fmla="val 0"/>
            </a:avLst>
          </a:prstGeom>
          <a:gradFill flip="none" rotWithShape="1">
            <a:gsLst>
              <a:gs pos="0">
                <a:srgbClr val="008491"/>
              </a:gs>
              <a:gs pos="50000">
                <a:srgbClr val="01A5B1"/>
              </a:gs>
              <a:gs pos="100000">
                <a:srgbClr val="00CAD9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01600" dist="127000" dir="54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pt-BR" sz="1400">
              <a:solidFill>
                <a:prstClr val="white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tângulo: Cantos Superiores Arredondados 4">
            <a:extLst>
              <a:ext uri="{FF2B5EF4-FFF2-40B4-BE49-F238E27FC236}">
                <a16:creationId xmlns:a16="http://schemas.microsoft.com/office/drawing/2014/main" id="{9978F7EE-079A-E7BF-16C3-BC162142DCA9}"/>
              </a:ext>
            </a:extLst>
          </p:cNvPr>
          <p:cNvSpPr/>
          <p:nvPr/>
        </p:nvSpPr>
        <p:spPr>
          <a:xfrm rot="5400000" flipH="1">
            <a:off x="2887217" y="162122"/>
            <a:ext cx="1058441" cy="6832882"/>
          </a:xfrm>
          <a:prstGeom prst="round2SameRect">
            <a:avLst>
              <a:gd name="adj1" fmla="val 23763"/>
              <a:gd name="adj2" fmla="val 0"/>
            </a:avLst>
          </a:prstGeom>
          <a:gradFill flip="none" rotWithShape="1">
            <a:gsLst>
              <a:gs pos="0">
                <a:srgbClr val="008491"/>
              </a:gs>
              <a:gs pos="50000">
                <a:srgbClr val="01A5B1"/>
              </a:gs>
              <a:gs pos="100000">
                <a:srgbClr val="00CAD9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01600" dist="127000" dir="54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pt-BR" sz="1400">
              <a:solidFill>
                <a:prstClr val="white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Retângulo: Cantos Superiores Arredondados 4">
            <a:extLst>
              <a:ext uri="{FF2B5EF4-FFF2-40B4-BE49-F238E27FC236}">
                <a16:creationId xmlns:a16="http://schemas.microsoft.com/office/drawing/2014/main" id="{54E12A1F-001F-CB37-D01D-4628777FA7D6}"/>
              </a:ext>
            </a:extLst>
          </p:cNvPr>
          <p:cNvSpPr/>
          <p:nvPr/>
        </p:nvSpPr>
        <p:spPr>
          <a:xfrm rot="5400000" flipH="1">
            <a:off x="2887376" y="1461785"/>
            <a:ext cx="1058441" cy="6832882"/>
          </a:xfrm>
          <a:prstGeom prst="round2SameRect">
            <a:avLst>
              <a:gd name="adj1" fmla="val 23763"/>
              <a:gd name="adj2" fmla="val 0"/>
            </a:avLst>
          </a:prstGeom>
          <a:gradFill flip="none" rotWithShape="1">
            <a:gsLst>
              <a:gs pos="0">
                <a:srgbClr val="008491"/>
              </a:gs>
              <a:gs pos="50000">
                <a:srgbClr val="01A5B1"/>
              </a:gs>
              <a:gs pos="100000">
                <a:srgbClr val="00CAD9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01600" dist="127000" dir="54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pt-BR" sz="1400">
              <a:solidFill>
                <a:prstClr val="white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tângulo: Cantos Superiores Arredondados 21">
            <a:extLst>
              <a:ext uri="{FF2B5EF4-FFF2-40B4-BE49-F238E27FC236}">
                <a16:creationId xmlns:a16="http://schemas.microsoft.com/office/drawing/2014/main" id="{7EFEC5C2-1C57-E05F-470E-7637B1AD2383}"/>
              </a:ext>
            </a:extLst>
          </p:cNvPr>
          <p:cNvSpPr/>
          <p:nvPr/>
        </p:nvSpPr>
        <p:spPr>
          <a:xfrm rot="16200000">
            <a:off x="7778332" y="1042100"/>
            <a:ext cx="3819911" cy="5007428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7A0F28-7E72-E177-23CC-59E76E6DA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Epidemiologia do Câncer de Pulmão</a:t>
            </a:r>
          </a:p>
        </p:txBody>
      </p:sp>
      <p:sp>
        <p:nvSpPr>
          <p:cNvPr id="14" name="TextBox 112">
            <a:extLst>
              <a:ext uri="{FF2B5EF4-FFF2-40B4-BE49-F238E27FC236}">
                <a16:creationId xmlns:a16="http://schemas.microsoft.com/office/drawing/2014/main" id="{32C85390-2B3D-2C39-CC08-B21828AD42DF}"/>
              </a:ext>
            </a:extLst>
          </p:cNvPr>
          <p:cNvSpPr txBox="1"/>
          <p:nvPr/>
        </p:nvSpPr>
        <p:spPr>
          <a:xfrm>
            <a:off x="606607" y="1909942"/>
            <a:ext cx="57434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SzPct val="100000"/>
              <a:defRPr sz="11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Aproximadamente 2 milhões de novos casos de Câncer de Pulmão são diagnosticados no mundo a cada ano, correspondendo o total aproximado de 12% de todos os tipos de cânceres</a:t>
            </a:r>
          </a:p>
        </p:txBody>
      </p:sp>
      <p:sp>
        <p:nvSpPr>
          <p:cNvPr id="21" name="TextBox 112">
            <a:extLst>
              <a:ext uri="{FF2B5EF4-FFF2-40B4-BE49-F238E27FC236}">
                <a16:creationId xmlns:a16="http://schemas.microsoft.com/office/drawing/2014/main" id="{204A78C5-F818-B640-3871-28859E1012D8}"/>
              </a:ext>
            </a:extLst>
          </p:cNvPr>
          <p:cNvSpPr txBox="1"/>
          <p:nvPr/>
        </p:nvSpPr>
        <p:spPr>
          <a:xfrm>
            <a:off x="606607" y="3232306"/>
            <a:ext cx="57434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SzPct val="100000"/>
              <a:defRPr sz="11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Dentre os tipos mais comuns de cânceres, o câncer de pulmão é o segundo com maior a incidência mundial, ocupando o primeiro lugar com maior taxa de mortalidade</a:t>
            </a:r>
          </a:p>
        </p:txBody>
      </p:sp>
      <p:sp>
        <p:nvSpPr>
          <p:cNvPr id="23" name="TextBox 112">
            <a:extLst>
              <a:ext uri="{FF2B5EF4-FFF2-40B4-BE49-F238E27FC236}">
                <a16:creationId xmlns:a16="http://schemas.microsoft.com/office/drawing/2014/main" id="{AC89A2AF-FA7F-63CA-5EB4-A99C26368067}"/>
              </a:ext>
            </a:extLst>
          </p:cNvPr>
          <p:cNvSpPr txBox="1"/>
          <p:nvPr/>
        </p:nvSpPr>
        <p:spPr>
          <a:xfrm>
            <a:off x="606607" y="4616617"/>
            <a:ext cx="5743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SzPct val="100000"/>
              <a:defRPr sz="11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Câncer de pulmão possui uma maior taxa de mortalidade quando comparado às taxas de câncer de mama, próstata e colorretal juntos</a:t>
            </a:r>
          </a:p>
        </p:txBody>
      </p:sp>
      <p:sp>
        <p:nvSpPr>
          <p:cNvPr id="25" name="TextBox 122">
            <a:extLst>
              <a:ext uri="{FF2B5EF4-FFF2-40B4-BE49-F238E27FC236}">
                <a16:creationId xmlns:a16="http://schemas.microsoft.com/office/drawing/2014/main" id="{2A70DAB0-F6D5-F705-85AF-25E2F93A9BA6}"/>
              </a:ext>
            </a:extLst>
          </p:cNvPr>
          <p:cNvSpPr txBox="1"/>
          <p:nvPr/>
        </p:nvSpPr>
        <p:spPr>
          <a:xfrm>
            <a:off x="7775783" y="2325388"/>
            <a:ext cx="369258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>
              <a:buClr>
                <a:srgbClr val="01ACB9"/>
              </a:buClr>
              <a:buSzPct val="100000"/>
              <a:buFont typeface="Arial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pt-BR" sz="16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No Brasil, podemos observar a mesma tendência mundial, onde o Câncer de Pulmão é o quarto mais incidente dentre os tipos de cânceres, tendo a maior taxa de mortalidade.</a:t>
            </a:r>
          </a:p>
          <a:p>
            <a:pPr marL="285744" indent="-285744">
              <a:buClr>
                <a:srgbClr val="01ACB9"/>
              </a:buClr>
              <a:buSzPct val="100000"/>
              <a:buFont typeface="Arial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pt-BR" sz="16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285744" indent="-285744">
              <a:buClr>
                <a:srgbClr val="01ACB9"/>
              </a:buClr>
              <a:buSzPct val="100000"/>
              <a:buFont typeface="Arial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pt-BR" sz="16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 sexo masculino é o mais afetado, tendo uma incidência de ~310 mil casos e o sexo feminino com ~280mil casos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7E8EF23-EE96-DD87-BB16-7CCC05655126}"/>
              </a:ext>
            </a:extLst>
          </p:cNvPr>
          <p:cNvSpPr txBox="1"/>
          <p:nvPr/>
        </p:nvSpPr>
        <p:spPr>
          <a:xfrm>
            <a:off x="7775783" y="1909571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pt-BR" b="1" dirty="0">
                <a:solidFill>
                  <a:srgbClr val="01ACB9"/>
                </a:solidFill>
              </a:rPr>
              <a:t>Brasil</a:t>
            </a:r>
          </a:p>
        </p:txBody>
      </p:sp>
      <p:sp>
        <p:nvSpPr>
          <p:cNvPr id="27" name="CaixaDeTexto 12">
            <a:extLst>
              <a:ext uri="{FF2B5EF4-FFF2-40B4-BE49-F238E27FC236}">
                <a16:creationId xmlns:a16="http://schemas.microsoft.com/office/drawing/2014/main" id="{E4C22AF5-EA67-2858-4DC6-BF737D7B5DEC}"/>
              </a:ext>
            </a:extLst>
          </p:cNvPr>
          <p:cNvSpPr txBox="1"/>
          <p:nvPr/>
        </p:nvSpPr>
        <p:spPr>
          <a:xfrm>
            <a:off x="457200" y="5998457"/>
            <a:ext cx="10881664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19" rIns="45719">
            <a:spAutoFit/>
          </a:bodyPr>
          <a:lstStyle>
            <a:lvl1pPr>
              <a:defRPr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Lung </a:t>
            </a:r>
            <a:r>
              <a:rPr lang="pt-BR" sz="700" dirty="0" err="1"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pt-BR" sz="700" b="1" dirty="0">
                <a:latin typeface="Arial" panose="020B0604020202020204" pitchFamily="34" charset="0"/>
                <a:cs typeface="Arial" panose="020B0604020202020204" pitchFamily="34" charset="0"/>
              </a:rPr>
              <a:t>. World Health </a:t>
            </a:r>
            <a:r>
              <a:rPr lang="pt-BR" sz="700" b="1" dirty="0" err="1"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, 2021. Disponível em: https://www.who.int/. Acesso em: 21 mai. 2021.</a:t>
            </a:r>
          </a:p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STRATI, P. et al. Relationship between co-morbidities at diagnosis, survival and ultimate cause of death in patients with chronic lymphocytic </a:t>
            </a:r>
            <a:r>
              <a:rPr lang="en-US" sz="700" dirty="0" err="1">
                <a:latin typeface="Arial" panose="020B0604020202020204" pitchFamily="34" charset="0"/>
                <a:cs typeface="Arial" panose="020B0604020202020204" pitchFamily="34" charset="0"/>
              </a:rPr>
              <a:t>leukaemia</a:t>
            </a: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 (CLL): a prospective cohort study</a:t>
            </a: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. British Journal of </a:t>
            </a:r>
            <a:r>
              <a:rPr lang="en-US" sz="700" b="1" dirty="0" err="1">
                <a:latin typeface="Arial" panose="020B0604020202020204" pitchFamily="34" charset="0"/>
                <a:cs typeface="Arial" panose="020B0604020202020204" pitchFamily="34" charset="0"/>
              </a:rPr>
              <a:t>Haematology</a:t>
            </a: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, v. 178, n. 3, p. 394–402, 1 ago. 2017.</a:t>
            </a:r>
            <a:endParaRPr lang="pt-BR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THURMES, P. et al. </a:t>
            </a:r>
            <a:r>
              <a:rPr lang="pt-BR" sz="700" dirty="0" err="1">
                <a:latin typeface="Arial" panose="020B0604020202020204" pitchFamily="34" charset="0"/>
                <a:cs typeface="Arial" panose="020B0604020202020204" pitchFamily="34" charset="0"/>
              </a:rPr>
              <a:t>Comorbid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700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7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700" dirty="0" err="1">
                <a:latin typeface="Arial" panose="020B0604020202020204" pitchFamily="34" charset="0"/>
                <a:cs typeface="Arial" panose="020B0604020202020204" pitchFamily="34" charset="0"/>
              </a:rPr>
              <a:t>survival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t-BR" sz="700" dirty="0" err="1">
                <a:latin typeface="Arial" panose="020B0604020202020204" pitchFamily="34" charset="0"/>
                <a:cs typeface="Arial" panose="020B0604020202020204" pitchFamily="34" charset="0"/>
              </a:rPr>
              <a:t>unselected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700" dirty="0" err="1">
                <a:latin typeface="Arial" panose="020B0604020202020204" pitchFamily="34" charset="0"/>
                <a:cs typeface="Arial" panose="020B0604020202020204" pitchFamily="34" charset="0"/>
              </a:rPr>
              <a:t>newly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700" dirty="0" err="1">
                <a:latin typeface="Arial" panose="020B0604020202020204" pitchFamily="34" charset="0"/>
                <a:cs typeface="Arial" panose="020B0604020202020204" pitchFamily="34" charset="0"/>
              </a:rPr>
              <a:t>diagnosed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700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7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700" dirty="0" err="1">
                <a:latin typeface="Arial" panose="020B0604020202020204" pitchFamily="34" charset="0"/>
                <a:cs typeface="Arial" panose="020B0604020202020204" pitchFamily="34" charset="0"/>
              </a:rPr>
              <a:t>chronic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700" dirty="0" err="1">
                <a:latin typeface="Arial" panose="020B0604020202020204" pitchFamily="34" charset="0"/>
                <a:cs typeface="Arial" panose="020B0604020202020204" pitchFamily="34" charset="0"/>
              </a:rPr>
              <a:t>lymphocytic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700" dirty="0" err="1">
                <a:latin typeface="Arial" panose="020B0604020202020204" pitchFamily="34" charset="0"/>
                <a:cs typeface="Arial" panose="020B0604020202020204" pitchFamily="34" charset="0"/>
              </a:rPr>
              <a:t>leukemia</a:t>
            </a:r>
            <a:r>
              <a:rPr lang="pt-BR" sz="7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700" b="1" dirty="0" err="1">
                <a:latin typeface="Arial" panose="020B0604020202020204" pitchFamily="34" charset="0"/>
                <a:cs typeface="Arial" panose="020B0604020202020204" pitchFamily="34" charset="0"/>
              </a:rPr>
              <a:t>Leukemia</a:t>
            </a:r>
            <a:r>
              <a:rPr lang="pt-BR" sz="700" b="1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pt-BR" sz="700" b="1" dirty="0" err="1">
                <a:latin typeface="Arial" panose="020B0604020202020204" pitchFamily="34" charset="0"/>
                <a:cs typeface="Arial" panose="020B0604020202020204" pitchFamily="34" charset="0"/>
              </a:rPr>
              <a:t>Lymphoma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, v. 49, n. 1, p. 49–56, 1 jan. 2008.</a:t>
            </a:r>
          </a:p>
          <a:p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GOEDE, V. et al. </a:t>
            </a:r>
            <a:r>
              <a:rPr lang="pt-BR" sz="700" dirty="0" err="1">
                <a:latin typeface="Arial" panose="020B0604020202020204" pitchFamily="34" charset="0"/>
                <a:cs typeface="Arial" panose="020B0604020202020204" pitchFamily="34" charset="0"/>
              </a:rPr>
              <a:t>Interactions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700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700" dirty="0" err="1">
                <a:latin typeface="Arial" panose="020B0604020202020204" pitchFamily="34" charset="0"/>
                <a:cs typeface="Arial" panose="020B0604020202020204" pitchFamily="34" charset="0"/>
              </a:rPr>
              <a:t>comorbidity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7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700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7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700" dirty="0" err="1">
                <a:latin typeface="Arial" panose="020B0604020202020204" pitchFamily="34" charset="0"/>
                <a:cs typeface="Arial" panose="020B0604020202020204" pitchFamily="34" charset="0"/>
              </a:rPr>
              <a:t>chronic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700" dirty="0" err="1">
                <a:latin typeface="Arial" panose="020B0604020202020204" pitchFamily="34" charset="0"/>
                <a:cs typeface="Arial" panose="020B0604020202020204" pitchFamily="34" charset="0"/>
              </a:rPr>
              <a:t>lymphocytic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700" dirty="0" err="1">
                <a:latin typeface="Arial" panose="020B0604020202020204" pitchFamily="34" charset="0"/>
                <a:cs typeface="Arial" panose="020B0604020202020204" pitchFamily="34" charset="0"/>
              </a:rPr>
              <a:t>leukemia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700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7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 German </a:t>
            </a:r>
            <a:r>
              <a:rPr lang="pt-BR" sz="700" dirty="0" err="1">
                <a:latin typeface="Arial" panose="020B0604020202020204" pitchFamily="34" charset="0"/>
                <a:cs typeface="Arial" panose="020B0604020202020204" pitchFamily="34" charset="0"/>
              </a:rPr>
              <a:t>chronic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700" dirty="0" err="1">
                <a:latin typeface="Arial" panose="020B0604020202020204" pitchFamily="34" charset="0"/>
                <a:cs typeface="Arial" panose="020B0604020202020204" pitchFamily="34" charset="0"/>
              </a:rPr>
              <a:t>lymphocytic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700" dirty="0" err="1">
                <a:latin typeface="Arial" panose="020B0604020202020204" pitchFamily="34" charset="0"/>
                <a:cs typeface="Arial" panose="020B0604020202020204" pitchFamily="34" charset="0"/>
              </a:rPr>
              <a:t>leukemia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700" dirty="0" err="1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700" dirty="0" err="1"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700" dirty="0" err="1">
                <a:latin typeface="Arial" panose="020B0604020202020204" pitchFamily="34" charset="0"/>
                <a:cs typeface="Arial" panose="020B0604020202020204" pitchFamily="34" charset="0"/>
              </a:rPr>
              <a:t>trials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700" b="1" dirty="0" err="1">
                <a:latin typeface="Arial" panose="020B0604020202020204" pitchFamily="34" charset="0"/>
                <a:cs typeface="Arial" panose="020B0604020202020204" pitchFamily="34" charset="0"/>
              </a:rPr>
              <a:t>Haematologica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, v. 99, n. 6, p. 1095–1100, 1 jun. 2014.</a:t>
            </a:r>
          </a:p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GORDON, M. J. et al. Comorbidities predict inferior outcomes in chronic lymphocytic leukemia treated with ibrutinib. </a:t>
            </a: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, v. 124, n. 15, p. 3192–3200, 1 ago. 2018.</a:t>
            </a:r>
            <a:endParaRPr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797851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43397-7317-170D-34F1-0043CAAA0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5B810-8046-66FA-8EBF-228F6D042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28601"/>
            <a:ext cx="10481734" cy="800100"/>
          </a:xfrm>
        </p:spPr>
        <p:txBody>
          <a:bodyPr>
            <a:normAutofit/>
          </a:bodyPr>
          <a:lstStyle/>
          <a:p>
            <a:r>
              <a:rPr lang="pt-BR" sz="2700" dirty="0" err="1"/>
              <a:t>Macrodissecção</a:t>
            </a:r>
            <a:endParaRPr lang="pt-BR" sz="2700" baseline="30000" dirty="0"/>
          </a:p>
        </p:txBody>
      </p:sp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4729DE64-3294-7D57-8278-5B23FE62E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488" y="1403603"/>
            <a:ext cx="8245024" cy="456829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9E4864A-8A6B-CFE4-7031-BDB55C73E4C9}"/>
              </a:ext>
            </a:extLst>
          </p:cNvPr>
          <p:cNvSpPr txBox="1"/>
          <p:nvPr/>
        </p:nvSpPr>
        <p:spPr>
          <a:xfrm>
            <a:off x="451023" y="6346797"/>
            <a:ext cx="11701847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Adaptado de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BARCELOS, D. et al. STR technique for the detection of contamination by exogenous DNA in paraffin blocks and histological slides. 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Surgical and Experimental Pathology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v. 2, n. 1, p. 25, 2019.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343722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76ABD-2733-D085-6697-B0921173F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B8D22BFC-1D22-B4A5-B530-137249C49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30" y="1458807"/>
            <a:ext cx="6541841" cy="31910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FFACE2-DF16-B1C7-0C6A-41AB238B0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28601"/>
            <a:ext cx="11469190" cy="800100"/>
          </a:xfrm>
        </p:spPr>
        <p:txBody>
          <a:bodyPr>
            <a:normAutofit fontScale="90000"/>
          </a:bodyPr>
          <a:lstStyle/>
          <a:p>
            <a:r>
              <a:rPr lang="pt-BR" sz="2700" dirty="0" err="1"/>
              <a:t>Macrodissecção</a:t>
            </a:r>
            <a:r>
              <a:rPr lang="pt-BR" sz="2700" dirty="0"/>
              <a:t> e importância para o Enriquecimento tumoral</a:t>
            </a:r>
            <a:endParaRPr lang="pt-BR" sz="2700" baseline="300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7E9C77D-ADC8-112C-5C04-03177ABFE6EF}"/>
              </a:ext>
            </a:extLst>
          </p:cNvPr>
          <p:cNvSpPr txBox="1"/>
          <p:nvPr/>
        </p:nvSpPr>
        <p:spPr>
          <a:xfrm>
            <a:off x="451023" y="6346797"/>
            <a:ext cx="11701847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BARCELOS, D. et al. STR technique for the detection of contamination by exogenous DNA in paraffin blocks and histological slides. 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Surgical and Experimental Pathology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v. 2, n. 1, p. 25, 2019.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306A1CD-6566-CF16-658A-CC5B84213330}"/>
              </a:ext>
            </a:extLst>
          </p:cNvPr>
          <p:cNvSpPr txBox="1"/>
          <p:nvPr/>
        </p:nvSpPr>
        <p:spPr>
          <a:xfrm>
            <a:off x="563526" y="1355505"/>
            <a:ext cx="7957930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Manual </a:t>
            </a:r>
            <a:r>
              <a:rPr lang="en-US" sz="16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macrodissection</a:t>
            </a:r>
            <a:endParaRPr lang="pt-BR" sz="16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82543F7-500E-E106-EF5C-2FD6598DE83B}"/>
              </a:ext>
            </a:extLst>
          </p:cNvPr>
          <p:cNvSpPr txBox="1"/>
          <p:nvPr/>
        </p:nvSpPr>
        <p:spPr>
          <a:xfrm>
            <a:off x="7259131" y="1919801"/>
            <a:ext cx="41362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006E76"/>
                </a:solidFill>
              </a:rPr>
              <a:t>Eliminar áreas de contaminação (necrose, fibrose, </a:t>
            </a:r>
            <a:r>
              <a:rPr lang="pt-BR" sz="1400" b="1" dirty="0" err="1">
                <a:solidFill>
                  <a:srgbClr val="006E76"/>
                </a:solidFill>
              </a:rPr>
              <a:t>etc</a:t>
            </a:r>
            <a:r>
              <a:rPr lang="pt-BR" sz="1400" b="1" dirty="0">
                <a:solidFill>
                  <a:srgbClr val="006E76"/>
                </a:solidFill>
              </a:rPr>
              <a:t>) </a:t>
            </a:r>
            <a:endParaRPr lang="pt-BR" sz="1400" dirty="0">
              <a:solidFill>
                <a:srgbClr val="006E76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FB3556C-AD56-BD84-E2DD-37E50CC6C4C6}"/>
              </a:ext>
            </a:extLst>
          </p:cNvPr>
          <p:cNvSpPr txBox="1"/>
          <p:nvPr/>
        </p:nvSpPr>
        <p:spPr>
          <a:xfrm>
            <a:off x="7259131" y="3638652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006E76"/>
                </a:solidFill>
              </a:rPr>
              <a:t>Melhora a qualidade final do acido nucleico extraído</a:t>
            </a:r>
          </a:p>
        </p:txBody>
      </p:sp>
      <p:sp>
        <p:nvSpPr>
          <p:cNvPr id="10" name="Retângulo: Cantos Arredondados 6">
            <a:extLst>
              <a:ext uri="{FF2B5EF4-FFF2-40B4-BE49-F238E27FC236}">
                <a16:creationId xmlns:a16="http://schemas.microsoft.com/office/drawing/2014/main" id="{61B58233-CDC5-0E96-2FAE-1A62C10466CA}"/>
              </a:ext>
            </a:extLst>
          </p:cNvPr>
          <p:cNvSpPr/>
          <p:nvPr/>
        </p:nvSpPr>
        <p:spPr>
          <a:xfrm>
            <a:off x="451023" y="4777268"/>
            <a:ext cx="5203484" cy="1334015"/>
          </a:xfrm>
          <a:prstGeom prst="roundRect">
            <a:avLst/>
          </a:prstGeom>
          <a:gradFill>
            <a:gsLst>
              <a:gs pos="0">
                <a:srgbClr val="006E76"/>
              </a:gs>
              <a:gs pos="100000">
                <a:srgbClr val="01ACB9"/>
              </a:gs>
            </a:gsLst>
            <a:lin ang="5400000" scaled="0"/>
          </a:gradFill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 </a:t>
            </a:r>
            <a:r>
              <a:rPr lang="pt-BR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 tooltip="Saiba mais sobre doenças metastáticas nas páginas de tópicos geradas por IA da ScienceDirec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doença metastática </a:t>
            </a:r>
            <a:r>
              <a:rPr lang="pt-BR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As partes sólidas e perfundidas do tumor, bem como os volumes biologicamente ativos (identificados na imagem funcional) devem ser identificados para otimizar a coleta de tecido cancerígeno viável e melhores para realização dos testes moleculares. </a:t>
            </a:r>
            <a:endParaRPr lang="pt-B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ângulo: Cantos Arredondados 7">
            <a:extLst>
              <a:ext uri="{FF2B5EF4-FFF2-40B4-BE49-F238E27FC236}">
                <a16:creationId xmlns:a16="http://schemas.microsoft.com/office/drawing/2014/main" id="{CA52E9D2-249A-4CB6-9FC3-16006A349174}"/>
              </a:ext>
            </a:extLst>
          </p:cNvPr>
          <p:cNvSpPr/>
          <p:nvPr/>
        </p:nvSpPr>
        <p:spPr>
          <a:xfrm>
            <a:off x="5860453" y="4777269"/>
            <a:ext cx="3789385" cy="1324934"/>
          </a:xfrm>
          <a:prstGeom prst="roundRect">
            <a:avLst/>
          </a:prstGeom>
          <a:gradFill>
            <a:gsLst>
              <a:gs pos="0">
                <a:srgbClr val="006E76"/>
              </a:gs>
              <a:gs pos="100000">
                <a:srgbClr val="01ACB9"/>
              </a:gs>
            </a:gsLst>
            <a:lin ang="5400000" scaled="0"/>
          </a:gradFill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élulas necróticas e apoptóticas tendem autólise dos componentes celulares e fragmentação do acido nucleico respectivamente e para realização dos testes moleculares</a:t>
            </a:r>
            <a:endParaRPr lang="pt-B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879852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Homem de chapéu e óculos escuros&#10;&#10;Descrição gerada automaticamente com confiança média">
            <a:extLst>
              <a:ext uri="{FF2B5EF4-FFF2-40B4-BE49-F238E27FC236}">
                <a16:creationId xmlns:a16="http://schemas.microsoft.com/office/drawing/2014/main" id="{33FDE5FF-9485-5E34-A8A9-513E27A2A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8D20E65-B3C1-446A-9399-FD83CEEE81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7978" y="6201593"/>
            <a:ext cx="1760633" cy="5556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D4AEB7-230B-B3DE-9DA4-22C5340E38D0}"/>
              </a:ext>
            </a:extLst>
          </p:cNvPr>
          <p:cNvSpPr txBox="1">
            <a:spLocks/>
          </p:cNvSpPr>
          <p:nvPr/>
        </p:nvSpPr>
        <p:spPr>
          <a:xfrm>
            <a:off x="7382087" y="4586752"/>
            <a:ext cx="4796524" cy="181152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6E76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pt-BR" sz="4000" dirty="0">
                <a:solidFill>
                  <a:srgbClr val="00D8E9"/>
                </a:solidFill>
              </a:rPr>
              <a:t>Implicações do</a:t>
            </a:r>
            <a:br>
              <a:rPr lang="pt-BR" sz="4000" dirty="0">
                <a:solidFill>
                  <a:srgbClr val="00D8E9"/>
                </a:solidFill>
              </a:rPr>
            </a:br>
            <a:r>
              <a:rPr lang="pt-BR" sz="4000" dirty="0">
                <a:solidFill>
                  <a:srgbClr val="00D8E9"/>
                </a:solidFill>
              </a:rPr>
              <a:t>processamento</a:t>
            </a:r>
            <a:br>
              <a:rPr lang="pt-BR" sz="4000" dirty="0">
                <a:solidFill>
                  <a:srgbClr val="00D8E9"/>
                </a:solidFill>
              </a:rPr>
            </a:br>
            <a:endParaRPr lang="pt-BR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56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661D3-6DF2-71FA-63B2-FF730198F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443AB29D-91EF-0AC1-9CB1-4426C6378A77}"/>
              </a:ext>
            </a:extLst>
          </p:cNvPr>
          <p:cNvSpPr/>
          <p:nvPr/>
        </p:nvSpPr>
        <p:spPr>
          <a:xfrm rot="5400000">
            <a:off x="3745342" y="-2354948"/>
            <a:ext cx="4698328" cy="122102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A9FF51-1083-8CA0-E36F-7EEB2D813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28601"/>
            <a:ext cx="10481734" cy="800100"/>
          </a:xfrm>
        </p:spPr>
        <p:txBody>
          <a:bodyPr>
            <a:normAutofit fontScale="90000"/>
          </a:bodyPr>
          <a:lstStyle/>
          <a:p>
            <a:r>
              <a:rPr lang="pt-BR" sz="2700" dirty="0"/>
              <a:t>Fatores pré-analíticos cujo limiares afetam de alguma forma os resultados moleculares</a:t>
            </a:r>
            <a:endParaRPr lang="pt-BR" sz="2700" baseline="30000" dirty="0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20A5259D-3E88-BCAE-8E98-F4D6B386F154}"/>
              </a:ext>
            </a:extLst>
          </p:cNvPr>
          <p:cNvGrpSpPr/>
          <p:nvPr/>
        </p:nvGrpSpPr>
        <p:grpSpPr>
          <a:xfrm>
            <a:off x="627319" y="1720392"/>
            <a:ext cx="10632569" cy="4116882"/>
            <a:chOff x="457198" y="1414710"/>
            <a:chExt cx="11704813" cy="4629784"/>
          </a:xfrm>
        </p:grpSpPr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C5C451B0-9FF9-C631-F2B8-62F7357C2815}"/>
                </a:ext>
              </a:extLst>
            </p:cNvPr>
            <p:cNvSpPr/>
            <p:nvPr/>
          </p:nvSpPr>
          <p:spPr>
            <a:xfrm>
              <a:off x="457199" y="1414710"/>
              <a:ext cx="6959395" cy="1372617"/>
            </a:xfrm>
            <a:prstGeom prst="roundRect">
              <a:avLst/>
            </a:prstGeom>
            <a:gradFill>
              <a:gsLst>
                <a:gs pos="0">
                  <a:srgbClr val="006E76"/>
                </a:gs>
                <a:gs pos="100000">
                  <a:srgbClr val="01ACB9"/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4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Open Sans Semibold"/>
                  <a:cs typeface="Arial" panose="020B0604020202020204" pitchFamily="34" charset="0"/>
                </a:rPr>
                <a:t>Os limites recomendados para tempos de fixação são:</a:t>
              </a:r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ea typeface="Open Sans Semibold"/>
                  <a:cs typeface="Arial" panose="020B0604020202020204" pitchFamily="34" charset="0"/>
                </a:rPr>
                <a:t> </a:t>
              </a:r>
              <a:endParaRPr lang="pt-BR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Open Sans Semibold"/>
                <a:cs typeface="Arial" panose="020B0604020202020204" pitchFamily="34" charset="0"/>
              </a:endParaRPr>
            </a:p>
            <a:p>
              <a:pPr lvl="1"/>
              <a:r>
                <a:rPr lang="pt-BR" sz="14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Open Sans Semibold"/>
                  <a:cs typeface="Arial" panose="020B0604020202020204" pitchFamily="34" charset="0"/>
                </a:rPr>
                <a:t>DNA &lt;72 h; RNA 8–48 horas; Proteína 6–24horas; Morfologia &lt;1 ano</a:t>
              </a:r>
            </a:p>
          </p:txBody>
        </p:sp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70A6FDFC-8830-C03A-8DE6-EED9738183D8}"/>
                </a:ext>
              </a:extLst>
            </p:cNvPr>
            <p:cNvSpPr/>
            <p:nvPr/>
          </p:nvSpPr>
          <p:spPr>
            <a:xfrm>
              <a:off x="7674114" y="1414710"/>
              <a:ext cx="4487897" cy="1372617"/>
            </a:xfrm>
            <a:prstGeom prst="roundRect">
              <a:avLst/>
            </a:prstGeom>
            <a:gradFill>
              <a:gsLst>
                <a:gs pos="0">
                  <a:srgbClr val="006E76"/>
                </a:gs>
                <a:gs pos="100000">
                  <a:srgbClr val="01ACB9"/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4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Open Sans Semibold"/>
                  <a:cs typeface="Arial" panose="020B0604020202020204" pitchFamily="34" charset="0"/>
                </a:rPr>
                <a:t>Recomenda-se uma janela de fixação ideal de 6 a 48 horas</a:t>
              </a:r>
            </a:p>
          </p:txBody>
        </p:sp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06B6DCE6-A1ED-EEFA-4025-36A20EB9EF28}"/>
                </a:ext>
              </a:extLst>
            </p:cNvPr>
            <p:cNvSpPr/>
            <p:nvPr/>
          </p:nvSpPr>
          <p:spPr>
            <a:xfrm>
              <a:off x="457198" y="3043295"/>
              <a:ext cx="11704800" cy="1479996"/>
            </a:xfrm>
            <a:prstGeom prst="roundRect">
              <a:avLst/>
            </a:prstGeom>
            <a:gradFill>
              <a:gsLst>
                <a:gs pos="0">
                  <a:srgbClr val="006E76"/>
                </a:gs>
                <a:gs pos="100000">
                  <a:srgbClr val="01ACB9"/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4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Open Sans Semibold"/>
                  <a:cs typeface="Arial" panose="020B0604020202020204" pitchFamily="34" charset="0"/>
                </a:rPr>
                <a:t>A descalcificação deve ser mencionada no laudo patológico</a:t>
              </a:r>
            </a:p>
            <a:p>
              <a:pPr lvl="1"/>
              <a:r>
                <a:rPr lang="pt-BR" sz="14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Open Sans Semibold"/>
                  <a:cs typeface="Arial" panose="020B0604020202020204" pitchFamily="34" charset="0"/>
                </a:rPr>
                <a:t>- Áreas suspeitas de neoplasia sem pedaços ósseos devem ser processadas sem descalcificação sempre que puderem ser isoladas.</a:t>
              </a:r>
            </a:p>
            <a:p>
              <a:pPr lvl="1"/>
              <a:r>
                <a:rPr lang="pt-BR" sz="14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Open Sans Semibold"/>
                  <a:cs typeface="Arial" panose="020B0604020202020204" pitchFamily="34" charset="0"/>
                </a:rPr>
                <a:t>- Para amostras menores, como biópsias ósseas, recomenda-se o uso de </a:t>
              </a:r>
              <a:r>
                <a:rPr lang="pt-BR" sz="1400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Open Sans Semibold"/>
                  <a:cs typeface="Arial" panose="020B0604020202020204" pitchFamily="34" charset="0"/>
                </a:rPr>
                <a:t>etilenodiaminotetracético</a:t>
              </a:r>
              <a:r>
                <a:rPr lang="pt-BR" sz="14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Open Sans Semibold"/>
                  <a:cs typeface="Arial" panose="020B0604020202020204" pitchFamily="34" charset="0"/>
                </a:rPr>
                <a:t> (EDTA) como agente descalcificante</a:t>
              </a:r>
              <a:endPara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tângulo: Cantos Arredondados 7">
              <a:extLst>
                <a:ext uri="{FF2B5EF4-FFF2-40B4-BE49-F238E27FC236}">
                  <a16:creationId xmlns:a16="http://schemas.microsoft.com/office/drawing/2014/main" id="{72E1C458-2973-3E83-CB0B-92620812E5F7}"/>
                </a:ext>
              </a:extLst>
            </p:cNvPr>
            <p:cNvSpPr/>
            <p:nvPr/>
          </p:nvSpPr>
          <p:spPr>
            <a:xfrm>
              <a:off x="7674104" y="4779259"/>
              <a:ext cx="4487894" cy="1265235"/>
            </a:xfrm>
            <a:prstGeom prst="roundRect">
              <a:avLst/>
            </a:prstGeom>
            <a:gradFill>
              <a:gsLst>
                <a:gs pos="0">
                  <a:srgbClr val="006E76"/>
                </a:gs>
                <a:gs pos="100000">
                  <a:srgbClr val="01ACB9"/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4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Open Sans Semibold"/>
                  <a:cs typeface="Arial" panose="020B0604020202020204" pitchFamily="34" charset="0"/>
                </a:rPr>
                <a:t>O </a:t>
              </a:r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ea typeface="Open Sans Semibold"/>
                  <a:cs typeface="Arial" panose="020B0604020202020204" pitchFamily="34" charset="0"/>
                </a:rPr>
                <a:t>formol </a:t>
              </a:r>
              <a:r>
                <a:rPr lang="pt-BR" sz="14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Open Sans Semibold"/>
                  <a:cs typeface="Arial" panose="020B0604020202020204" pitchFamily="34" charset="0"/>
                </a:rPr>
                <a:t>só deve ser utilizado 24 horas após a diluição a 4% p/v, a fim de reduzir o efeito da polimerização e garantir uma concentração estável de 4%. </a:t>
              </a:r>
            </a:p>
          </p:txBody>
        </p:sp>
        <p:sp>
          <p:nvSpPr>
            <p:cNvPr id="8" name="Retângulo: Cantos Arredondados 8">
              <a:extLst>
                <a:ext uri="{FF2B5EF4-FFF2-40B4-BE49-F238E27FC236}">
                  <a16:creationId xmlns:a16="http://schemas.microsoft.com/office/drawing/2014/main" id="{7BAE2973-5646-06A1-6296-84F3E183F877}"/>
                </a:ext>
              </a:extLst>
            </p:cNvPr>
            <p:cNvSpPr/>
            <p:nvPr/>
          </p:nvSpPr>
          <p:spPr>
            <a:xfrm>
              <a:off x="518728" y="4779259"/>
              <a:ext cx="6888932" cy="1265235"/>
            </a:xfrm>
            <a:prstGeom prst="roundRect">
              <a:avLst/>
            </a:prstGeom>
            <a:gradFill>
              <a:gsLst>
                <a:gs pos="0">
                  <a:srgbClr val="006E76"/>
                </a:gs>
                <a:gs pos="100000">
                  <a:srgbClr val="01ACB9"/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4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Open Sans Semibold"/>
                  <a:cs typeface="Arial" panose="020B0604020202020204" pitchFamily="34" charset="0"/>
                </a:rPr>
                <a:t>A isquemia fria ocorre entre a remoção do tecido e a sua fixação e é um problema particular para grandes peças cirúrgicas. </a:t>
              </a:r>
              <a:endPara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749501C-7CFD-D646-460F-BFD7DCD0D238}"/>
              </a:ext>
            </a:extLst>
          </p:cNvPr>
          <p:cNvSpPr txBox="1"/>
          <p:nvPr/>
        </p:nvSpPr>
        <p:spPr>
          <a:xfrm>
            <a:off x="457199" y="6460122"/>
            <a:ext cx="61030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(IASLC) International Association for The Study of Lung Cancer. IASLC Atlas molecular testing for targeted therapy in lung cancer, 2023. 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Disponível em: &lt;https://www.iaslc.org/</a:t>
            </a:r>
            <a:r>
              <a:rPr lang="pt-BR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research-education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pt-BR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publications-resources-guidelines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pt-BR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iaslc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-atlas-molecular-</a:t>
            </a:r>
            <a:r>
              <a:rPr lang="pt-BR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testing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pt-BR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targeting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&gt;.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2114113745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8DE15-A2F3-B62A-2287-236FB85DB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778C0294-601E-960C-2657-C557DC9D6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23" y="1260419"/>
            <a:ext cx="4708126" cy="3044687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49E2E5C-C203-9928-A946-82DF75216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2162316"/>
            <a:ext cx="5394093" cy="33599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7BBEBD-E174-1386-DD55-CFADB1C97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28601"/>
            <a:ext cx="11469190" cy="800100"/>
          </a:xfrm>
        </p:spPr>
        <p:txBody>
          <a:bodyPr>
            <a:normAutofit fontScale="90000"/>
          </a:bodyPr>
          <a:lstStyle/>
          <a:p>
            <a:r>
              <a:rPr lang="pt-BR" sz="2700" dirty="0"/>
              <a:t>A fixação em formol é a etapa mais crítica da fase pré-analítica</a:t>
            </a:r>
            <a:endParaRPr lang="pt-BR" sz="2700" baseline="300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310297B-DE03-B664-7AAE-1DEE3C3C25C3}"/>
              </a:ext>
            </a:extLst>
          </p:cNvPr>
          <p:cNvSpPr txBox="1"/>
          <p:nvPr/>
        </p:nvSpPr>
        <p:spPr>
          <a:xfrm>
            <a:off x="451023" y="6350510"/>
            <a:ext cx="9215491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STEIERT, T. A. et al. A critical spotlight on the paradigms of FFPE-DNA sequencing. </a:t>
            </a:r>
            <a:r>
              <a:rPr lang="en-US" sz="800" b="1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Nucleic Acids Research</a:t>
            </a:r>
            <a:r>
              <a:rPr lang="en-US" sz="800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v. 51, n. 14, p. 7143–7162, 11 ago. 2023.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B7F72E4-7BD7-8C24-3B45-21203FAE9689}"/>
              </a:ext>
            </a:extLst>
          </p:cNvPr>
          <p:cNvSpPr txBox="1"/>
          <p:nvPr/>
        </p:nvSpPr>
        <p:spPr>
          <a:xfrm>
            <a:off x="5285363" y="1260419"/>
            <a:ext cx="3061803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As </a:t>
            </a:r>
            <a:r>
              <a:rPr lang="en-US" sz="12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mutações</a:t>
            </a:r>
            <a:r>
              <a:rPr 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US" sz="12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desanimação</a:t>
            </a:r>
            <a:r>
              <a:rPr 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aumentam</a:t>
            </a:r>
            <a:r>
              <a:rPr 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significativamente</a:t>
            </a:r>
            <a:r>
              <a:rPr 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após</a:t>
            </a:r>
            <a:r>
              <a:rPr 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48 horas de </a:t>
            </a:r>
            <a:r>
              <a:rPr lang="en-US" sz="12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tratamento</a:t>
            </a:r>
            <a:r>
              <a:rPr 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US" sz="12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fixação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BAE1CF3-E19C-54C5-1A2F-71A8AED84D7E}"/>
              </a:ext>
            </a:extLst>
          </p:cNvPr>
          <p:cNvSpPr txBox="1"/>
          <p:nvPr/>
        </p:nvSpPr>
        <p:spPr>
          <a:xfrm>
            <a:off x="974620" y="4539196"/>
            <a:ext cx="3061803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A </a:t>
            </a:r>
            <a:r>
              <a:rPr lang="en-US" sz="12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qualidade</a:t>
            </a:r>
            <a:r>
              <a:rPr 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da </a:t>
            </a:r>
            <a:r>
              <a:rPr lang="en-US" sz="12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leitura</a:t>
            </a:r>
            <a:r>
              <a:rPr 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sz="12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sequenciamento</a:t>
            </a:r>
            <a:r>
              <a:rPr 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diminui</a:t>
            </a:r>
            <a:r>
              <a:rPr 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com o tempo de </a:t>
            </a:r>
            <a:r>
              <a:rPr lang="en-US" sz="12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fixação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Picture 4" descr="Probabilistic bioinformatic filters consistently reduce artefacts. This figure shows the number of false-positive variant calls (y-axis) in four untreated FFPE-DNA replicates processed in two different sequencing centres (C1, C2). ‘No filter’ refers to the total number of false-positive variant calls prior to filtering. The number of false positives was reduced using the probabilistic filter FMC (FilterMutectCalls) of GATK Mutect2 variant calling alone, or in combination with VAF-based filtering (VAF threshold 5% or 10%). All variant calls in this figure are false positives resulting from FFPE-DNA damage or other causes (e.g. sequencing error). Over 100 false positives remain even after combined FMC and 10% VAF-filtering.">
            <a:extLst>
              <a:ext uri="{FF2B5EF4-FFF2-40B4-BE49-F238E27FC236}">
                <a16:creationId xmlns:a16="http://schemas.microsoft.com/office/drawing/2014/main" id="{AE772799-6680-D4DA-7826-CA151AA43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311" y="2867765"/>
            <a:ext cx="2808797" cy="277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785B6697-EF8C-1AF7-44CE-4A3D3ED95890}"/>
              </a:ext>
            </a:extLst>
          </p:cNvPr>
          <p:cNvSpPr txBox="1"/>
          <p:nvPr/>
        </p:nvSpPr>
        <p:spPr>
          <a:xfrm>
            <a:off x="9490743" y="1260419"/>
            <a:ext cx="2063932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2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Filtros</a:t>
            </a:r>
            <a:r>
              <a:rPr 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bioinformáticos</a:t>
            </a:r>
            <a:r>
              <a:rPr 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probabilísticos</a:t>
            </a:r>
            <a:r>
              <a:rPr 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reduzem</a:t>
            </a:r>
            <a:r>
              <a:rPr 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consistentemente</a:t>
            </a:r>
            <a:r>
              <a:rPr 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os</a:t>
            </a:r>
            <a:r>
              <a:rPr 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artefatos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425132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F8930-1533-0EF3-29BC-220CB6E45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970939C3-E3A6-7864-020D-2DC52CF1B539}"/>
              </a:ext>
            </a:extLst>
          </p:cNvPr>
          <p:cNvSpPr/>
          <p:nvPr/>
        </p:nvSpPr>
        <p:spPr>
          <a:xfrm rot="5400000">
            <a:off x="3844483" y="-2454089"/>
            <a:ext cx="4500045" cy="122102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BFB91-D826-53B1-AB66-72F08F5B6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28601"/>
            <a:ext cx="11469190" cy="800100"/>
          </a:xfrm>
        </p:spPr>
        <p:txBody>
          <a:bodyPr>
            <a:normAutofit fontScale="90000"/>
          </a:bodyPr>
          <a:lstStyle/>
          <a:p>
            <a:r>
              <a:rPr lang="pt-BR" sz="2700" dirty="0"/>
              <a:t>A fixação em formol é a etapa mais crítica da fase pré-analítica</a:t>
            </a:r>
            <a:endParaRPr lang="pt-BR" sz="2700" baseline="300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A32AF6-EBB7-B480-33C4-858F231F9A0C}"/>
              </a:ext>
            </a:extLst>
          </p:cNvPr>
          <p:cNvSpPr txBox="1"/>
          <p:nvPr/>
        </p:nvSpPr>
        <p:spPr>
          <a:xfrm>
            <a:off x="457199" y="6521677"/>
            <a:ext cx="9215491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CAPPELLO, F. et al. FFPE-Based NGS Approaches into Clinical Practice: The Limits of Glory from a Pathologist Viewpoint. Journal of Personalized Medicine, v.12, n. 9, p. 1-18, 5 </a:t>
            </a:r>
            <a:r>
              <a:rPr lang="en-US" sz="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80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2022.</a:t>
            </a:r>
            <a:endParaRPr lang="pt-BR" sz="8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1962A774-85F8-44DE-F3E6-E4F5085584F5}"/>
              </a:ext>
            </a:extLst>
          </p:cNvPr>
          <p:cNvGrpSpPr/>
          <p:nvPr/>
        </p:nvGrpSpPr>
        <p:grpSpPr>
          <a:xfrm>
            <a:off x="563519" y="1688113"/>
            <a:ext cx="10945680" cy="3956897"/>
            <a:chOff x="438871" y="1350093"/>
            <a:chExt cx="11844489" cy="4281822"/>
          </a:xfrm>
        </p:grpSpPr>
        <p:sp>
          <p:nvSpPr>
            <p:cNvPr id="10" name="Retângulo: Cantos Arredondados 3">
              <a:extLst>
                <a:ext uri="{FF2B5EF4-FFF2-40B4-BE49-F238E27FC236}">
                  <a16:creationId xmlns:a16="http://schemas.microsoft.com/office/drawing/2014/main" id="{9623AAD6-7761-218E-20D7-F3BA81277C4F}"/>
                </a:ext>
              </a:extLst>
            </p:cNvPr>
            <p:cNvSpPr/>
            <p:nvPr/>
          </p:nvSpPr>
          <p:spPr>
            <a:xfrm>
              <a:off x="438871" y="1350094"/>
              <a:ext cx="2320413" cy="1944263"/>
            </a:xfrm>
            <a:prstGeom prst="roundRect">
              <a:avLst/>
            </a:prstGeom>
            <a:gradFill>
              <a:gsLst>
                <a:gs pos="0">
                  <a:srgbClr val="006E76"/>
                </a:gs>
                <a:gs pos="100000">
                  <a:srgbClr val="01ACB9"/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O tempo de fixação adequado é fundamental</a:t>
              </a:r>
              <a:endParaRPr lang="pt-BR" sz="1400" dirty="0">
                <a:solidFill>
                  <a:schemeClr val="bg1"/>
                </a:solidFill>
              </a:endParaRPr>
            </a:p>
          </p:txBody>
        </p:sp>
        <p:sp>
          <p:nvSpPr>
            <p:cNvPr id="11" name="Retângulo: Cantos Arredondados 4">
              <a:extLst>
                <a:ext uri="{FF2B5EF4-FFF2-40B4-BE49-F238E27FC236}">
                  <a16:creationId xmlns:a16="http://schemas.microsoft.com/office/drawing/2014/main" id="{90BD37E2-19FA-FEAA-D2B0-193EF674B767}"/>
                </a:ext>
              </a:extLst>
            </p:cNvPr>
            <p:cNvSpPr/>
            <p:nvPr/>
          </p:nvSpPr>
          <p:spPr>
            <a:xfrm>
              <a:off x="2854394" y="1350093"/>
              <a:ext cx="2802502" cy="1944264"/>
            </a:xfrm>
            <a:prstGeom prst="roundRect">
              <a:avLst/>
            </a:prstGeom>
            <a:gradFill>
              <a:gsLst>
                <a:gs pos="0">
                  <a:srgbClr val="006E76"/>
                </a:gs>
                <a:gs pos="100000">
                  <a:srgbClr val="01ACB9"/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</a:rPr>
                <a:t>F</a:t>
              </a:r>
              <a:r>
                <a:rPr lang="pt-BR" sz="14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ixação de 12 a 24 horas em formol tamponado neutro</a:t>
              </a:r>
              <a:endParaRPr lang="pt-BR" sz="1400" dirty="0">
                <a:solidFill>
                  <a:schemeClr val="bg1"/>
                </a:solidFill>
              </a:endParaRPr>
            </a:p>
          </p:txBody>
        </p:sp>
        <p:sp>
          <p:nvSpPr>
            <p:cNvPr id="12" name="Retângulo: Cantos Arredondados 7">
              <a:extLst>
                <a:ext uri="{FF2B5EF4-FFF2-40B4-BE49-F238E27FC236}">
                  <a16:creationId xmlns:a16="http://schemas.microsoft.com/office/drawing/2014/main" id="{87F6F423-0A14-1E99-210C-09D4E0B14E5D}"/>
                </a:ext>
              </a:extLst>
            </p:cNvPr>
            <p:cNvSpPr/>
            <p:nvPr/>
          </p:nvSpPr>
          <p:spPr>
            <a:xfrm>
              <a:off x="5763512" y="1375173"/>
              <a:ext cx="3258583" cy="1920878"/>
            </a:xfrm>
            <a:prstGeom prst="roundRect">
              <a:avLst/>
            </a:prstGeom>
            <a:gradFill>
              <a:gsLst>
                <a:gs pos="0">
                  <a:srgbClr val="006E76"/>
                </a:gs>
                <a:gs pos="100000">
                  <a:srgbClr val="01ACB9"/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400">
                  <a:solidFill>
                    <a:schemeClr val="bg1"/>
                  </a:solidFill>
                  <a:latin typeface="Arial" panose="020B0604020202020204" pitchFamily="34" charset="0"/>
                </a:rPr>
                <a:t>T</a:t>
              </a:r>
              <a:r>
                <a:rPr lang="pt-BR" sz="14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empo mais curto </a:t>
              </a:r>
              <a:r>
                <a:rPr lang="pt-BR" sz="14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pt-BR" sz="14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fixação incompleta com histologia inadequada</a:t>
              </a:r>
            </a:p>
            <a:p>
              <a:r>
                <a:rPr lang="pt-BR" sz="14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Tempo mais longo </a:t>
              </a:r>
              <a:r>
                <a:rPr lang="pt-BR" sz="14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  <a:sym typeface="Wingdings" panose="05000000000000000000" pitchFamily="2" charset="2"/>
                </a:rPr>
                <a:t> </a:t>
              </a:r>
              <a:r>
                <a:rPr lang="pt-BR" sz="1400" b="1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reticulação mais extensa e uma extração mais difícil de DNA e RNA</a:t>
              </a:r>
              <a:endParaRPr lang="pt-BR" sz="1400" b="1">
                <a:solidFill>
                  <a:schemeClr val="bg1"/>
                </a:solidFill>
              </a:endParaRPr>
            </a:p>
          </p:txBody>
        </p:sp>
        <p:sp>
          <p:nvSpPr>
            <p:cNvPr id="15" name="Retângulo: Cantos Arredondados 8">
              <a:extLst>
                <a:ext uri="{FF2B5EF4-FFF2-40B4-BE49-F238E27FC236}">
                  <a16:creationId xmlns:a16="http://schemas.microsoft.com/office/drawing/2014/main" id="{4E265AB7-C465-7C9F-7F29-8A3E46997B3B}"/>
                </a:ext>
              </a:extLst>
            </p:cNvPr>
            <p:cNvSpPr/>
            <p:nvPr/>
          </p:nvSpPr>
          <p:spPr>
            <a:xfrm>
              <a:off x="1261792" y="3465799"/>
              <a:ext cx="3156370" cy="2109287"/>
            </a:xfrm>
            <a:prstGeom prst="roundRect">
              <a:avLst/>
            </a:prstGeom>
            <a:gradFill>
              <a:gsLst>
                <a:gs pos="0">
                  <a:srgbClr val="006E76"/>
                </a:gs>
                <a:gs pos="100000">
                  <a:srgbClr val="01ACB9"/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>
                  <a:solidFill>
                    <a:schemeClr val="bg1"/>
                  </a:solidFill>
                  <a:latin typeface="Arial" panose="020B0604020202020204" pitchFamily="34" charset="0"/>
                </a:rPr>
                <a:t>F</a:t>
              </a:r>
              <a:r>
                <a:rPr lang="pt-BR" sz="14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ixação inadequadas da formalina  </a:t>
              </a:r>
              <a:r>
                <a:rPr lang="pt-BR" sz="14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pt-BR" sz="14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altera ácidos nucléicos, gerando quebras de fita, perdas de bases e reticulação com outras biomoléculas</a:t>
              </a:r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6" name="Retângulo: Cantos Arredondados 11">
              <a:extLst>
                <a:ext uri="{FF2B5EF4-FFF2-40B4-BE49-F238E27FC236}">
                  <a16:creationId xmlns:a16="http://schemas.microsoft.com/office/drawing/2014/main" id="{043E575C-717F-D433-9285-C2059EBB3E86}"/>
                </a:ext>
              </a:extLst>
            </p:cNvPr>
            <p:cNvSpPr/>
            <p:nvPr/>
          </p:nvSpPr>
          <p:spPr>
            <a:xfrm>
              <a:off x="9127205" y="1373479"/>
              <a:ext cx="3156155" cy="1920879"/>
            </a:xfrm>
            <a:prstGeom prst="roundRect">
              <a:avLst/>
            </a:prstGeom>
            <a:gradFill>
              <a:gsLst>
                <a:gs pos="0">
                  <a:srgbClr val="006E76"/>
                </a:gs>
                <a:gs pos="100000">
                  <a:srgbClr val="01ACB9"/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</a:rPr>
                <a:t>O</a:t>
              </a:r>
              <a:r>
                <a:rPr lang="pt-BR" sz="14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RNA de amostras de FFPE pode sofrer extensa fragmentação, </a:t>
              </a:r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</a:rPr>
                <a:t>e </a:t>
              </a:r>
              <a:r>
                <a:rPr lang="pt-BR" sz="14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sequências de aproximadamente 100–200 nucleotídeos podem ser reconhecidas e amplificadas </a:t>
              </a:r>
              <a:endParaRPr lang="pt-BR" sz="1400" dirty="0">
                <a:solidFill>
                  <a:schemeClr val="bg1"/>
                </a:solidFill>
              </a:endParaRPr>
            </a:p>
          </p:txBody>
        </p:sp>
        <p:sp>
          <p:nvSpPr>
            <p:cNvPr id="17" name="Retângulo: Cantos Arredondados 14">
              <a:extLst>
                <a:ext uri="{FF2B5EF4-FFF2-40B4-BE49-F238E27FC236}">
                  <a16:creationId xmlns:a16="http://schemas.microsoft.com/office/drawing/2014/main" id="{1936928D-3C82-CEFC-DF26-FFFA9B641807}"/>
                </a:ext>
              </a:extLst>
            </p:cNvPr>
            <p:cNvSpPr/>
            <p:nvPr/>
          </p:nvSpPr>
          <p:spPr>
            <a:xfrm>
              <a:off x="4545165" y="3462110"/>
              <a:ext cx="3057832" cy="2169805"/>
            </a:xfrm>
            <a:prstGeom prst="roundRect">
              <a:avLst/>
            </a:prstGeom>
            <a:gradFill>
              <a:gsLst>
                <a:gs pos="0">
                  <a:srgbClr val="006E76"/>
                </a:gs>
                <a:gs pos="100000">
                  <a:srgbClr val="01ACB9"/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0" i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 Alterações na sequência de artefatos que podem resultar da desaminação de bases de DNA e RNA</a:t>
              </a:r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8" name="Retângulo: Cantos Arredondados 17">
              <a:extLst>
                <a:ext uri="{FF2B5EF4-FFF2-40B4-BE49-F238E27FC236}">
                  <a16:creationId xmlns:a16="http://schemas.microsoft.com/office/drawing/2014/main" id="{AE99DD10-C0DD-AAD6-2C83-970DD9C157B3}"/>
                </a:ext>
              </a:extLst>
            </p:cNvPr>
            <p:cNvSpPr/>
            <p:nvPr/>
          </p:nvSpPr>
          <p:spPr>
            <a:xfrm>
              <a:off x="7729999" y="3460465"/>
              <a:ext cx="3357594" cy="2111313"/>
            </a:xfrm>
            <a:prstGeom prst="roundRect">
              <a:avLst/>
            </a:prstGeom>
            <a:gradFill>
              <a:gsLst>
                <a:gs pos="0">
                  <a:srgbClr val="006E76"/>
                </a:gs>
                <a:gs pos="100000">
                  <a:srgbClr val="01ACB9"/>
                </a:gs>
              </a:gsLst>
              <a:lin ang="5400000" scaled="0"/>
            </a:gra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Tempo de fixação superior a 48 horas parece estar associado a um aumento significativo nas mutações C:G&gt; T:A </a:t>
              </a:r>
              <a:endParaRPr lang="pt-BR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9412593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687ED-FFF9-0027-9122-7A0EC112F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B7D15-64E0-B5EA-F5E5-FDFD82E86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28601"/>
            <a:ext cx="11469190" cy="800100"/>
          </a:xfrm>
        </p:spPr>
        <p:txBody>
          <a:bodyPr>
            <a:normAutofit fontScale="90000"/>
          </a:bodyPr>
          <a:lstStyle/>
          <a:p>
            <a:r>
              <a:rPr lang="pt-BR" sz="2700" dirty="0"/>
              <a:t>Modificações de DNA normalmente observadas em amostras FFPE</a:t>
            </a:r>
            <a:endParaRPr lang="pt-BR" sz="2700" baseline="300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B64F60F-0DF1-D5EE-E8C2-412B3136C77F}"/>
              </a:ext>
            </a:extLst>
          </p:cNvPr>
          <p:cNvSpPr txBox="1"/>
          <p:nvPr/>
        </p:nvSpPr>
        <p:spPr>
          <a:xfrm>
            <a:off x="457199" y="6290845"/>
            <a:ext cx="921549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Source Sans Pro"/>
                <a:cs typeface="Arial" panose="020B0604020202020204" pitchFamily="34" charset="0"/>
              </a:rPr>
              <a:t>STEIERT, T. A. et al. A critical spotlight on the paradigms of FFPE-DNA sequencing. Nucleic Acids Research, v. 51, n. 14, p. 7143–7162, 11 ago. 2023.</a:t>
            </a:r>
          </a:p>
          <a:p>
            <a:r>
              <a:rPr lang="en-US" sz="800" dirty="0"/>
              <a:t>DO, H.; DOBROVIC, A. Sequence artifacts in DNA from formalin-fixed tissues: Causes and strategies for minimization. Clinical Chemistry, v.61, n.1, p. 64-71, 1 </a:t>
            </a:r>
            <a:r>
              <a:rPr lang="en-US" sz="800" dirty="0" err="1"/>
              <a:t>jan.</a:t>
            </a:r>
            <a:r>
              <a:rPr lang="en-US" sz="800" dirty="0"/>
              <a:t> 2015.</a:t>
            </a:r>
            <a:endParaRPr lang="pt-BR" sz="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1E5626F-D54B-1E52-29BF-EB24B44A8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488" y="4207549"/>
            <a:ext cx="5351023" cy="173202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18B5A0F-E5F7-6BCC-D9E7-399FEDA93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039" y="1248738"/>
            <a:ext cx="8745919" cy="273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23188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A08FA-3A6E-EF3B-F7FA-187B26AC1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8860D-B9B7-543B-B84C-92E136EC6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28601"/>
            <a:ext cx="11469190" cy="800100"/>
          </a:xfrm>
        </p:spPr>
        <p:txBody>
          <a:bodyPr>
            <a:normAutofit fontScale="90000"/>
          </a:bodyPr>
          <a:lstStyle/>
          <a:p>
            <a:r>
              <a:rPr lang="pt-BR" sz="2700" dirty="0"/>
              <a:t>Modificações de DNA normalmente observadas em amostras FFPE</a:t>
            </a:r>
            <a:endParaRPr lang="pt-BR" sz="2700" baseline="300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85E5DC6-D5C4-1BBA-2B54-D0234DA09367}"/>
              </a:ext>
            </a:extLst>
          </p:cNvPr>
          <p:cNvSpPr txBox="1"/>
          <p:nvPr/>
        </p:nvSpPr>
        <p:spPr>
          <a:xfrm>
            <a:off x="457199" y="6290845"/>
            <a:ext cx="921549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rgbClr val="2A2A2A"/>
                </a:solidFill>
                <a:effectLst/>
                <a:latin typeface="Arial" panose="020B0604020202020204" pitchFamily="34" charset="0"/>
                <a:ea typeface="Source Sans Pro"/>
                <a:cs typeface="Arial" panose="020B0604020202020204" pitchFamily="34" charset="0"/>
              </a:rPr>
              <a:t>STEIERT, T. A. et al. A critical spotlight on the paradigms of FFPE-DNA sequencing. Nucleic Acids Research, v. 51, n. 14, p. 7143–7162, 11 ago. 2023.</a:t>
            </a:r>
          </a:p>
          <a:p>
            <a:r>
              <a:rPr lang="en-US" sz="800" dirty="0"/>
              <a:t>DO, H.; DOBROVIC, A. Sequence artifacts in DNA from formalin-fixed tissues: Causes and strategies for minimization. Clinical Chemistry, v.61, n.1, p. 64-71, 1 </a:t>
            </a:r>
            <a:r>
              <a:rPr lang="en-US" sz="800" dirty="0" err="1"/>
              <a:t>jan.</a:t>
            </a:r>
            <a:r>
              <a:rPr lang="en-US" sz="800" dirty="0"/>
              <a:t> 2015.</a:t>
            </a:r>
            <a:endParaRPr lang="pt-BR" sz="8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DF05E4C-9CC5-7BAE-CCB0-DF9CDF780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214" y="1490358"/>
            <a:ext cx="9295159" cy="410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71858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60C43-89D2-A6C0-D919-FFEE41464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Superiores Arredondados 21">
            <a:extLst>
              <a:ext uri="{FF2B5EF4-FFF2-40B4-BE49-F238E27FC236}">
                <a16:creationId xmlns:a16="http://schemas.microsoft.com/office/drawing/2014/main" id="{B372C385-E5CC-12AE-5FF2-267C2233AD2C}"/>
              </a:ext>
            </a:extLst>
          </p:cNvPr>
          <p:cNvSpPr/>
          <p:nvPr/>
        </p:nvSpPr>
        <p:spPr>
          <a:xfrm>
            <a:off x="777476" y="1402740"/>
            <a:ext cx="10328212" cy="5469874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5FFD9-885B-614B-97DE-068FE5B42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28601"/>
            <a:ext cx="11469190" cy="800100"/>
          </a:xfrm>
        </p:spPr>
        <p:txBody>
          <a:bodyPr>
            <a:normAutofit fontScale="90000"/>
          </a:bodyPr>
          <a:lstStyle/>
          <a:p>
            <a:r>
              <a:rPr lang="pt-BR" sz="2700" dirty="0"/>
              <a:t>Critérios e limites para a adequação do DNA extraído de FFPE</a:t>
            </a:r>
            <a:endParaRPr lang="pt-BR" sz="2700" baseline="300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16657D4-7486-B12C-44FA-08C0C6F9327A}"/>
              </a:ext>
            </a:extLst>
          </p:cNvPr>
          <p:cNvSpPr txBox="1"/>
          <p:nvPr/>
        </p:nvSpPr>
        <p:spPr>
          <a:xfrm>
            <a:off x="1086312" y="6290845"/>
            <a:ext cx="758496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fontAlgn="base"/>
            <a:r>
              <a:rPr lang="pt-BR" sz="800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INTERNATIONAL ORGANIZATION FOR STANDARDIZATION. ISO 20166-3:2018: Molecular in vitro </a:t>
            </a:r>
            <a:r>
              <a:rPr lang="pt-BR" sz="8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  <a:r>
              <a:rPr lang="pt-BR" sz="800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examinations</a:t>
            </a:r>
            <a:r>
              <a:rPr lang="pt-BR" sz="800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Specifications</a:t>
            </a:r>
            <a:r>
              <a:rPr lang="pt-BR" sz="800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t-BR" sz="8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pre-examination</a:t>
            </a:r>
            <a:r>
              <a:rPr lang="pt-BR" sz="800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processes for </a:t>
            </a:r>
            <a:r>
              <a:rPr lang="pt-BR" sz="8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formalin-fixed</a:t>
            </a:r>
            <a:r>
              <a:rPr lang="pt-BR" sz="800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800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paraffin-embedded</a:t>
            </a:r>
            <a:r>
              <a:rPr lang="pt-BR" sz="800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(FFPE) </a:t>
            </a:r>
            <a:r>
              <a:rPr lang="pt-BR" sz="8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pt-BR" sz="800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Part 3: </a:t>
            </a:r>
            <a:r>
              <a:rPr lang="pt-BR" sz="8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Isolated</a:t>
            </a:r>
            <a:r>
              <a:rPr lang="pt-BR" sz="800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DNA, 2018.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7B0D955-CA09-1391-2AFB-3DE62BD4A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312" y="2080606"/>
            <a:ext cx="11123140" cy="22632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aixa concentração (4% </a:t>
            </a:r>
            <a:r>
              <a:rPr lang="pt-BR" sz="16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t-BR" sz="16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formaldeído),</a:t>
            </a:r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Formalina tamponada neutra para fixação,</a:t>
            </a:r>
          </a:p>
          <a:p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Idade da amostra inferior a oito anos,</a:t>
            </a: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16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mplificabilidade</a:t>
            </a: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úmero de integridade do DNA</a:t>
            </a: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 </a:t>
            </a: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2,05</a:t>
            </a:r>
          </a:p>
          <a:p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Quantidade mínima de DNA necessária para NGS 10ng a 50ng</a:t>
            </a:r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3277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E0A34-4B2E-3650-1540-C2B7E1EDD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193F03D-A6F2-76C1-6336-D9DEC2477CED}"/>
              </a:ext>
            </a:extLst>
          </p:cNvPr>
          <p:cNvSpPr/>
          <p:nvPr/>
        </p:nvSpPr>
        <p:spPr>
          <a:xfrm rot="5400000">
            <a:off x="3813822" y="-2218937"/>
            <a:ext cx="4561368" cy="122102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B23DF7-6926-6F5A-994F-C8121DF90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00445"/>
            <a:ext cx="11469190" cy="1159330"/>
          </a:xfrm>
        </p:spPr>
        <p:txBody>
          <a:bodyPr>
            <a:normAutofit fontScale="90000"/>
          </a:bodyPr>
          <a:lstStyle/>
          <a:p>
            <a:r>
              <a:rPr lang="pt-BR" sz="2700" dirty="0"/>
              <a:t>Imagens representativas de possíveis problemas a serem identificados na seleção de amostras para análise NGS de FFPE de biopsias e cirúrgicas</a:t>
            </a:r>
            <a:endParaRPr lang="pt-BR" sz="2700" baseline="30000" dirty="0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03523F57-E8C6-C04B-2BF0-5B0A65BA45E0}"/>
              </a:ext>
            </a:extLst>
          </p:cNvPr>
          <p:cNvGrpSpPr/>
          <p:nvPr/>
        </p:nvGrpSpPr>
        <p:grpSpPr>
          <a:xfrm>
            <a:off x="457199" y="1772147"/>
            <a:ext cx="11401925" cy="4330941"/>
            <a:chOff x="469263" y="1495699"/>
            <a:chExt cx="12385060" cy="4704377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F82D478E-7C78-C1FF-C744-3D8E33607CDE}"/>
                </a:ext>
              </a:extLst>
            </p:cNvPr>
            <p:cNvSpPr txBox="1"/>
            <p:nvPr/>
          </p:nvSpPr>
          <p:spPr>
            <a:xfrm>
              <a:off x="4235031" y="2436607"/>
              <a:ext cx="2165818" cy="127039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pt-BR" sz="1000" i="0" dirty="0">
                  <a:solidFill>
                    <a:srgbClr val="006E76"/>
                  </a:solidFill>
                  <a:effectLst/>
                  <a:latin typeface="Arial"/>
                  <a:cs typeface="Arial"/>
                </a:rPr>
                <a:t>Material hemático envolvendo poucas glândulas de adenocarcinoma </a:t>
              </a:r>
              <a:r>
                <a:rPr lang="pt-BR" sz="1000" i="0" dirty="0">
                  <a:solidFill>
                    <a:srgbClr val="006E76"/>
                  </a:solidFill>
                  <a:effectLst/>
                  <a:latin typeface="Arial"/>
                  <a:cs typeface="Arial"/>
                  <a:sym typeface="Wingdings" panose="05000000000000000000" pitchFamily="2" charset="2"/>
                </a:rPr>
                <a:t> pode gerar má qualidade do </a:t>
              </a:r>
              <a:r>
                <a:rPr lang="pt-BR" sz="1000" dirty="0">
                  <a:solidFill>
                    <a:srgbClr val="006E76"/>
                  </a:solidFill>
                  <a:latin typeface="Arial"/>
                  <a:cs typeface="Arial"/>
                  <a:sym typeface="Wingdings" panose="05000000000000000000" pitchFamily="2" charset="2"/>
                </a:rPr>
                <a:t>ácido </a:t>
              </a:r>
              <a:r>
                <a:rPr lang="pt-BR" sz="1000" i="0" dirty="0">
                  <a:solidFill>
                    <a:srgbClr val="006E76"/>
                  </a:solidFill>
                  <a:effectLst/>
                  <a:latin typeface="Arial"/>
                  <a:cs typeface="Arial"/>
                  <a:sym typeface="Wingdings" panose="05000000000000000000" pitchFamily="2" charset="2"/>
                </a:rPr>
                <a:t>nucleico extraído por excesso de proteína e baixa quantidade de </a:t>
              </a:r>
              <a:r>
                <a:rPr lang="pt-BR" sz="1000" dirty="0">
                  <a:solidFill>
                    <a:srgbClr val="006E76"/>
                  </a:solidFill>
                  <a:latin typeface="Arial"/>
                  <a:cs typeface="Arial"/>
                  <a:sym typeface="Wingdings" panose="05000000000000000000" pitchFamily="2" charset="2"/>
                </a:rPr>
                <a:t>ácido</a:t>
              </a:r>
              <a:r>
                <a:rPr lang="pt-BR" sz="1000" i="0" dirty="0">
                  <a:solidFill>
                    <a:srgbClr val="006E76"/>
                  </a:solidFill>
                  <a:effectLst/>
                  <a:latin typeface="Arial"/>
                  <a:cs typeface="Arial"/>
                  <a:sym typeface="Wingdings" panose="05000000000000000000" pitchFamily="2" charset="2"/>
                </a:rPr>
                <a:t> </a:t>
              </a:r>
              <a:r>
                <a:rPr lang="pt-BR" sz="1000" dirty="0">
                  <a:solidFill>
                    <a:srgbClr val="006E76"/>
                  </a:solidFill>
                  <a:latin typeface="Arial"/>
                  <a:cs typeface="Arial"/>
                  <a:sym typeface="Wingdings" panose="05000000000000000000" pitchFamily="2" charset="2"/>
                </a:rPr>
                <a:t>nucleico</a:t>
              </a:r>
              <a:r>
                <a:rPr lang="pt-BR" sz="1000" i="0" dirty="0">
                  <a:solidFill>
                    <a:srgbClr val="006E76"/>
                  </a:solidFill>
                  <a:effectLst/>
                  <a:latin typeface="Arial"/>
                  <a:cs typeface="Arial"/>
                  <a:sym typeface="Wingdings" panose="05000000000000000000" pitchFamily="2" charset="2"/>
                </a:rPr>
                <a:t> tumoral</a:t>
              </a:r>
              <a:endParaRPr lang="pt-BR" sz="1000" dirty="0">
                <a:solidFill>
                  <a:srgbClr val="006E76"/>
                </a:solidFill>
                <a:latin typeface="Arial"/>
                <a:cs typeface="Arial"/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950E781A-4DFE-7353-F3FA-86A159F20B91}"/>
                </a:ext>
              </a:extLst>
            </p:cNvPr>
            <p:cNvSpPr txBox="1"/>
            <p:nvPr/>
          </p:nvSpPr>
          <p:spPr>
            <a:xfrm>
              <a:off x="469263" y="3692525"/>
              <a:ext cx="10405967" cy="2507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900" dirty="0">
                  <a:solidFill>
                    <a:srgbClr val="006E76"/>
                  </a:solidFill>
                  <a:latin typeface="Arial" panose="020B0604020202020204" pitchFamily="34" charset="0"/>
                </a:rPr>
                <a:t>A</a:t>
              </a:r>
              <a:r>
                <a:rPr lang="pt-BR" sz="900" i="0" dirty="0">
                  <a:solidFill>
                    <a:srgbClr val="006E76"/>
                  </a:solidFill>
                  <a:effectLst/>
                  <a:latin typeface="Arial" panose="020B0604020202020204" pitchFamily="34" charset="0"/>
                </a:rPr>
                <a:t>mostra de biópsia composta por tecido fibrótico e </a:t>
              </a:r>
              <a:r>
                <a:rPr lang="pt-BR" sz="900" i="0" dirty="0" err="1">
                  <a:solidFill>
                    <a:srgbClr val="006E76"/>
                  </a:solidFill>
                  <a:effectLst/>
                  <a:latin typeface="Arial" panose="020B0604020202020204" pitchFamily="34" charset="0"/>
                </a:rPr>
                <a:t>antracótico</a:t>
              </a:r>
              <a:r>
                <a:rPr lang="pt-BR" sz="900" i="0" dirty="0">
                  <a:solidFill>
                    <a:srgbClr val="006E76"/>
                  </a:solidFill>
                  <a:effectLst/>
                  <a:latin typeface="Arial" panose="020B0604020202020204" pitchFamily="34" charset="0"/>
                </a:rPr>
                <a:t> envolvendo raras glândulas de adenocarcinoma;</a:t>
              </a:r>
              <a:endParaRPr lang="pt-BR" sz="900" dirty="0">
                <a:solidFill>
                  <a:srgbClr val="006E76"/>
                </a:solidFill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BB0DCAE4-510A-C367-5638-DFAEB4C812EF}"/>
                </a:ext>
              </a:extLst>
            </p:cNvPr>
            <p:cNvSpPr txBox="1"/>
            <p:nvPr/>
          </p:nvSpPr>
          <p:spPr>
            <a:xfrm>
              <a:off x="10040505" y="5263995"/>
              <a:ext cx="1608524" cy="9360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000" dirty="0">
                  <a:solidFill>
                    <a:srgbClr val="006E76"/>
                  </a:solidFill>
                  <a:latin typeface="Arial" panose="020B0604020202020204" pitchFamily="34" charset="0"/>
                </a:rPr>
                <a:t>C</a:t>
              </a:r>
              <a:r>
                <a:rPr lang="pt-BR" sz="1000" i="0" dirty="0">
                  <a:solidFill>
                    <a:srgbClr val="006E76"/>
                  </a:solidFill>
                  <a:effectLst/>
                  <a:latin typeface="Arial" panose="020B0604020202020204" pitchFamily="34" charset="0"/>
                </a:rPr>
                <a:t>élulas tumorais dispersas rodeadas por necrose e fibrose em uma amostra de ressecção cirúrgica</a:t>
              </a:r>
              <a:endParaRPr lang="pt-BR" sz="1000" dirty="0">
                <a:solidFill>
                  <a:srgbClr val="006E76"/>
                </a:solidFill>
              </a:endParaRP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AEEA29B0-9F0A-D9B1-B763-758CE69B589D}"/>
                </a:ext>
              </a:extLst>
            </p:cNvPr>
            <p:cNvSpPr txBox="1"/>
            <p:nvPr/>
          </p:nvSpPr>
          <p:spPr>
            <a:xfrm>
              <a:off x="9565379" y="3103419"/>
              <a:ext cx="3288944" cy="601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000" dirty="0">
                  <a:solidFill>
                    <a:srgbClr val="006E76"/>
                  </a:solidFill>
                  <a:latin typeface="Arial" panose="020B0604020202020204" pitchFamily="34" charset="0"/>
                </a:rPr>
                <a:t>A</a:t>
              </a:r>
              <a:r>
                <a:rPr lang="pt-BR" sz="1000" i="0" dirty="0">
                  <a:solidFill>
                    <a:srgbClr val="006E76"/>
                  </a:solidFill>
                  <a:effectLst/>
                  <a:latin typeface="Arial" panose="020B0604020202020204" pitchFamily="34" charset="0"/>
                </a:rPr>
                <a:t>denocarcinoma mucinoso caracterizado por baixa celularidade e componente mucinoso acelular;</a:t>
              </a:r>
              <a:endParaRPr lang="pt-BR" sz="1000" dirty="0">
                <a:solidFill>
                  <a:srgbClr val="006E76"/>
                </a:solidFill>
              </a:endParaRPr>
            </a:p>
          </p:txBody>
        </p:sp>
        <p:pic>
          <p:nvPicPr>
            <p:cNvPr id="11" name="Picture 4" descr="A close-up of a purple and green pattern&#10;&#10;Description automatically generated">
              <a:extLst>
                <a:ext uri="{FF2B5EF4-FFF2-40B4-BE49-F238E27FC236}">
                  <a16:creationId xmlns:a16="http://schemas.microsoft.com/office/drawing/2014/main" id="{10AE61FA-D284-E04D-EAB9-2DA96F881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175" y="4243649"/>
              <a:ext cx="2519490" cy="1873142"/>
            </a:xfrm>
            <a:prstGeom prst="rect">
              <a:avLst/>
            </a:prstGeom>
          </p:spPr>
        </p:pic>
        <p:pic>
          <p:nvPicPr>
            <p:cNvPr id="12" name="Picture 10" descr="A close-up of a pink and purple background&#10;&#10;Description automatically generated">
              <a:extLst>
                <a:ext uri="{FF2B5EF4-FFF2-40B4-BE49-F238E27FC236}">
                  <a16:creationId xmlns:a16="http://schemas.microsoft.com/office/drawing/2014/main" id="{4BAF3A80-EAF6-003C-E2F7-D54DBD6D2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637" y="4229657"/>
              <a:ext cx="3012910" cy="1901125"/>
            </a:xfrm>
            <a:prstGeom prst="rect">
              <a:avLst/>
            </a:prstGeom>
          </p:spPr>
        </p:pic>
        <p:pic>
          <p:nvPicPr>
            <p:cNvPr id="13" name="Picture 14" descr="A purple and white background&#10;&#10;Description automatically generated">
              <a:extLst>
                <a:ext uri="{FF2B5EF4-FFF2-40B4-BE49-F238E27FC236}">
                  <a16:creationId xmlns:a16="http://schemas.microsoft.com/office/drawing/2014/main" id="{2C825AD0-11AB-5340-C427-A7A11A2CC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1829" y="2123493"/>
              <a:ext cx="2533552" cy="1549648"/>
            </a:xfrm>
            <a:prstGeom prst="rect">
              <a:avLst/>
            </a:prstGeom>
          </p:spPr>
        </p:pic>
        <p:pic>
          <p:nvPicPr>
            <p:cNvPr id="14" name="Picture 20" descr="A purple and black speckled paint&#10;&#10;Description automatically generated with medium confidence">
              <a:extLst>
                <a:ext uri="{FF2B5EF4-FFF2-40B4-BE49-F238E27FC236}">
                  <a16:creationId xmlns:a16="http://schemas.microsoft.com/office/drawing/2014/main" id="{415AA513-B94C-0BF7-78BD-D016183AE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919" y="1495699"/>
              <a:ext cx="3644112" cy="2170368"/>
            </a:xfrm>
            <a:prstGeom prst="rect">
              <a:avLst/>
            </a:prstGeom>
          </p:spPr>
        </p:pic>
        <p:sp>
          <p:nvSpPr>
            <p:cNvPr id="15" name="CaixaDeTexto 13">
              <a:extLst>
                <a:ext uri="{FF2B5EF4-FFF2-40B4-BE49-F238E27FC236}">
                  <a16:creationId xmlns:a16="http://schemas.microsoft.com/office/drawing/2014/main" id="{6B9E0ADB-D110-DB0D-0E36-29E725A2E662}"/>
                </a:ext>
              </a:extLst>
            </p:cNvPr>
            <p:cNvSpPr txBox="1"/>
            <p:nvPr/>
          </p:nvSpPr>
          <p:spPr>
            <a:xfrm>
              <a:off x="3139769" y="4929681"/>
              <a:ext cx="1608524" cy="127039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pt-BR" sz="1000" dirty="0">
                  <a:solidFill>
                    <a:srgbClr val="006E76"/>
                  </a:solidFill>
                  <a:latin typeface="Arial"/>
                  <a:cs typeface="Arial"/>
                </a:rPr>
                <a:t>Volume tumoral adequado, mas amostra descalcificada com artefatos de processamento podem prejudicar extração de ácidos nucleicos</a:t>
              </a:r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18097EF8-33CE-1FEE-7B65-0DE62DEBA294}"/>
              </a:ext>
            </a:extLst>
          </p:cNvPr>
          <p:cNvSpPr txBox="1"/>
          <p:nvPr/>
        </p:nvSpPr>
        <p:spPr>
          <a:xfrm>
            <a:off x="604593" y="6405500"/>
            <a:ext cx="61030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cs typeface="Times New Roman" panose="02020603050405020304" pitchFamily="18" charset="0"/>
              </a:rPr>
              <a:t>Fonte: </a:t>
            </a:r>
            <a:r>
              <a:rPr lang="en-US" sz="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elaborado</a:t>
            </a:r>
            <a:r>
              <a:rPr lang="en-US" sz="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pelo</a:t>
            </a:r>
            <a:r>
              <a:rPr lang="en-US" sz="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autor</a:t>
            </a:r>
            <a:r>
              <a:rPr lang="en-US" sz="800" dirty="0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369264746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626DE-CA79-6A5F-5131-16BCB695D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>
            <a:extLst>
              <a:ext uri="{FF2B5EF4-FFF2-40B4-BE49-F238E27FC236}">
                <a16:creationId xmlns:a16="http://schemas.microsoft.com/office/drawing/2014/main" id="{E3FA0024-B82D-A0B3-AFFC-BC1A37D7F3C8}"/>
              </a:ext>
            </a:extLst>
          </p:cNvPr>
          <p:cNvSpPr/>
          <p:nvPr/>
        </p:nvSpPr>
        <p:spPr>
          <a:xfrm rot="5400000">
            <a:off x="3672994" y="-2282602"/>
            <a:ext cx="4843023" cy="122102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86" name="Conector reto 185">
            <a:extLst>
              <a:ext uri="{FF2B5EF4-FFF2-40B4-BE49-F238E27FC236}">
                <a16:creationId xmlns:a16="http://schemas.microsoft.com/office/drawing/2014/main" id="{D5DF40F3-C10A-8436-7A09-79CBA8B6BA75}"/>
              </a:ext>
            </a:extLst>
          </p:cNvPr>
          <p:cNvCxnSpPr>
            <a:cxnSpLocks/>
          </p:cNvCxnSpPr>
          <p:nvPr/>
        </p:nvCxnSpPr>
        <p:spPr>
          <a:xfrm>
            <a:off x="2455428" y="5454276"/>
            <a:ext cx="700536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ector reto 122">
            <a:extLst>
              <a:ext uri="{FF2B5EF4-FFF2-40B4-BE49-F238E27FC236}">
                <a16:creationId xmlns:a16="http://schemas.microsoft.com/office/drawing/2014/main" id="{DDE05690-C481-E659-2953-333B7E9631C5}"/>
              </a:ext>
            </a:extLst>
          </p:cNvPr>
          <p:cNvCxnSpPr>
            <a:cxnSpLocks/>
          </p:cNvCxnSpPr>
          <p:nvPr/>
        </p:nvCxnSpPr>
        <p:spPr>
          <a:xfrm>
            <a:off x="2455428" y="1676915"/>
            <a:ext cx="700536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ector reto 123">
            <a:extLst>
              <a:ext uri="{FF2B5EF4-FFF2-40B4-BE49-F238E27FC236}">
                <a16:creationId xmlns:a16="http://schemas.microsoft.com/office/drawing/2014/main" id="{5D6FC3E1-A413-B1A0-936D-2E78D62DE5C4}"/>
              </a:ext>
            </a:extLst>
          </p:cNvPr>
          <p:cNvCxnSpPr>
            <a:cxnSpLocks/>
          </p:cNvCxnSpPr>
          <p:nvPr/>
        </p:nvCxnSpPr>
        <p:spPr>
          <a:xfrm>
            <a:off x="2455428" y="2435138"/>
            <a:ext cx="700536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to 124">
            <a:extLst>
              <a:ext uri="{FF2B5EF4-FFF2-40B4-BE49-F238E27FC236}">
                <a16:creationId xmlns:a16="http://schemas.microsoft.com/office/drawing/2014/main" id="{2B3270F2-B461-926E-3618-22CF5F9BC7AD}"/>
              </a:ext>
            </a:extLst>
          </p:cNvPr>
          <p:cNvCxnSpPr>
            <a:cxnSpLocks/>
          </p:cNvCxnSpPr>
          <p:nvPr/>
        </p:nvCxnSpPr>
        <p:spPr>
          <a:xfrm>
            <a:off x="2455428" y="3187669"/>
            <a:ext cx="700536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ector reto 125">
            <a:extLst>
              <a:ext uri="{FF2B5EF4-FFF2-40B4-BE49-F238E27FC236}">
                <a16:creationId xmlns:a16="http://schemas.microsoft.com/office/drawing/2014/main" id="{B4DE0838-A653-9428-5773-54263A77F549}"/>
              </a:ext>
            </a:extLst>
          </p:cNvPr>
          <p:cNvCxnSpPr>
            <a:cxnSpLocks/>
          </p:cNvCxnSpPr>
          <p:nvPr/>
        </p:nvCxnSpPr>
        <p:spPr>
          <a:xfrm>
            <a:off x="2455428" y="3944267"/>
            <a:ext cx="700536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ector reto 126">
            <a:extLst>
              <a:ext uri="{FF2B5EF4-FFF2-40B4-BE49-F238E27FC236}">
                <a16:creationId xmlns:a16="http://schemas.microsoft.com/office/drawing/2014/main" id="{02B5E210-4394-8660-1CD9-451E6B5115BC}"/>
              </a:ext>
            </a:extLst>
          </p:cNvPr>
          <p:cNvCxnSpPr>
            <a:cxnSpLocks/>
          </p:cNvCxnSpPr>
          <p:nvPr/>
        </p:nvCxnSpPr>
        <p:spPr>
          <a:xfrm>
            <a:off x="2455428" y="4719299"/>
            <a:ext cx="700536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4">
            <a:extLst>
              <a:ext uri="{FF2B5EF4-FFF2-40B4-BE49-F238E27FC236}">
                <a16:creationId xmlns:a16="http://schemas.microsoft.com/office/drawing/2014/main" id="{D9291657-FD35-970D-2DF3-5C40555B7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dirty="0"/>
              <a:t>Volume de triagem e diagnósticos de câncer de pulmão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21CDEC-0704-CE5C-BBF8-E4CB255639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VACHANI, A. et al. The Impact of Alternative Approaches to Diagnostic Yield Calculation in Studies of Bronchoscopy. </a:t>
            </a:r>
            <a:r>
              <a:rPr lang="en-US" sz="800" b="1" dirty="0">
                <a:solidFill>
                  <a:srgbClr val="000000"/>
                </a:solidFill>
                <a:latin typeface="Arial"/>
              </a:rPr>
              <a:t>CHEST</a:t>
            </a:r>
            <a:r>
              <a:rPr lang="en-US" sz="800" dirty="0">
                <a:solidFill>
                  <a:srgbClr val="000000"/>
                </a:solidFill>
                <a:latin typeface="Arial"/>
              </a:rPr>
              <a:t>, v. 161, n. 5, p. 1426–1428, 1 </a:t>
            </a:r>
            <a:r>
              <a:rPr lang="en-US" sz="800" dirty="0" err="1">
                <a:solidFill>
                  <a:srgbClr val="000000"/>
                </a:solidFill>
                <a:latin typeface="Arial"/>
              </a:rPr>
              <a:t>mai</a:t>
            </a:r>
            <a:r>
              <a:rPr lang="en-US" sz="800" dirty="0">
                <a:solidFill>
                  <a:srgbClr val="000000"/>
                </a:solidFill>
                <a:latin typeface="Arial"/>
              </a:rPr>
              <a:t>. 2022.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4D11683-3D1E-3516-1DE0-1B03E03CF041}"/>
              </a:ext>
            </a:extLst>
          </p:cNvPr>
          <p:cNvSpPr/>
          <p:nvPr/>
        </p:nvSpPr>
        <p:spPr>
          <a:xfrm>
            <a:off x="2794819" y="5411260"/>
            <a:ext cx="213852" cy="45719"/>
          </a:xfrm>
          <a:prstGeom prst="rect">
            <a:avLst/>
          </a:pr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48AE7CF-7CDF-6F3F-377C-F6646BBFEB06}"/>
              </a:ext>
            </a:extLst>
          </p:cNvPr>
          <p:cNvSpPr/>
          <p:nvPr/>
        </p:nvSpPr>
        <p:spPr>
          <a:xfrm>
            <a:off x="3097943" y="5243792"/>
            <a:ext cx="213852" cy="213187"/>
          </a:xfrm>
          <a:prstGeom prst="rect">
            <a:avLst/>
          </a:pr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B0F6135-BA9A-C5FA-645A-A3FFE6B1C53C}"/>
              </a:ext>
            </a:extLst>
          </p:cNvPr>
          <p:cNvSpPr/>
          <p:nvPr/>
        </p:nvSpPr>
        <p:spPr>
          <a:xfrm>
            <a:off x="3401067" y="5243792"/>
            <a:ext cx="213852" cy="213187"/>
          </a:xfrm>
          <a:prstGeom prst="rect">
            <a:avLst/>
          </a:pr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1B1A118-08B4-C415-ED51-F01990F2D730}"/>
              </a:ext>
            </a:extLst>
          </p:cNvPr>
          <p:cNvSpPr/>
          <p:nvPr/>
        </p:nvSpPr>
        <p:spPr>
          <a:xfrm>
            <a:off x="3704191" y="5050917"/>
            <a:ext cx="213852" cy="406062"/>
          </a:xfrm>
          <a:prstGeom prst="rect">
            <a:avLst/>
          </a:pr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B114FED-26D1-0336-4422-09FDC440B3AE}"/>
              </a:ext>
            </a:extLst>
          </p:cNvPr>
          <p:cNvSpPr/>
          <p:nvPr/>
        </p:nvSpPr>
        <p:spPr>
          <a:xfrm>
            <a:off x="4007315" y="5157119"/>
            <a:ext cx="213852" cy="299860"/>
          </a:xfrm>
          <a:prstGeom prst="rect">
            <a:avLst/>
          </a:pr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78AE0140-979D-3F7D-6771-980E3EF4080F}"/>
              </a:ext>
            </a:extLst>
          </p:cNvPr>
          <p:cNvSpPr/>
          <p:nvPr/>
        </p:nvSpPr>
        <p:spPr>
          <a:xfrm>
            <a:off x="4310439" y="5011808"/>
            <a:ext cx="213852" cy="445171"/>
          </a:xfrm>
          <a:prstGeom prst="rect">
            <a:avLst/>
          </a:pr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E3ED98A3-ECF2-6035-B934-9ED06CC693DC}"/>
              </a:ext>
            </a:extLst>
          </p:cNvPr>
          <p:cNvSpPr/>
          <p:nvPr/>
        </p:nvSpPr>
        <p:spPr>
          <a:xfrm>
            <a:off x="4613563" y="4865870"/>
            <a:ext cx="213852" cy="591109"/>
          </a:xfrm>
          <a:prstGeom prst="rect">
            <a:avLst/>
          </a:pr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C2C75D90-3739-BBD7-55BD-4B07A9E38620}"/>
              </a:ext>
            </a:extLst>
          </p:cNvPr>
          <p:cNvSpPr/>
          <p:nvPr/>
        </p:nvSpPr>
        <p:spPr>
          <a:xfrm>
            <a:off x="4916687" y="5157119"/>
            <a:ext cx="213852" cy="299860"/>
          </a:xfrm>
          <a:prstGeom prst="rect">
            <a:avLst/>
          </a:pr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15D2185C-E68C-5575-9B88-F4498190B69D}"/>
              </a:ext>
            </a:extLst>
          </p:cNvPr>
          <p:cNvSpPr/>
          <p:nvPr/>
        </p:nvSpPr>
        <p:spPr>
          <a:xfrm>
            <a:off x="5219811" y="4767063"/>
            <a:ext cx="213852" cy="689916"/>
          </a:xfrm>
          <a:prstGeom prst="rect">
            <a:avLst/>
          </a:pr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B50184E8-3B1A-8A61-505C-9428C9ACE72D}"/>
              </a:ext>
            </a:extLst>
          </p:cNvPr>
          <p:cNvSpPr/>
          <p:nvPr/>
        </p:nvSpPr>
        <p:spPr>
          <a:xfrm>
            <a:off x="5522935" y="4767063"/>
            <a:ext cx="213852" cy="689916"/>
          </a:xfrm>
          <a:prstGeom prst="rect">
            <a:avLst/>
          </a:pr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00D2C412-853F-4DEF-E031-1EDA1A15990A}"/>
              </a:ext>
            </a:extLst>
          </p:cNvPr>
          <p:cNvSpPr/>
          <p:nvPr/>
        </p:nvSpPr>
        <p:spPr>
          <a:xfrm>
            <a:off x="6129183" y="4767063"/>
            <a:ext cx="213852" cy="689916"/>
          </a:xfrm>
          <a:prstGeom prst="rect">
            <a:avLst/>
          </a:pr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1D5A9B1C-7C50-A683-0691-094AF94A0CF8}"/>
              </a:ext>
            </a:extLst>
          </p:cNvPr>
          <p:cNvSpPr/>
          <p:nvPr/>
        </p:nvSpPr>
        <p:spPr>
          <a:xfrm>
            <a:off x="5826059" y="4333725"/>
            <a:ext cx="213852" cy="1123254"/>
          </a:xfrm>
          <a:prstGeom prst="rect">
            <a:avLst/>
          </a:pr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427ED29B-734F-0533-CDE4-23B4575EFEC2}"/>
              </a:ext>
            </a:extLst>
          </p:cNvPr>
          <p:cNvSpPr/>
          <p:nvPr/>
        </p:nvSpPr>
        <p:spPr>
          <a:xfrm>
            <a:off x="6432307" y="4418079"/>
            <a:ext cx="213852" cy="1038900"/>
          </a:xfrm>
          <a:prstGeom prst="rect">
            <a:avLst/>
          </a:pr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54FDDD9C-F873-EEF2-A5E1-69D97E58AB68}"/>
              </a:ext>
            </a:extLst>
          </p:cNvPr>
          <p:cNvSpPr/>
          <p:nvPr/>
        </p:nvSpPr>
        <p:spPr>
          <a:xfrm>
            <a:off x="6735431" y="4291132"/>
            <a:ext cx="213852" cy="1165847"/>
          </a:xfrm>
          <a:prstGeom prst="rect">
            <a:avLst/>
          </a:pr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A12FF2AC-A918-AF57-102D-6DA5F7169201}"/>
              </a:ext>
            </a:extLst>
          </p:cNvPr>
          <p:cNvSpPr/>
          <p:nvPr/>
        </p:nvSpPr>
        <p:spPr>
          <a:xfrm>
            <a:off x="7038555" y="4231857"/>
            <a:ext cx="213852" cy="1225122"/>
          </a:xfrm>
          <a:prstGeom prst="rect">
            <a:avLst/>
          </a:pr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9BD5983C-94A9-3FC9-5F8C-C314DC18E7E8}"/>
              </a:ext>
            </a:extLst>
          </p:cNvPr>
          <p:cNvSpPr/>
          <p:nvPr/>
        </p:nvSpPr>
        <p:spPr>
          <a:xfrm>
            <a:off x="7341679" y="4587215"/>
            <a:ext cx="213852" cy="869764"/>
          </a:xfrm>
          <a:prstGeom prst="rect">
            <a:avLst/>
          </a:pr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E8C15985-D504-6619-8A37-AC9DBFA425AF}"/>
              </a:ext>
            </a:extLst>
          </p:cNvPr>
          <p:cNvSpPr/>
          <p:nvPr/>
        </p:nvSpPr>
        <p:spPr>
          <a:xfrm>
            <a:off x="7644803" y="3958836"/>
            <a:ext cx="213852" cy="1498143"/>
          </a:xfrm>
          <a:prstGeom prst="rect">
            <a:avLst/>
          </a:pr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835B5FF2-B288-A1F1-5E45-853B80FD550B}"/>
              </a:ext>
            </a:extLst>
          </p:cNvPr>
          <p:cNvSpPr/>
          <p:nvPr/>
        </p:nvSpPr>
        <p:spPr>
          <a:xfrm>
            <a:off x="7947927" y="4231858"/>
            <a:ext cx="213852" cy="1225121"/>
          </a:xfrm>
          <a:prstGeom prst="rect">
            <a:avLst/>
          </a:pr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7F8C1960-8467-BAAB-06CF-B8D788104DA6}"/>
              </a:ext>
            </a:extLst>
          </p:cNvPr>
          <p:cNvSpPr/>
          <p:nvPr/>
        </p:nvSpPr>
        <p:spPr>
          <a:xfrm>
            <a:off x="8251051" y="4173304"/>
            <a:ext cx="213852" cy="1283675"/>
          </a:xfrm>
          <a:prstGeom prst="rect">
            <a:avLst/>
          </a:pr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EC4BAAD7-AFE9-1B5C-70DC-C845607CF979}"/>
              </a:ext>
            </a:extLst>
          </p:cNvPr>
          <p:cNvSpPr/>
          <p:nvPr/>
        </p:nvSpPr>
        <p:spPr>
          <a:xfrm>
            <a:off x="8554175" y="3924635"/>
            <a:ext cx="213852" cy="1532344"/>
          </a:xfrm>
          <a:prstGeom prst="rect">
            <a:avLst/>
          </a:pr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781D900A-8753-74BB-E78F-7D53B71EEF8F}"/>
              </a:ext>
            </a:extLst>
          </p:cNvPr>
          <p:cNvSpPr/>
          <p:nvPr/>
        </p:nvSpPr>
        <p:spPr>
          <a:xfrm>
            <a:off x="8857299" y="3703151"/>
            <a:ext cx="213852" cy="1753828"/>
          </a:xfrm>
          <a:prstGeom prst="rect">
            <a:avLst/>
          </a:pr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B1246EC4-EAA0-40C1-E8A2-0C5A9809C571}"/>
              </a:ext>
            </a:extLst>
          </p:cNvPr>
          <p:cNvSpPr/>
          <p:nvPr/>
        </p:nvSpPr>
        <p:spPr>
          <a:xfrm>
            <a:off x="9160419" y="3935071"/>
            <a:ext cx="213852" cy="1521908"/>
          </a:xfrm>
          <a:prstGeom prst="rect">
            <a:avLst/>
          </a:prstGeom>
          <a:solidFill>
            <a:srgbClr val="006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CCAB7B33-3E32-A9B3-BE57-EBEEE7F700F2}"/>
              </a:ext>
            </a:extLst>
          </p:cNvPr>
          <p:cNvSpPr txBox="1"/>
          <p:nvPr/>
        </p:nvSpPr>
        <p:spPr>
          <a:xfrm>
            <a:off x="2420592" y="5201755"/>
            <a:ext cx="3848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0%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0185AE3F-6C86-2719-CC70-A26E77C2E7F4}"/>
              </a:ext>
            </a:extLst>
          </p:cNvPr>
          <p:cNvSpPr txBox="1"/>
          <p:nvPr/>
        </p:nvSpPr>
        <p:spPr>
          <a:xfrm>
            <a:off x="2705547" y="5169309"/>
            <a:ext cx="3848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1%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096D8198-0032-127B-D9F6-3606F07C5FA5}"/>
              </a:ext>
            </a:extLst>
          </p:cNvPr>
          <p:cNvSpPr txBox="1"/>
          <p:nvPr/>
        </p:nvSpPr>
        <p:spPr>
          <a:xfrm>
            <a:off x="3016229" y="5000032"/>
            <a:ext cx="3848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3%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D33D7C31-33CC-3B77-6338-054FDC6E0D54}"/>
              </a:ext>
            </a:extLst>
          </p:cNvPr>
          <p:cNvSpPr txBox="1"/>
          <p:nvPr/>
        </p:nvSpPr>
        <p:spPr>
          <a:xfrm>
            <a:off x="3319353" y="5011808"/>
            <a:ext cx="3848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3%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3B48F6CC-F773-FE4B-B062-C39DE162A961}"/>
              </a:ext>
            </a:extLst>
          </p:cNvPr>
          <p:cNvSpPr txBox="1"/>
          <p:nvPr/>
        </p:nvSpPr>
        <p:spPr>
          <a:xfrm>
            <a:off x="3629910" y="4822976"/>
            <a:ext cx="3848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5%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D5D2FEB9-B9D5-FDA1-A71B-F76D3D7F120F}"/>
              </a:ext>
            </a:extLst>
          </p:cNvPr>
          <p:cNvSpPr txBox="1"/>
          <p:nvPr/>
        </p:nvSpPr>
        <p:spPr>
          <a:xfrm>
            <a:off x="3925601" y="4905409"/>
            <a:ext cx="3848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4%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DC2602F2-90D5-7BA6-C043-CA2B05557B06}"/>
              </a:ext>
            </a:extLst>
          </p:cNvPr>
          <p:cNvSpPr txBox="1"/>
          <p:nvPr/>
        </p:nvSpPr>
        <p:spPr>
          <a:xfrm>
            <a:off x="4233507" y="4768252"/>
            <a:ext cx="3848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6%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6711D380-582F-A556-90DF-672BBB5FA13B}"/>
              </a:ext>
            </a:extLst>
          </p:cNvPr>
          <p:cNvSpPr txBox="1"/>
          <p:nvPr/>
        </p:nvSpPr>
        <p:spPr>
          <a:xfrm>
            <a:off x="4531849" y="4622314"/>
            <a:ext cx="3848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8%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943A968B-A110-B886-B858-DB3D9F8E32F8}"/>
              </a:ext>
            </a:extLst>
          </p:cNvPr>
          <p:cNvSpPr txBox="1"/>
          <p:nvPr/>
        </p:nvSpPr>
        <p:spPr>
          <a:xfrm>
            <a:off x="4834973" y="4937529"/>
            <a:ext cx="3848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4%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B3052D19-2162-EF39-CEF4-8C5EFED3AEB5}"/>
              </a:ext>
            </a:extLst>
          </p:cNvPr>
          <p:cNvSpPr txBox="1"/>
          <p:nvPr/>
        </p:nvSpPr>
        <p:spPr>
          <a:xfrm>
            <a:off x="5193770" y="4524817"/>
            <a:ext cx="28452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9%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E2B1C1E0-1059-3E48-AB1F-B9C17E9D4394}"/>
              </a:ext>
            </a:extLst>
          </p:cNvPr>
          <p:cNvSpPr txBox="1"/>
          <p:nvPr/>
        </p:nvSpPr>
        <p:spPr>
          <a:xfrm>
            <a:off x="5491320" y="4524817"/>
            <a:ext cx="28452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9%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244195C7-E6A9-81EF-D1E1-17246D9C5A8D}"/>
              </a:ext>
            </a:extLst>
          </p:cNvPr>
          <p:cNvSpPr txBox="1"/>
          <p:nvPr/>
        </p:nvSpPr>
        <p:spPr>
          <a:xfrm>
            <a:off x="5801888" y="4088665"/>
            <a:ext cx="28452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15%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52ECF950-7270-17A7-482E-2D75AA4447DD}"/>
              </a:ext>
            </a:extLst>
          </p:cNvPr>
          <p:cNvSpPr txBox="1"/>
          <p:nvPr/>
        </p:nvSpPr>
        <p:spPr>
          <a:xfrm>
            <a:off x="6097568" y="4521530"/>
            <a:ext cx="28452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9%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F291A592-A1EB-2586-DDA5-A86C36760837}"/>
              </a:ext>
            </a:extLst>
          </p:cNvPr>
          <p:cNvSpPr txBox="1"/>
          <p:nvPr/>
        </p:nvSpPr>
        <p:spPr>
          <a:xfrm>
            <a:off x="6423545" y="4183769"/>
            <a:ext cx="28452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14%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AE1BF05E-E082-96BF-7DAB-BDAF6BB0C057}"/>
              </a:ext>
            </a:extLst>
          </p:cNvPr>
          <p:cNvSpPr txBox="1"/>
          <p:nvPr/>
        </p:nvSpPr>
        <p:spPr>
          <a:xfrm>
            <a:off x="6708074" y="4032605"/>
            <a:ext cx="28452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16%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BE9778E1-5151-46F8-A395-084AA3F95067}"/>
              </a:ext>
            </a:extLst>
          </p:cNvPr>
          <p:cNvSpPr txBox="1"/>
          <p:nvPr/>
        </p:nvSpPr>
        <p:spPr>
          <a:xfrm>
            <a:off x="7003216" y="3973330"/>
            <a:ext cx="28452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16%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D1464615-8067-7017-329A-C8DC43EA72A7}"/>
              </a:ext>
            </a:extLst>
          </p:cNvPr>
          <p:cNvSpPr txBox="1"/>
          <p:nvPr/>
        </p:nvSpPr>
        <p:spPr>
          <a:xfrm>
            <a:off x="7307482" y="4333725"/>
            <a:ext cx="28452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12%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54395AD3-52E3-CCBF-7A23-90232686A7ED}"/>
              </a:ext>
            </a:extLst>
          </p:cNvPr>
          <p:cNvSpPr txBox="1"/>
          <p:nvPr/>
        </p:nvSpPr>
        <p:spPr>
          <a:xfrm>
            <a:off x="7621508" y="3717835"/>
            <a:ext cx="28452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20%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A974F858-2029-7118-D067-DC37CA375D62}"/>
              </a:ext>
            </a:extLst>
          </p:cNvPr>
          <p:cNvSpPr txBox="1"/>
          <p:nvPr/>
        </p:nvSpPr>
        <p:spPr>
          <a:xfrm>
            <a:off x="7931184" y="3975544"/>
            <a:ext cx="28452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16%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CF2F54F6-068E-8260-2FDB-014D1EB2E9EE}"/>
              </a:ext>
            </a:extLst>
          </p:cNvPr>
          <p:cNvSpPr txBox="1"/>
          <p:nvPr/>
        </p:nvSpPr>
        <p:spPr>
          <a:xfrm>
            <a:off x="8226326" y="3935071"/>
            <a:ext cx="28452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17%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48D03757-CCBB-C9BC-209C-0439A251550F}"/>
              </a:ext>
            </a:extLst>
          </p:cNvPr>
          <p:cNvSpPr txBox="1"/>
          <p:nvPr/>
        </p:nvSpPr>
        <p:spPr>
          <a:xfrm>
            <a:off x="8528134" y="3690149"/>
            <a:ext cx="28452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20%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8F0E0302-4139-825C-EBE4-CFF1C8090C80}"/>
              </a:ext>
            </a:extLst>
          </p:cNvPr>
          <p:cNvSpPr txBox="1"/>
          <p:nvPr/>
        </p:nvSpPr>
        <p:spPr>
          <a:xfrm>
            <a:off x="8850969" y="3444479"/>
            <a:ext cx="28452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23%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A6B022BE-0AAE-D450-CE75-A50411ED32B5}"/>
              </a:ext>
            </a:extLst>
          </p:cNvPr>
          <p:cNvSpPr txBox="1"/>
          <p:nvPr/>
        </p:nvSpPr>
        <p:spPr>
          <a:xfrm>
            <a:off x="9155597" y="3695533"/>
            <a:ext cx="28452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20%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839864A7-2613-2A63-561F-F0F4DD39D790}"/>
              </a:ext>
            </a:extLst>
          </p:cNvPr>
          <p:cNvSpPr txBox="1"/>
          <p:nvPr/>
        </p:nvSpPr>
        <p:spPr>
          <a:xfrm>
            <a:off x="2477709" y="5564490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Q1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C44EAD6C-B756-F767-B6A6-5C86C1DD8A81}"/>
              </a:ext>
            </a:extLst>
          </p:cNvPr>
          <p:cNvSpPr txBox="1"/>
          <p:nvPr/>
        </p:nvSpPr>
        <p:spPr>
          <a:xfrm>
            <a:off x="2766042" y="5571947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Q2</a:t>
            </a: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2FB6942A-68F6-06C0-7F72-E04A811D941B}"/>
              </a:ext>
            </a:extLst>
          </p:cNvPr>
          <p:cNvSpPr txBox="1"/>
          <p:nvPr/>
        </p:nvSpPr>
        <p:spPr>
          <a:xfrm>
            <a:off x="3069567" y="5571947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Q3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E038C59E-005B-07A5-9EFE-789448CF577D}"/>
              </a:ext>
            </a:extLst>
          </p:cNvPr>
          <p:cNvSpPr txBox="1"/>
          <p:nvPr/>
        </p:nvSpPr>
        <p:spPr>
          <a:xfrm>
            <a:off x="3372691" y="5564489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Q4</a:t>
            </a:r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9F1706D8-68D2-5DCC-B6B7-B5232F9AFDCB}"/>
              </a:ext>
            </a:extLst>
          </p:cNvPr>
          <p:cNvSpPr txBox="1"/>
          <p:nvPr/>
        </p:nvSpPr>
        <p:spPr>
          <a:xfrm>
            <a:off x="3669387" y="5556379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Q1</a:t>
            </a:r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72CCF131-A86E-7337-A9CE-D3A33D94D4F2}"/>
              </a:ext>
            </a:extLst>
          </p:cNvPr>
          <p:cNvSpPr txBox="1"/>
          <p:nvPr/>
        </p:nvSpPr>
        <p:spPr>
          <a:xfrm>
            <a:off x="3957720" y="5563836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Q2</a:t>
            </a: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E98AD3E2-483F-A5BA-64BD-6AD631E94602}"/>
              </a:ext>
            </a:extLst>
          </p:cNvPr>
          <p:cNvSpPr txBox="1"/>
          <p:nvPr/>
        </p:nvSpPr>
        <p:spPr>
          <a:xfrm>
            <a:off x="4261245" y="5563836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Q3</a:t>
            </a: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CA7315CA-8B5F-BC2C-91B7-12438F0100F2}"/>
              </a:ext>
            </a:extLst>
          </p:cNvPr>
          <p:cNvSpPr txBox="1"/>
          <p:nvPr/>
        </p:nvSpPr>
        <p:spPr>
          <a:xfrm>
            <a:off x="4564369" y="5556378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Q4</a:t>
            </a: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51B55BBD-19A7-40D8-8E5E-0740C1760743}"/>
              </a:ext>
            </a:extLst>
          </p:cNvPr>
          <p:cNvSpPr txBox="1"/>
          <p:nvPr/>
        </p:nvSpPr>
        <p:spPr>
          <a:xfrm>
            <a:off x="4906906" y="5556379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Q1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5DDCF8CE-B8F7-3E71-3E17-9BF981EA1CB8}"/>
              </a:ext>
            </a:extLst>
          </p:cNvPr>
          <p:cNvSpPr txBox="1"/>
          <p:nvPr/>
        </p:nvSpPr>
        <p:spPr>
          <a:xfrm>
            <a:off x="5195239" y="5563836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Q2</a:t>
            </a: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92AF811B-459F-7071-7444-3595F68DD8D1}"/>
              </a:ext>
            </a:extLst>
          </p:cNvPr>
          <p:cNvSpPr txBox="1"/>
          <p:nvPr/>
        </p:nvSpPr>
        <p:spPr>
          <a:xfrm>
            <a:off x="5498764" y="5563836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Q3</a:t>
            </a:r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2A00120D-8114-6788-DF3D-24401376ACCD}"/>
              </a:ext>
            </a:extLst>
          </p:cNvPr>
          <p:cNvSpPr txBox="1"/>
          <p:nvPr/>
        </p:nvSpPr>
        <p:spPr>
          <a:xfrm>
            <a:off x="5801888" y="5556378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Q4</a:t>
            </a:r>
          </a:p>
        </p:txBody>
      </p:sp>
      <p:sp>
        <p:nvSpPr>
          <p:cNvPr id="88" name="CaixaDeTexto 87">
            <a:extLst>
              <a:ext uri="{FF2B5EF4-FFF2-40B4-BE49-F238E27FC236}">
                <a16:creationId xmlns:a16="http://schemas.microsoft.com/office/drawing/2014/main" id="{CFA13E86-A462-D5D4-0BA4-5A326B7F4969}"/>
              </a:ext>
            </a:extLst>
          </p:cNvPr>
          <p:cNvSpPr txBox="1"/>
          <p:nvPr/>
        </p:nvSpPr>
        <p:spPr>
          <a:xfrm>
            <a:off x="6108234" y="5556379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Q1</a:t>
            </a:r>
          </a:p>
        </p:txBody>
      </p:sp>
      <p:sp>
        <p:nvSpPr>
          <p:cNvPr id="89" name="CaixaDeTexto 88">
            <a:extLst>
              <a:ext uri="{FF2B5EF4-FFF2-40B4-BE49-F238E27FC236}">
                <a16:creationId xmlns:a16="http://schemas.microsoft.com/office/drawing/2014/main" id="{19A8E8B2-1E9E-E66F-62CE-2D092BF4297D}"/>
              </a:ext>
            </a:extLst>
          </p:cNvPr>
          <p:cNvSpPr txBox="1"/>
          <p:nvPr/>
        </p:nvSpPr>
        <p:spPr>
          <a:xfrm>
            <a:off x="6396567" y="5563836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Q2</a:t>
            </a:r>
          </a:p>
        </p:txBody>
      </p:sp>
      <p:sp>
        <p:nvSpPr>
          <p:cNvPr id="90" name="CaixaDeTexto 89">
            <a:extLst>
              <a:ext uri="{FF2B5EF4-FFF2-40B4-BE49-F238E27FC236}">
                <a16:creationId xmlns:a16="http://schemas.microsoft.com/office/drawing/2014/main" id="{DA8595DF-41F4-4714-54FA-9ECADB65D7D8}"/>
              </a:ext>
            </a:extLst>
          </p:cNvPr>
          <p:cNvSpPr txBox="1"/>
          <p:nvPr/>
        </p:nvSpPr>
        <p:spPr>
          <a:xfrm>
            <a:off x="6700092" y="5563836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Q3</a:t>
            </a:r>
          </a:p>
        </p:txBody>
      </p:sp>
      <p:sp>
        <p:nvSpPr>
          <p:cNvPr id="91" name="CaixaDeTexto 90">
            <a:extLst>
              <a:ext uri="{FF2B5EF4-FFF2-40B4-BE49-F238E27FC236}">
                <a16:creationId xmlns:a16="http://schemas.microsoft.com/office/drawing/2014/main" id="{BFD9D164-C3D0-52EA-49EB-9BF511B4906C}"/>
              </a:ext>
            </a:extLst>
          </p:cNvPr>
          <p:cNvSpPr txBox="1"/>
          <p:nvPr/>
        </p:nvSpPr>
        <p:spPr>
          <a:xfrm>
            <a:off x="7003216" y="5556378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Q4</a:t>
            </a:r>
          </a:p>
        </p:txBody>
      </p:sp>
      <p:sp>
        <p:nvSpPr>
          <p:cNvPr id="92" name="CaixaDeTexto 91">
            <a:extLst>
              <a:ext uri="{FF2B5EF4-FFF2-40B4-BE49-F238E27FC236}">
                <a16:creationId xmlns:a16="http://schemas.microsoft.com/office/drawing/2014/main" id="{309E0021-99F1-480D-9761-0A1387D05A09}"/>
              </a:ext>
            </a:extLst>
          </p:cNvPr>
          <p:cNvSpPr txBox="1"/>
          <p:nvPr/>
        </p:nvSpPr>
        <p:spPr>
          <a:xfrm>
            <a:off x="7331344" y="5555685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Q1</a:t>
            </a:r>
          </a:p>
        </p:txBody>
      </p:sp>
      <p:sp>
        <p:nvSpPr>
          <p:cNvPr id="93" name="CaixaDeTexto 92">
            <a:extLst>
              <a:ext uri="{FF2B5EF4-FFF2-40B4-BE49-F238E27FC236}">
                <a16:creationId xmlns:a16="http://schemas.microsoft.com/office/drawing/2014/main" id="{6870D0AA-3A3D-4E6C-8581-1EF2C1A4DE04}"/>
              </a:ext>
            </a:extLst>
          </p:cNvPr>
          <p:cNvSpPr txBox="1"/>
          <p:nvPr/>
        </p:nvSpPr>
        <p:spPr>
          <a:xfrm>
            <a:off x="7619677" y="5563142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Q2</a:t>
            </a:r>
          </a:p>
        </p:txBody>
      </p:sp>
      <p:sp>
        <p:nvSpPr>
          <p:cNvPr id="94" name="CaixaDeTexto 93">
            <a:extLst>
              <a:ext uri="{FF2B5EF4-FFF2-40B4-BE49-F238E27FC236}">
                <a16:creationId xmlns:a16="http://schemas.microsoft.com/office/drawing/2014/main" id="{3408DD97-B93C-2CE7-C29F-740D79CF6E49}"/>
              </a:ext>
            </a:extLst>
          </p:cNvPr>
          <p:cNvSpPr txBox="1"/>
          <p:nvPr/>
        </p:nvSpPr>
        <p:spPr>
          <a:xfrm>
            <a:off x="7923202" y="5563142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Q3</a:t>
            </a:r>
          </a:p>
        </p:txBody>
      </p:sp>
      <p:sp>
        <p:nvSpPr>
          <p:cNvPr id="95" name="CaixaDeTexto 94">
            <a:extLst>
              <a:ext uri="{FF2B5EF4-FFF2-40B4-BE49-F238E27FC236}">
                <a16:creationId xmlns:a16="http://schemas.microsoft.com/office/drawing/2014/main" id="{B55648BC-DCA3-AB97-F917-5FA8126C4A12}"/>
              </a:ext>
            </a:extLst>
          </p:cNvPr>
          <p:cNvSpPr txBox="1"/>
          <p:nvPr/>
        </p:nvSpPr>
        <p:spPr>
          <a:xfrm>
            <a:off x="8226326" y="5555684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Q4</a:t>
            </a:r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E8BCDBD1-7B07-4F37-FC11-E2C2E76C17D3}"/>
              </a:ext>
            </a:extLst>
          </p:cNvPr>
          <p:cNvSpPr txBox="1"/>
          <p:nvPr/>
        </p:nvSpPr>
        <p:spPr>
          <a:xfrm>
            <a:off x="8532672" y="5554806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Q1</a:t>
            </a:r>
          </a:p>
        </p:txBody>
      </p:sp>
      <p:sp>
        <p:nvSpPr>
          <p:cNvPr id="97" name="CaixaDeTexto 96">
            <a:extLst>
              <a:ext uri="{FF2B5EF4-FFF2-40B4-BE49-F238E27FC236}">
                <a16:creationId xmlns:a16="http://schemas.microsoft.com/office/drawing/2014/main" id="{3C9BBE89-06F5-BB2F-76D4-0115DC3069E7}"/>
              </a:ext>
            </a:extLst>
          </p:cNvPr>
          <p:cNvSpPr txBox="1"/>
          <p:nvPr/>
        </p:nvSpPr>
        <p:spPr>
          <a:xfrm>
            <a:off x="8821005" y="5562263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Q2</a:t>
            </a:r>
          </a:p>
        </p:txBody>
      </p:sp>
      <p:sp>
        <p:nvSpPr>
          <p:cNvPr id="98" name="CaixaDeTexto 97">
            <a:extLst>
              <a:ext uri="{FF2B5EF4-FFF2-40B4-BE49-F238E27FC236}">
                <a16:creationId xmlns:a16="http://schemas.microsoft.com/office/drawing/2014/main" id="{261FDF70-46D5-7A57-C093-2FB4A00FE8FF}"/>
              </a:ext>
            </a:extLst>
          </p:cNvPr>
          <p:cNvSpPr txBox="1"/>
          <p:nvPr/>
        </p:nvSpPr>
        <p:spPr>
          <a:xfrm>
            <a:off x="9124530" y="5562263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Q3</a:t>
            </a:r>
          </a:p>
        </p:txBody>
      </p:sp>
      <p:sp>
        <p:nvSpPr>
          <p:cNvPr id="100" name="CaixaDeTexto 99">
            <a:extLst>
              <a:ext uri="{FF2B5EF4-FFF2-40B4-BE49-F238E27FC236}">
                <a16:creationId xmlns:a16="http://schemas.microsoft.com/office/drawing/2014/main" id="{86C5C960-DC59-1437-2123-51F4AE61664A}"/>
              </a:ext>
            </a:extLst>
          </p:cNvPr>
          <p:cNvSpPr txBox="1"/>
          <p:nvPr/>
        </p:nvSpPr>
        <p:spPr>
          <a:xfrm>
            <a:off x="2894696" y="5846974"/>
            <a:ext cx="33155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2014</a:t>
            </a:r>
          </a:p>
        </p:txBody>
      </p:sp>
      <p:sp>
        <p:nvSpPr>
          <p:cNvPr id="101" name="CaixaDeTexto 100">
            <a:extLst>
              <a:ext uri="{FF2B5EF4-FFF2-40B4-BE49-F238E27FC236}">
                <a16:creationId xmlns:a16="http://schemas.microsoft.com/office/drawing/2014/main" id="{43D88ED5-554A-7581-F4B3-A49129DA0229}"/>
              </a:ext>
            </a:extLst>
          </p:cNvPr>
          <p:cNvSpPr txBox="1"/>
          <p:nvPr/>
        </p:nvSpPr>
        <p:spPr>
          <a:xfrm>
            <a:off x="4108362" y="5847527"/>
            <a:ext cx="33155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2015</a:t>
            </a:r>
          </a:p>
        </p:txBody>
      </p:sp>
      <p:sp>
        <p:nvSpPr>
          <p:cNvPr id="102" name="CaixaDeTexto 101">
            <a:extLst>
              <a:ext uri="{FF2B5EF4-FFF2-40B4-BE49-F238E27FC236}">
                <a16:creationId xmlns:a16="http://schemas.microsoft.com/office/drawing/2014/main" id="{7F6E9596-324A-F359-1C8F-75F256541CF5}"/>
              </a:ext>
            </a:extLst>
          </p:cNvPr>
          <p:cNvSpPr txBox="1"/>
          <p:nvPr/>
        </p:nvSpPr>
        <p:spPr>
          <a:xfrm>
            <a:off x="5312520" y="5853468"/>
            <a:ext cx="33155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2016</a:t>
            </a:r>
          </a:p>
        </p:txBody>
      </p:sp>
      <p:sp>
        <p:nvSpPr>
          <p:cNvPr id="103" name="CaixaDeTexto 102">
            <a:extLst>
              <a:ext uri="{FF2B5EF4-FFF2-40B4-BE49-F238E27FC236}">
                <a16:creationId xmlns:a16="http://schemas.microsoft.com/office/drawing/2014/main" id="{793FFBA7-F84B-8F08-DDF5-D3B2BF26EBA5}"/>
              </a:ext>
            </a:extLst>
          </p:cNvPr>
          <p:cNvSpPr txBox="1"/>
          <p:nvPr/>
        </p:nvSpPr>
        <p:spPr>
          <a:xfrm>
            <a:off x="6534313" y="5841733"/>
            <a:ext cx="33155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2017</a:t>
            </a:r>
          </a:p>
        </p:txBody>
      </p:sp>
      <p:sp>
        <p:nvSpPr>
          <p:cNvPr id="104" name="CaixaDeTexto 103">
            <a:extLst>
              <a:ext uri="{FF2B5EF4-FFF2-40B4-BE49-F238E27FC236}">
                <a16:creationId xmlns:a16="http://schemas.microsoft.com/office/drawing/2014/main" id="{912D728B-B10C-B831-9F63-B2F65A433331}"/>
              </a:ext>
            </a:extLst>
          </p:cNvPr>
          <p:cNvSpPr txBox="1"/>
          <p:nvPr/>
        </p:nvSpPr>
        <p:spPr>
          <a:xfrm>
            <a:off x="7754979" y="5848227"/>
            <a:ext cx="33155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2018</a:t>
            </a:r>
          </a:p>
        </p:txBody>
      </p:sp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C9682D05-37EA-86D2-C04B-E6F7F4B52B70}"/>
              </a:ext>
            </a:extLst>
          </p:cNvPr>
          <p:cNvSpPr txBox="1"/>
          <p:nvPr/>
        </p:nvSpPr>
        <p:spPr>
          <a:xfrm>
            <a:off x="8809521" y="5840553"/>
            <a:ext cx="33155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100" b="1" dirty="0"/>
              <a:t>2019</a:t>
            </a:r>
          </a:p>
        </p:txBody>
      </p:sp>
      <p:sp>
        <p:nvSpPr>
          <p:cNvPr id="106" name="CaixaDeTexto 105">
            <a:extLst>
              <a:ext uri="{FF2B5EF4-FFF2-40B4-BE49-F238E27FC236}">
                <a16:creationId xmlns:a16="http://schemas.microsoft.com/office/drawing/2014/main" id="{E1AD739F-112C-3084-A8E0-172BCD807A5E}"/>
              </a:ext>
            </a:extLst>
          </p:cNvPr>
          <p:cNvSpPr txBox="1"/>
          <p:nvPr/>
        </p:nvSpPr>
        <p:spPr>
          <a:xfrm>
            <a:off x="2014893" y="5368168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Clr>
                <a:schemeClr val="accent1"/>
              </a:buClr>
            </a:pPr>
            <a:r>
              <a:rPr lang="pt-BR" sz="1100" b="1" dirty="0"/>
              <a:t>0</a:t>
            </a:r>
          </a:p>
        </p:txBody>
      </p:sp>
      <p:sp>
        <p:nvSpPr>
          <p:cNvPr id="107" name="CaixaDeTexto 106">
            <a:extLst>
              <a:ext uri="{FF2B5EF4-FFF2-40B4-BE49-F238E27FC236}">
                <a16:creationId xmlns:a16="http://schemas.microsoft.com/office/drawing/2014/main" id="{FD59B4F4-B022-C1F2-7DBF-0F3211F3794C}"/>
              </a:ext>
            </a:extLst>
          </p:cNvPr>
          <p:cNvSpPr txBox="1"/>
          <p:nvPr/>
        </p:nvSpPr>
        <p:spPr>
          <a:xfrm>
            <a:off x="2043212" y="4622314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Clr>
                <a:schemeClr val="accent1"/>
              </a:buClr>
            </a:pPr>
            <a:r>
              <a:rPr lang="pt-BR" sz="1100" b="1" dirty="0"/>
              <a:t>0.1</a:t>
            </a:r>
          </a:p>
        </p:txBody>
      </p:sp>
      <p:sp>
        <p:nvSpPr>
          <p:cNvPr id="108" name="CaixaDeTexto 107">
            <a:extLst>
              <a:ext uri="{FF2B5EF4-FFF2-40B4-BE49-F238E27FC236}">
                <a16:creationId xmlns:a16="http://schemas.microsoft.com/office/drawing/2014/main" id="{0363889A-0ABB-F577-4289-1406EEAEB19C}"/>
              </a:ext>
            </a:extLst>
          </p:cNvPr>
          <p:cNvSpPr txBox="1"/>
          <p:nvPr/>
        </p:nvSpPr>
        <p:spPr>
          <a:xfrm>
            <a:off x="2043212" y="3872360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Clr>
                <a:schemeClr val="accent1"/>
              </a:buClr>
            </a:pPr>
            <a:r>
              <a:rPr lang="pt-BR" sz="1100" b="1" dirty="0"/>
              <a:t>0.2</a:t>
            </a:r>
          </a:p>
        </p:txBody>
      </p:sp>
      <p:sp>
        <p:nvSpPr>
          <p:cNvPr id="109" name="CaixaDeTexto 108">
            <a:extLst>
              <a:ext uri="{FF2B5EF4-FFF2-40B4-BE49-F238E27FC236}">
                <a16:creationId xmlns:a16="http://schemas.microsoft.com/office/drawing/2014/main" id="{7F43ED84-F443-9300-74F6-5AD025B30FD2}"/>
              </a:ext>
            </a:extLst>
          </p:cNvPr>
          <p:cNvSpPr txBox="1"/>
          <p:nvPr/>
        </p:nvSpPr>
        <p:spPr>
          <a:xfrm>
            <a:off x="2044360" y="3103031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Clr>
                <a:schemeClr val="accent1"/>
              </a:buClr>
            </a:pPr>
            <a:r>
              <a:rPr lang="pt-BR" sz="1100" b="1" dirty="0"/>
              <a:t>0.3</a:t>
            </a:r>
          </a:p>
        </p:txBody>
      </p:sp>
      <p:sp>
        <p:nvSpPr>
          <p:cNvPr id="110" name="CaixaDeTexto 109">
            <a:extLst>
              <a:ext uri="{FF2B5EF4-FFF2-40B4-BE49-F238E27FC236}">
                <a16:creationId xmlns:a16="http://schemas.microsoft.com/office/drawing/2014/main" id="{9FE249E3-F737-BEBA-2A60-C36B4B435264}"/>
              </a:ext>
            </a:extLst>
          </p:cNvPr>
          <p:cNvSpPr txBox="1"/>
          <p:nvPr/>
        </p:nvSpPr>
        <p:spPr>
          <a:xfrm>
            <a:off x="2043212" y="2350500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Clr>
                <a:schemeClr val="accent1"/>
              </a:buClr>
            </a:pPr>
            <a:r>
              <a:rPr lang="pt-BR" sz="1100" b="1" dirty="0"/>
              <a:t>0.4</a:t>
            </a:r>
          </a:p>
        </p:txBody>
      </p:sp>
      <p:sp>
        <p:nvSpPr>
          <p:cNvPr id="111" name="CaixaDeTexto 110">
            <a:extLst>
              <a:ext uri="{FF2B5EF4-FFF2-40B4-BE49-F238E27FC236}">
                <a16:creationId xmlns:a16="http://schemas.microsoft.com/office/drawing/2014/main" id="{36B32F4A-D01A-0F1F-4081-629A9F29ABA7}"/>
              </a:ext>
            </a:extLst>
          </p:cNvPr>
          <p:cNvSpPr txBox="1"/>
          <p:nvPr/>
        </p:nvSpPr>
        <p:spPr>
          <a:xfrm>
            <a:off x="2043212" y="1604646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Clr>
                <a:schemeClr val="accent1"/>
              </a:buClr>
            </a:pPr>
            <a:r>
              <a:rPr lang="pt-BR" sz="1100" b="1" dirty="0"/>
              <a:t>0.5</a:t>
            </a:r>
          </a:p>
        </p:txBody>
      </p:sp>
      <p:sp>
        <p:nvSpPr>
          <p:cNvPr id="112" name="CaixaDeTexto 111">
            <a:extLst>
              <a:ext uri="{FF2B5EF4-FFF2-40B4-BE49-F238E27FC236}">
                <a16:creationId xmlns:a16="http://schemas.microsoft.com/office/drawing/2014/main" id="{196A808D-7DF5-2648-856D-B4E71F7557CD}"/>
              </a:ext>
            </a:extLst>
          </p:cNvPr>
          <p:cNvSpPr txBox="1"/>
          <p:nvPr/>
        </p:nvSpPr>
        <p:spPr>
          <a:xfrm>
            <a:off x="9543457" y="5361458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pt-BR" sz="1100" b="1" dirty="0"/>
              <a:t>0</a:t>
            </a:r>
          </a:p>
        </p:txBody>
      </p:sp>
      <p:sp>
        <p:nvSpPr>
          <p:cNvPr id="113" name="CaixaDeTexto 112">
            <a:extLst>
              <a:ext uri="{FF2B5EF4-FFF2-40B4-BE49-F238E27FC236}">
                <a16:creationId xmlns:a16="http://schemas.microsoft.com/office/drawing/2014/main" id="{6A0B8F70-864E-6DD3-A058-6E68587D98F5}"/>
              </a:ext>
            </a:extLst>
          </p:cNvPr>
          <p:cNvSpPr txBox="1"/>
          <p:nvPr/>
        </p:nvSpPr>
        <p:spPr>
          <a:xfrm>
            <a:off x="9571776" y="4720451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pt-BR" sz="1100" b="1" dirty="0"/>
              <a:t>200</a:t>
            </a:r>
          </a:p>
        </p:txBody>
      </p:sp>
      <p:sp>
        <p:nvSpPr>
          <p:cNvPr id="114" name="CaixaDeTexto 113">
            <a:extLst>
              <a:ext uri="{FF2B5EF4-FFF2-40B4-BE49-F238E27FC236}">
                <a16:creationId xmlns:a16="http://schemas.microsoft.com/office/drawing/2014/main" id="{1A124666-7C41-4FA9-2188-9E9AEE936424}"/>
              </a:ext>
            </a:extLst>
          </p:cNvPr>
          <p:cNvSpPr txBox="1"/>
          <p:nvPr/>
        </p:nvSpPr>
        <p:spPr>
          <a:xfrm>
            <a:off x="9547312" y="4117243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pt-BR" sz="1100" b="1" dirty="0"/>
              <a:t>400</a:t>
            </a:r>
          </a:p>
        </p:txBody>
      </p:sp>
      <p:sp>
        <p:nvSpPr>
          <p:cNvPr id="115" name="CaixaDeTexto 114">
            <a:extLst>
              <a:ext uri="{FF2B5EF4-FFF2-40B4-BE49-F238E27FC236}">
                <a16:creationId xmlns:a16="http://schemas.microsoft.com/office/drawing/2014/main" id="{5EB8E080-3473-6F7F-8252-7A8465230115}"/>
              </a:ext>
            </a:extLst>
          </p:cNvPr>
          <p:cNvSpPr txBox="1"/>
          <p:nvPr/>
        </p:nvSpPr>
        <p:spPr>
          <a:xfrm>
            <a:off x="9560088" y="3483538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pt-BR" sz="1100" b="1" dirty="0"/>
              <a:t>600</a:t>
            </a:r>
          </a:p>
        </p:txBody>
      </p:sp>
      <p:sp>
        <p:nvSpPr>
          <p:cNvPr id="117" name="CaixaDeTexto 116">
            <a:extLst>
              <a:ext uri="{FF2B5EF4-FFF2-40B4-BE49-F238E27FC236}">
                <a16:creationId xmlns:a16="http://schemas.microsoft.com/office/drawing/2014/main" id="{A9823C77-AC29-E168-D8DE-462A2DA16156}"/>
              </a:ext>
            </a:extLst>
          </p:cNvPr>
          <p:cNvSpPr txBox="1"/>
          <p:nvPr/>
        </p:nvSpPr>
        <p:spPr>
          <a:xfrm>
            <a:off x="9571775" y="1604646"/>
            <a:ext cx="49533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pt-BR" sz="1100" b="1" dirty="0"/>
              <a:t>1200</a:t>
            </a:r>
          </a:p>
        </p:txBody>
      </p:sp>
      <p:sp>
        <p:nvSpPr>
          <p:cNvPr id="118" name="CaixaDeTexto 117">
            <a:extLst>
              <a:ext uri="{FF2B5EF4-FFF2-40B4-BE49-F238E27FC236}">
                <a16:creationId xmlns:a16="http://schemas.microsoft.com/office/drawing/2014/main" id="{93D2996D-18BE-BBF6-E921-C9F294C2AAA0}"/>
              </a:ext>
            </a:extLst>
          </p:cNvPr>
          <p:cNvSpPr txBox="1"/>
          <p:nvPr/>
        </p:nvSpPr>
        <p:spPr>
          <a:xfrm>
            <a:off x="9560088" y="2851438"/>
            <a:ext cx="2706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pt-BR" sz="1100" b="1" dirty="0"/>
              <a:t>800</a:t>
            </a:r>
          </a:p>
        </p:txBody>
      </p:sp>
      <p:sp>
        <p:nvSpPr>
          <p:cNvPr id="119" name="CaixaDeTexto 118">
            <a:extLst>
              <a:ext uri="{FF2B5EF4-FFF2-40B4-BE49-F238E27FC236}">
                <a16:creationId xmlns:a16="http://schemas.microsoft.com/office/drawing/2014/main" id="{9EED64D2-E5C4-6780-BF66-B0880B62A630}"/>
              </a:ext>
            </a:extLst>
          </p:cNvPr>
          <p:cNvSpPr txBox="1"/>
          <p:nvPr/>
        </p:nvSpPr>
        <p:spPr>
          <a:xfrm>
            <a:off x="9571776" y="2210712"/>
            <a:ext cx="27060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pt-BR" sz="1100" b="1" dirty="0"/>
              <a:t>1000</a:t>
            </a:r>
          </a:p>
        </p:txBody>
      </p:sp>
      <p:sp>
        <p:nvSpPr>
          <p:cNvPr id="120" name="CaixaDeTexto 119">
            <a:extLst>
              <a:ext uri="{FF2B5EF4-FFF2-40B4-BE49-F238E27FC236}">
                <a16:creationId xmlns:a16="http://schemas.microsoft.com/office/drawing/2014/main" id="{75468A54-6A23-3EEC-9113-8DFB374EA35D}"/>
              </a:ext>
            </a:extLst>
          </p:cNvPr>
          <p:cNvSpPr txBox="1"/>
          <p:nvPr/>
        </p:nvSpPr>
        <p:spPr>
          <a:xfrm rot="16200000">
            <a:off x="8593048" y="3457161"/>
            <a:ext cx="2870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400" dirty="0"/>
              <a:t>Volume </a:t>
            </a:r>
            <a:r>
              <a:rPr lang="pt-BR" sz="1400" dirty="0" err="1"/>
              <a:t>of</a:t>
            </a:r>
            <a:r>
              <a:rPr lang="pt-BR" sz="1400" dirty="0"/>
              <a:t> Lung </a:t>
            </a:r>
            <a:r>
              <a:rPr lang="pt-BR" sz="1400" dirty="0" err="1"/>
              <a:t>Cancer</a:t>
            </a:r>
            <a:r>
              <a:rPr lang="pt-BR" sz="1400" dirty="0"/>
              <a:t> </a:t>
            </a:r>
            <a:r>
              <a:rPr lang="pt-BR" sz="1400" dirty="0" err="1"/>
              <a:t>Screening</a:t>
            </a:r>
            <a:endParaRPr lang="pt-BR" sz="1400" dirty="0"/>
          </a:p>
        </p:txBody>
      </p:sp>
      <p:sp>
        <p:nvSpPr>
          <p:cNvPr id="121" name="CaixaDeTexto 120">
            <a:extLst>
              <a:ext uri="{FF2B5EF4-FFF2-40B4-BE49-F238E27FC236}">
                <a16:creationId xmlns:a16="http://schemas.microsoft.com/office/drawing/2014/main" id="{B0774D1B-9CDA-D7CA-5EC4-72BEC4C0B184}"/>
              </a:ext>
            </a:extLst>
          </p:cNvPr>
          <p:cNvSpPr txBox="1"/>
          <p:nvPr/>
        </p:nvSpPr>
        <p:spPr>
          <a:xfrm rot="16200000">
            <a:off x="407109" y="3475885"/>
            <a:ext cx="31264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pt-BR" sz="1400" dirty="0" err="1"/>
              <a:t>Proportion</a:t>
            </a:r>
            <a:r>
              <a:rPr lang="pt-BR" sz="1400" dirty="0"/>
              <a:t> </a:t>
            </a:r>
            <a:r>
              <a:rPr lang="pt-BR" sz="1400" dirty="0" err="1"/>
              <a:t>Diagnosed</a:t>
            </a:r>
            <a:r>
              <a:rPr lang="pt-BR" sz="1400" dirty="0"/>
              <a:t> </a:t>
            </a:r>
            <a:r>
              <a:rPr lang="pt-BR" sz="1400" dirty="0" err="1"/>
              <a:t>After</a:t>
            </a:r>
            <a:r>
              <a:rPr lang="pt-BR" sz="1400" dirty="0"/>
              <a:t> </a:t>
            </a:r>
            <a:r>
              <a:rPr lang="pt-BR" sz="1400" dirty="0" err="1"/>
              <a:t>Screening</a:t>
            </a:r>
            <a:endParaRPr lang="pt-BR" sz="1400" dirty="0"/>
          </a:p>
        </p:txBody>
      </p:sp>
      <p:cxnSp>
        <p:nvCxnSpPr>
          <p:cNvPr id="183" name="Conector reto 182">
            <a:extLst>
              <a:ext uri="{FF2B5EF4-FFF2-40B4-BE49-F238E27FC236}">
                <a16:creationId xmlns:a16="http://schemas.microsoft.com/office/drawing/2014/main" id="{4B95F9FE-BF58-932F-B2D9-91632F34C582}"/>
              </a:ext>
            </a:extLst>
          </p:cNvPr>
          <p:cNvCxnSpPr/>
          <p:nvPr/>
        </p:nvCxnSpPr>
        <p:spPr>
          <a:xfrm>
            <a:off x="808074" y="3483538"/>
            <a:ext cx="0" cy="45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5" name="Gráfico 184">
            <a:extLst>
              <a:ext uri="{FF2B5EF4-FFF2-40B4-BE49-F238E27FC236}">
                <a16:creationId xmlns:a16="http://schemas.microsoft.com/office/drawing/2014/main" id="{7E3CD326-B6B3-D826-D390-86E796536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01678" y="1942397"/>
            <a:ext cx="6709517" cy="3265807"/>
          </a:xfrm>
          <a:prstGeom prst="rect">
            <a:avLst/>
          </a:prstGeom>
        </p:spPr>
      </p:pic>
      <p:cxnSp>
        <p:nvCxnSpPr>
          <p:cNvPr id="189" name="Conector reto 188">
            <a:extLst>
              <a:ext uri="{FF2B5EF4-FFF2-40B4-BE49-F238E27FC236}">
                <a16:creationId xmlns:a16="http://schemas.microsoft.com/office/drawing/2014/main" id="{FF439EC9-F980-9990-B774-F039FC63A396}"/>
              </a:ext>
            </a:extLst>
          </p:cNvPr>
          <p:cNvCxnSpPr>
            <a:cxnSpLocks/>
          </p:cNvCxnSpPr>
          <p:nvPr/>
        </p:nvCxnSpPr>
        <p:spPr>
          <a:xfrm>
            <a:off x="2459242" y="5454587"/>
            <a:ext cx="0" cy="5628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Conector reto 193">
            <a:extLst>
              <a:ext uri="{FF2B5EF4-FFF2-40B4-BE49-F238E27FC236}">
                <a16:creationId xmlns:a16="http://schemas.microsoft.com/office/drawing/2014/main" id="{7FF09235-A3F6-BA23-0BA0-781082AA5A9F}"/>
              </a:ext>
            </a:extLst>
          </p:cNvPr>
          <p:cNvCxnSpPr>
            <a:cxnSpLocks/>
          </p:cNvCxnSpPr>
          <p:nvPr/>
        </p:nvCxnSpPr>
        <p:spPr>
          <a:xfrm>
            <a:off x="3660470" y="5454587"/>
            <a:ext cx="0" cy="5628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Conector reto 194">
            <a:extLst>
              <a:ext uri="{FF2B5EF4-FFF2-40B4-BE49-F238E27FC236}">
                <a16:creationId xmlns:a16="http://schemas.microsoft.com/office/drawing/2014/main" id="{272F5978-AFD8-B335-6AB0-95830487AEC1}"/>
              </a:ext>
            </a:extLst>
          </p:cNvPr>
          <p:cNvCxnSpPr>
            <a:cxnSpLocks/>
          </p:cNvCxnSpPr>
          <p:nvPr/>
        </p:nvCxnSpPr>
        <p:spPr>
          <a:xfrm>
            <a:off x="4870829" y="5454587"/>
            <a:ext cx="0" cy="5628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onector reto 195">
            <a:extLst>
              <a:ext uri="{FF2B5EF4-FFF2-40B4-BE49-F238E27FC236}">
                <a16:creationId xmlns:a16="http://schemas.microsoft.com/office/drawing/2014/main" id="{79F90F37-447F-44FA-907D-0D2DFCDB3C59}"/>
              </a:ext>
            </a:extLst>
          </p:cNvPr>
          <p:cNvCxnSpPr>
            <a:cxnSpLocks/>
          </p:cNvCxnSpPr>
          <p:nvPr/>
        </p:nvCxnSpPr>
        <p:spPr>
          <a:xfrm>
            <a:off x="6084444" y="5454587"/>
            <a:ext cx="0" cy="5628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Conector reto 196">
            <a:extLst>
              <a:ext uri="{FF2B5EF4-FFF2-40B4-BE49-F238E27FC236}">
                <a16:creationId xmlns:a16="http://schemas.microsoft.com/office/drawing/2014/main" id="{C0914CF6-A268-AA14-D926-0CB674C8A29A}"/>
              </a:ext>
            </a:extLst>
          </p:cNvPr>
          <p:cNvCxnSpPr>
            <a:cxnSpLocks/>
          </p:cNvCxnSpPr>
          <p:nvPr/>
        </p:nvCxnSpPr>
        <p:spPr>
          <a:xfrm>
            <a:off x="7292938" y="5454587"/>
            <a:ext cx="0" cy="5628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Conector reto 197">
            <a:extLst>
              <a:ext uri="{FF2B5EF4-FFF2-40B4-BE49-F238E27FC236}">
                <a16:creationId xmlns:a16="http://schemas.microsoft.com/office/drawing/2014/main" id="{567BE90F-2391-4DF3-6FAB-0E29E548A17B}"/>
              </a:ext>
            </a:extLst>
          </p:cNvPr>
          <p:cNvCxnSpPr>
            <a:cxnSpLocks/>
          </p:cNvCxnSpPr>
          <p:nvPr/>
        </p:nvCxnSpPr>
        <p:spPr>
          <a:xfrm>
            <a:off x="8502906" y="5454587"/>
            <a:ext cx="0" cy="5628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Conector reto 198">
            <a:extLst>
              <a:ext uri="{FF2B5EF4-FFF2-40B4-BE49-F238E27FC236}">
                <a16:creationId xmlns:a16="http://schemas.microsoft.com/office/drawing/2014/main" id="{C41B44AF-C4E8-9B42-B6ED-29E2CC2AED94}"/>
              </a:ext>
            </a:extLst>
          </p:cNvPr>
          <p:cNvCxnSpPr>
            <a:cxnSpLocks/>
          </p:cNvCxnSpPr>
          <p:nvPr/>
        </p:nvCxnSpPr>
        <p:spPr>
          <a:xfrm>
            <a:off x="9453456" y="5454587"/>
            <a:ext cx="0" cy="5628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20852112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6CBA7-CD25-46AE-971A-6BBA7B4EC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07EA7F7-C716-7FB4-D227-654035086D63}"/>
              </a:ext>
            </a:extLst>
          </p:cNvPr>
          <p:cNvSpPr/>
          <p:nvPr/>
        </p:nvSpPr>
        <p:spPr>
          <a:xfrm rot="5400000">
            <a:off x="3791320" y="-2400925"/>
            <a:ext cx="4606372" cy="122102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E5ED32-96A6-939E-9894-3ECA4522E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00445"/>
            <a:ext cx="11451266" cy="801502"/>
          </a:xfrm>
        </p:spPr>
        <p:txBody>
          <a:bodyPr>
            <a:normAutofit fontScale="90000"/>
          </a:bodyPr>
          <a:lstStyle/>
          <a:p>
            <a:r>
              <a:rPr lang="pt-BR" sz="2400" dirty="0"/>
              <a:t>NGS e amostragem de tecidos guiada por imagem: uma cartilha para radiologistas intervencionistas – </a:t>
            </a:r>
            <a:r>
              <a:rPr lang="pt-BR" sz="2400" b="0" dirty="0">
                <a:latin typeface="+mj-lt"/>
              </a:rPr>
              <a:t>Fração Tumoral e Celularidade na Amostra</a:t>
            </a:r>
            <a:endParaRPr lang="pt-BR" sz="2400" b="0" baseline="30000" dirty="0">
              <a:latin typeface="+mj-lt"/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75B23F99-4E94-E55B-0EF6-AD415D856B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2196192"/>
              </p:ext>
            </p:extLst>
          </p:nvPr>
        </p:nvGraphicFramePr>
        <p:xfrm>
          <a:off x="582471" y="1614275"/>
          <a:ext cx="6296794" cy="4144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Imagem 17">
            <a:extLst>
              <a:ext uri="{FF2B5EF4-FFF2-40B4-BE49-F238E27FC236}">
                <a16:creationId xmlns:a16="http://schemas.microsoft.com/office/drawing/2014/main" id="{2115491E-B04B-E39D-F39C-16B43791DF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6934" y="1614275"/>
            <a:ext cx="3889668" cy="4144927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6F7F93C9-DC53-3CAB-27FC-A776728A1EEC}"/>
              </a:ext>
            </a:extLst>
          </p:cNvPr>
          <p:cNvSpPr txBox="1"/>
          <p:nvPr/>
        </p:nvSpPr>
        <p:spPr>
          <a:xfrm>
            <a:off x="457199" y="6306477"/>
            <a:ext cx="725414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YEUNG, J. et al. Next-Generation Sequencing and Image-Guided Tissue Sampling: A Primer for Interventional Radiologists. </a:t>
            </a:r>
            <a:r>
              <a:rPr lang="en-US" sz="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Journal of Vascular and Interventional Radiology</a:t>
            </a:r>
            <a:r>
              <a:rPr lang="en-US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v. 34, n. 8, p. 1291- 1302.e1, 1 ago. 2023.</a:t>
            </a:r>
            <a:endParaRPr lang="pt-BR" sz="800" dirty="0">
              <a:solidFill>
                <a:srgbClr val="2121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791345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38FA6-DA9A-AF8D-BD0C-8ED260052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3843F-7E7F-EFDE-633F-291D7CDD2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00445"/>
            <a:ext cx="11469190" cy="1159330"/>
          </a:xfrm>
        </p:spPr>
        <p:txBody>
          <a:bodyPr>
            <a:normAutofit fontScale="90000"/>
          </a:bodyPr>
          <a:lstStyle/>
          <a:p>
            <a:r>
              <a:rPr lang="pt-BR" sz="2700" dirty="0"/>
              <a:t>NGS e amostragem de tecidos guiada por imagem: uma cartilha para radiologistas intervencionistas – Fração Tumoral e Celularidade na Amostra</a:t>
            </a:r>
            <a:endParaRPr lang="pt-BR" sz="2700" baseline="30000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AB79CDA-3564-2250-51A9-69E21E933A35}"/>
              </a:ext>
            </a:extLst>
          </p:cNvPr>
          <p:cNvSpPr txBox="1"/>
          <p:nvPr/>
        </p:nvSpPr>
        <p:spPr>
          <a:xfrm>
            <a:off x="451024" y="6200149"/>
            <a:ext cx="725414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CHEN, H. et al. Analysis of pre-analytic factors affecting the success of clinical next-generation sequencing of solid organ malignancies. </a:t>
            </a:r>
            <a:r>
              <a:rPr lang="en-US" sz="800" b="1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Cancers</a:t>
            </a:r>
            <a:r>
              <a:rPr lang="en-US" sz="80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v.7, p. 1699-1715, 28 ago. 2015.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A8E4397E-A718-432B-7BB4-A63122EA63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413333"/>
              </p:ext>
            </p:extLst>
          </p:nvPr>
        </p:nvGraphicFramePr>
        <p:xfrm>
          <a:off x="558601" y="1991450"/>
          <a:ext cx="6796940" cy="339321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68765">
                  <a:extLst>
                    <a:ext uri="{9D8B030D-6E8A-4147-A177-3AD203B41FA5}">
                      <a16:colId xmlns:a16="http://schemas.microsoft.com/office/drawing/2014/main" val="4175984485"/>
                    </a:ext>
                  </a:extLst>
                </a:gridCol>
                <a:gridCol w="1423749">
                  <a:extLst>
                    <a:ext uri="{9D8B030D-6E8A-4147-A177-3AD203B41FA5}">
                      <a16:colId xmlns:a16="http://schemas.microsoft.com/office/drawing/2014/main" val="632590605"/>
                    </a:ext>
                  </a:extLst>
                </a:gridCol>
                <a:gridCol w="1826933">
                  <a:extLst>
                    <a:ext uri="{9D8B030D-6E8A-4147-A177-3AD203B41FA5}">
                      <a16:colId xmlns:a16="http://schemas.microsoft.com/office/drawing/2014/main" val="837765918"/>
                    </a:ext>
                  </a:extLst>
                </a:gridCol>
                <a:gridCol w="1218105">
                  <a:extLst>
                    <a:ext uri="{9D8B030D-6E8A-4147-A177-3AD203B41FA5}">
                      <a16:colId xmlns:a16="http://schemas.microsoft.com/office/drawing/2014/main" val="1269599229"/>
                    </a:ext>
                  </a:extLst>
                </a:gridCol>
                <a:gridCol w="1359388">
                  <a:extLst>
                    <a:ext uri="{9D8B030D-6E8A-4147-A177-3AD203B41FA5}">
                      <a16:colId xmlns:a16="http://schemas.microsoft.com/office/drawing/2014/main" val="3146134824"/>
                    </a:ext>
                  </a:extLst>
                </a:gridCol>
              </a:tblGrid>
              <a:tr h="352326">
                <a:tc>
                  <a:txBody>
                    <a:bodyPr/>
                    <a:lstStyle/>
                    <a:p>
                      <a:pPr algn="ctr"/>
                      <a:r>
                        <a:rPr lang="pt-BR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Platform/</a:t>
                      </a:r>
                      <a:r>
                        <a:rPr lang="pt-BR" sz="900" b="1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panel</a:t>
                      </a:r>
                      <a:r>
                        <a:rPr lang="pt-BR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900" b="1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  <a:endParaRPr lang="pt-BR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06" marR="81306" marT="40653" marB="40653" anchor="ctr">
                    <a:gradFill>
                      <a:gsLst>
                        <a:gs pos="0">
                          <a:srgbClr val="006E76"/>
                        </a:gs>
                        <a:gs pos="100000">
                          <a:srgbClr val="01ACB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Ion </a:t>
                      </a:r>
                      <a:r>
                        <a:rPr lang="pt-BR" sz="900" b="1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AmpliSeq</a:t>
                      </a:r>
                      <a:r>
                        <a:rPr lang="pt-BR" sz="900" b="1" i="0" baseline="30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</a:t>
                      </a:r>
                      <a:r>
                        <a:rPr lang="pt-BR" sz="900" b="1" i="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900" b="1" i="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Cancer</a:t>
                      </a:r>
                      <a:r>
                        <a:rPr lang="pt-BR" sz="900" b="1" i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900" b="1" i="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Hotspot</a:t>
                      </a:r>
                      <a:r>
                        <a:rPr lang="pt-BR" sz="900" b="1" i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900" b="1" i="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Panel</a:t>
                      </a:r>
                      <a:r>
                        <a:rPr lang="pt-BR" sz="900" b="1" i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v2</a:t>
                      </a:r>
                      <a:endParaRPr lang="pt-BR" sz="900" b="1" i="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06" marR="81306" marT="40653" marB="40653" anchor="ctr">
                    <a:gradFill>
                      <a:gsLst>
                        <a:gs pos="0">
                          <a:srgbClr val="006E76"/>
                        </a:gs>
                        <a:gs pos="100000">
                          <a:srgbClr val="01ACB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Ion </a:t>
                      </a:r>
                      <a:r>
                        <a:rPr lang="pt-BR" sz="900" b="1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AmpliSeq</a:t>
                      </a:r>
                      <a:r>
                        <a:rPr lang="pt-BR" sz="900" b="1" i="0" baseline="30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</a:t>
                      </a:r>
                      <a:r>
                        <a:rPr lang="pt-BR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900" b="1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Comprehensive</a:t>
                      </a:r>
                      <a:r>
                        <a:rPr lang="pt-BR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900" b="1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Cancer</a:t>
                      </a:r>
                      <a:r>
                        <a:rPr lang="pt-BR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900" b="1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Panel</a:t>
                      </a:r>
                      <a:endParaRPr lang="pt-BR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06" marR="81306" marT="40653" marB="40653" anchor="ctr">
                    <a:gradFill>
                      <a:gsLst>
                        <a:gs pos="0">
                          <a:srgbClr val="006E76"/>
                        </a:gs>
                        <a:gs pos="100000">
                          <a:srgbClr val="01ACB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1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TruSeq</a:t>
                      </a:r>
                      <a:r>
                        <a:rPr lang="pt-BR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900" b="1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Amplicon</a:t>
                      </a:r>
                      <a:r>
                        <a:rPr lang="pt-BR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900" b="1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Cancer</a:t>
                      </a:r>
                      <a:r>
                        <a:rPr lang="pt-BR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900" b="1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Panel</a:t>
                      </a:r>
                      <a:endParaRPr lang="pt-BR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06" marR="81306" marT="40653" marB="40653" anchor="ctr">
                    <a:gradFill>
                      <a:gsLst>
                        <a:gs pos="0">
                          <a:srgbClr val="006E76"/>
                        </a:gs>
                        <a:gs pos="100000">
                          <a:srgbClr val="01ACB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1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TruSight</a:t>
                      </a:r>
                      <a:r>
                        <a:rPr lang="pt-BR" sz="900" b="1" i="0" baseline="30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</a:t>
                      </a:r>
                      <a:r>
                        <a:rPr lang="pt-BR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Tumor </a:t>
                      </a:r>
                      <a:r>
                        <a:rPr lang="pt-BR" sz="900" b="1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Sequencing</a:t>
                      </a:r>
                      <a:r>
                        <a:rPr lang="pt-BR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900" b="1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Panel</a:t>
                      </a:r>
                      <a:endParaRPr lang="pt-BR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06" marR="81306" marT="40653" marB="40653" anchor="ctr">
                    <a:gradFill>
                      <a:gsLst>
                        <a:gs pos="0">
                          <a:srgbClr val="006E76"/>
                        </a:gs>
                        <a:gs pos="100000">
                          <a:srgbClr val="01ACB9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22119111"/>
                  </a:ext>
                </a:extLst>
              </a:tr>
              <a:tr h="352326"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NGS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platform</a:t>
                      </a:r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Manufacturer</a:t>
                      </a:r>
                      <a:endParaRPr lang="pt-BR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Ion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Torrent</a:t>
                      </a:r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Life Technologies</a:t>
                      </a: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Ion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Proton</a:t>
                      </a:r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Life Technologies</a:t>
                      </a: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MiSeq</a:t>
                      </a:r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NextSew</a:t>
                      </a:r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Illumina</a:t>
                      </a:r>
                      <a:endParaRPr lang="pt-BR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MiSeq</a:t>
                      </a:r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NextSeq</a:t>
                      </a:r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Illumina</a:t>
                      </a:r>
                      <a:endParaRPr lang="pt-BR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06" marR="81306" marT="40653" marB="40653" anchor="ctr"/>
                </a:tc>
                <a:extLst>
                  <a:ext uri="{0D108BD9-81ED-4DB2-BD59-A6C34878D82A}">
                    <a16:rowId xmlns:a16="http://schemas.microsoft.com/office/drawing/2014/main" val="333108065"/>
                  </a:ext>
                </a:extLst>
              </a:tr>
              <a:tr h="216816"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</a:t>
                      </a:r>
                      <a:endParaRPr lang="pt-BR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FFPE,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cytology</a:t>
                      </a:r>
                      <a:endParaRPr lang="pt-BR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FFPE,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cytology</a:t>
                      </a:r>
                      <a:endParaRPr lang="pt-BR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FFPE,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cytology</a:t>
                      </a:r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FFPE,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cytology</a:t>
                      </a:r>
                      <a:endParaRPr lang="pt-BR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06" marR="81306" marT="40653" marB="40653" anchor="ctr"/>
                </a:tc>
                <a:extLst>
                  <a:ext uri="{0D108BD9-81ED-4DB2-BD59-A6C34878D82A}">
                    <a16:rowId xmlns:a16="http://schemas.microsoft.com/office/drawing/2014/main" val="3344348880"/>
                  </a:ext>
                </a:extLst>
              </a:tr>
              <a:tr h="216816"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DNA input</a:t>
                      </a: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</a:t>
                      </a:r>
                      <a:endParaRPr lang="pt-BR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</a:t>
                      </a:r>
                      <a:endParaRPr lang="pt-BR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</a:t>
                      </a:r>
                      <a:endParaRPr lang="pt-BR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30-300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</a:t>
                      </a:r>
                      <a:endParaRPr lang="pt-BR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06" marR="81306" marT="40653" marB="40653" anchor="ctr"/>
                </a:tc>
                <a:extLst>
                  <a:ext uri="{0D108BD9-81ED-4DB2-BD59-A6C34878D82A}">
                    <a16:rowId xmlns:a16="http://schemas.microsoft.com/office/drawing/2014/main" val="2193182952"/>
                  </a:ext>
                </a:extLst>
              </a:tr>
              <a:tr h="352326"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Genes in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panel</a:t>
                      </a:r>
                      <a:endParaRPr lang="pt-BR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409</a:t>
                      </a: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81306" marR="81306" marT="40653" marB="40653" anchor="ctr"/>
                </a:tc>
                <a:extLst>
                  <a:ext uri="{0D108BD9-81ED-4DB2-BD59-A6C34878D82A}">
                    <a16:rowId xmlns:a16="http://schemas.microsoft.com/office/drawing/2014/main" val="3921246314"/>
                  </a:ext>
                </a:extLst>
              </a:tr>
              <a:tr h="352326"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Librry</a:t>
                      </a:r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preparation</a:t>
                      </a:r>
                      <a:endParaRPr lang="pt-BR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Multiplexed</a:t>
                      </a:r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PCR</a:t>
                      </a: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Multiplexed</a:t>
                      </a:r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PCR</a:t>
                      </a: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Multiplexed</a:t>
                      </a:r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probe-based</a:t>
                      </a:r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capture</a:t>
                      </a: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Multiplexed</a:t>
                      </a:r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probe-based</a:t>
                      </a:r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capture</a:t>
                      </a:r>
                    </a:p>
                  </a:txBody>
                  <a:tcPr marL="81306" marR="81306" marT="40653" marB="40653" anchor="ctr"/>
                </a:tc>
                <a:extLst>
                  <a:ext uri="{0D108BD9-81ED-4DB2-BD59-A6C34878D82A}">
                    <a16:rowId xmlns:a16="http://schemas.microsoft.com/office/drawing/2014/main" val="1931836598"/>
                  </a:ext>
                </a:extLst>
              </a:tr>
              <a:tr h="329741"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Amplicon</a:t>
                      </a:r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size</a:t>
                      </a:r>
                      <a:endParaRPr lang="pt-BR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111-187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bp</a:t>
                      </a:r>
                      <a:endParaRPr lang="pt-BR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125-175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bp</a:t>
                      </a:r>
                      <a:endParaRPr lang="pt-BR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170-190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bp</a:t>
                      </a:r>
                      <a:endParaRPr lang="pt-BR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165-195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bp</a:t>
                      </a:r>
                      <a:endParaRPr lang="pt-BR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06" marR="81306" marT="40653" marB="40653" anchor="ctr"/>
                </a:tc>
                <a:extLst>
                  <a:ext uri="{0D108BD9-81ED-4DB2-BD59-A6C34878D82A}">
                    <a16:rowId xmlns:a16="http://schemas.microsoft.com/office/drawing/2014/main" val="4011517838"/>
                  </a:ext>
                </a:extLst>
              </a:tr>
              <a:tr h="352326"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</a:t>
                      </a:r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amplicons</a:t>
                      </a:r>
                      <a:endParaRPr lang="pt-BR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207</a:t>
                      </a: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~16,000</a:t>
                      </a: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</a:t>
                      </a: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</a:t>
                      </a:r>
                    </a:p>
                  </a:txBody>
                  <a:tcPr marL="81306" marR="81306" marT="40653" marB="40653" anchor="ctr"/>
                </a:tc>
                <a:extLst>
                  <a:ext uri="{0D108BD9-81ED-4DB2-BD59-A6C34878D82A}">
                    <a16:rowId xmlns:a16="http://schemas.microsoft.com/office/drawing/2014/main" val="27687036"/>
                  </a:ext>
                </a:extLst>
              </a:tr>
              <a:tr h="487836"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Sequencing</a:t>
                      </a:r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technique</a:t>
                      </a:r>
                      <a:endParaRPr lang="pt-BR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Semiconductor</a:t>
                      </a:r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sequencing</a:t>
                      </a:r>
                      <a:endParaRPr lang="pt-BR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Semiconductor</a:t>
                      </a:r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sequencing</a:t>
                      </a:r>
                      <a:endParaRPr lang="pt-BR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Fluorescence</a:t>
                      </a:r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based</a:t>
                      </a:r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sequencing-by-synthesis</a:t>
                      </a:r>
                      <a:endParaRPr lang="pt-BR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Fluorescence</a:t>
                      </a:r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based</a:t>
                      </a:r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sequencing-by-synthesis</a:t>
                      </a:r>
                      <a:endParaRPr lang="pt-BR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06" marR="81306" marT="40653" marB="40653" anchor="ctr"/>
                </a:tc>
                <a:extLst>
                  <a:ext uri="{0D108BD9-81ED-4DB2-BD59-A6C34878D82A}">
                    <a16:rowId xmlns:a16="http://schemas.microsoft.com/office/drawing/2014/main" val="2195653783"/>
                  </a:ext>
                </a:extLst>
              </a:tr>
              <a:tr h="352326"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Sequencing</a:t>
                      </a:r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quality</a:t>
                      </a:r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cutoff</a:t>
                      </a:r>
                      <a:endParaRPr lang="pt-BR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AQ 20</a:t>
                      </a: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AQ 20</a:t>
                      </a: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Q30</a:t>
                      </a:r>
                    </a:p>
                  </a:txBody>
                  <a:tcPr marL="81306" marR="81306" marT="40653" marB="406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Q30</a:t>
                      </a:r>
                    </a:p>
                  </a:txBody>
                  <a:tcPr marL="81306" marR="81306" marT="40653" marB="40653" anchor="ctr"/>
                </a:tc>
                <a:extLst>
                  <a:ext uri="{0D108BD9-81ED-4DB2-BD59-A6C34878D82A}">
                    <a16:rowId xmlns:a16="http://schemas.microsoft.com/office/drawing/2014/main" val="2470207016"/>
                  </a:ext>
                </a:extLst>
              </a:tr>
            </a:tbl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id="{E156327F-F6DB-35C2-EB00-B8904BBAA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950" y="1991450"/>
            <a:ext cx="4236184" cy="339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03360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essoa, segurando, remoto, homem&#10;&#10;Descrição gerada automaticamente">
            <a:extLst>
              <a:ext uri="{FF2B5EF4-FFF2-40B4-BE49-F238E27FC236}">
                <a16:creationId xmlns:a16="http://schemas.microsoft.com/office/drawing/2014/main" id="{EE3F372C-5BAC-332F-5FCF-E1B8F8E9F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6EE92DAB-3033-B2B4-7DDF-168D8B6AB7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141" y="6232767"/>
            <a:ext cx="356327" cy="35632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85FE426-52D9-A6F5-6DBB-B194B66044F0}"/>
              </a:ext>
            </a:extLst>
          </p:cNvPr>
          <p:cNvSpPr txBox="1">
            <a:spLocks/>
          </p:cNvSpPr>
          <p:nvPr/>
        </p:nvSpPr>
        <p:spPr>
          <a:xfrm>
            <a:off x="7012529" y="3108323"/>
            <a:ext cx="4803775" cy="11815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6E76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rgbClr val="00D8E9"/>
                </a:solidFill>
              </a:rPr>
              <a:t>Biópsia líquida</a:t>
            </a:r>
            <a:endParaRPr lang="pt-BR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78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02721-4AB3-7BE7-557A-5EB386A29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7B6CA36D-7209-EFD4-F107-83315F7E5AAD}"/>
              </a:ext>
            </a:extLst>
          </p:cNvPr>
          <p:cNvSpPr/>
          <p:nvPr/>
        </p:nvSpPr>
        <p:spPr>
          <a:xfrm>
            <a:off x="818152" y="1155032"/>
            <a:ext cx="3792521" cy="4993105"/>
          </a:xfrm>
          <a:prstGeom prst="roundRect">
            <a:avLst/>
          </a:prstGeom>
          <a:gradFill flip="none" rotWithShape="1">
            <a:gsLst>
              <a:gs pos="0">
                <a:srgbClr val="008491"/>
              </a:gs>
              <a:gs pos="50000">
                <a:srgbClr val="01A5B1"/>
              </a:gs>
              <a:gs pos="100000">
                <a:srgbClr val="00CAD9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01600" dist="127000" dir="54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aseline="300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D5A494-F78D-4E36-9B6A-BF4473AE7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1694"/>
            <a:ext cx="11481516" cy="800100"/>
          </a:xfrm>
        </p:spPr>
        <p:txBody>
          <a:bodyPr>
            <a:normAutofit/>
          </a:bodyPr>
          <a:lstStyle/>
          <a:p>
            <a:r>
              <a:rPr lang="pt-BR" sz="2700" dirty="0"/>
              <a:t>Biópsia Líquida</a:t>
            </a:r>
            <a:endParaRPr lang="pt-BR" sz="2700" baseline="30000" dirty="0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4C4B377B-C037-54E7-1E6B-BE32EAD9A0C1}"/>
              </a:ext>
            </a:extLst>
          </p:cNvPr>
          <p:cNvGrpSpPr/>
          <p:nvPr/>
        </p:nvGrpSpPr>
        <p:grpSpPr>
          <a:xfrm>
            <a:off x="5431678" y="471314"/>
            <a:ext cx="5571748" cy="3533489"/>
            <a:chOff x="3167483" y="939608"/>
            <a:chExt cx="4724167" cy="2995970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331BC43B-BA28-78ED-143C-0FB3C9512414}"/>
                </a:ext>
              </a:extLst>
            </p:cNvPr>
            <p:cNvGrpSpPr/>
            <p:nvPr/>
          </p:nvGrpSpPr>
          <p:grpSpPr>
            <a:xfrm>
              <a:off x="7499606" y="939608"/>
              <a:ext cx="392044" cy="106060"/>
              <a:chOff x="6681777" y="2299168"/>
              <a:chExt cx="392044" cy="106060"/>
            </a:xfrm>
          </p:grpSpPr>
          <p:sp>
            <p:nvSpPr>
              <p:cNvPr id="9" name="Elipse 6">
                <a:extLst>
                  <a:ext uri="{FF2B5EF4-FFF2-40B4-BE49-F238E27FC236}">
                    <a16:creationId xmlns:a16="http://schemas.microsoft.com/office/drawing/2014/main" id="{CD567633-4EFF-D545-B872-8051629DD0D3}"/>
                  </a:ext>
                </a:extLst>
              </p:cNvPr>
              <p:cNvSpPr/>
              <p:nvPr/>
            </p:nvSpPr>
            <p:spPr>
              <a:xfrm>
                <a:off x="6681777" y="2299168"/>
                <a:ext cx="106060" cy="10606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Elipse 7">
                <a:extLst>
                  <a:ext uri="{FF2B5EF4-FFF2-40B4-BE49-F238E27FC236}">
                    <a16:creationId xmlns:a16="http://schemas.microsoft.com/office/drawing/2014/main" id="{4362BCEF-261A-8F01-A3DC-30BAD5390016}"/>
                  </a:ext>
                </a:extLst>
              </p:cNvPr>
              <p:cNvSpPr/>
              <p:nvPr/>
            </p:nvSpPr>
            <p:spPr>
              <a:xfrm>
                <a:off x="6824769" y="2299168"/>
                <a:ext cx="106060" cy="10606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Elipse 8">
                <a:extLst>
                  <a:ext uri="{FF2B5EF4-FFF2-40B4-BE49-F238E27FC236}">
                    <a16:creationId xmlns:a16="http://schemas.microsoft.com/office/drawing/2014/main" id="{E91C6639-F434-BBE4-DF70-2D671C8704D5}"/>
                  </a:ext>
                </a:extLst>
              </p:cNvPr>
              <p:cNvSpPr/>
              <p:nvPr/>
            </p:nvSpPr>
            <p:spPr>
              <a:xfrm>
                <a:off x="6967761" y="2299168"/>
                <a:ext cx="106060" cy="10606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7" name="Picture 32" descr="nrclinonc">
              <a:extLst>
                <a:ext uri="{FF2B5EF4-FFF2-40B4-BE49-F238E27FC236}">
                  <a16:creationId xmlns:a16="http://schemas.microsoft.com/office/drawing/2014/main" id="{42B9A553-CCC4-28B6-B795-13B0B4AFCD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7483" y="1103337"/>
              <a:ext cx="4712018" cy="2832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E6915ECA-0DE9-B358-907A-2B210B3E4D12}"/>
              </a:ext>
            </a:extLst>
          </p:cNvPr>
          <p:cNvSpPr txBox="1"/>
          <p:nvPr/>
        </p:nvSpPr>
        <p:spPr>
          <a:xfrm>
            <a:off x="1352968" y="1677733"/>
            <a:ext cx="52084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x-none" sz="1600" kern="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DNA tumoral </a:t>
            </a:r>
            <a:r>
              <a:rPr lang="en-US" altLang="x-none" sz="1600" kern="0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circulante</a:t>
            </a:r>
            <a:endParaRPr lang="en-US" altLang="x-none" sz="1600" kern="0" dirty="0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17A95F6A-DA88-E986-AD01-BFF060F11A78}"/>
              </a:ext>
            </a:extLst>
          </p:cNvPr>
          <p:cNvSpPr txBox="1"/>
          <p:nvPr/>
        </p:nvSpPr>
        <p:spPr>
          <a:xfrm>
            <a:off x="1352969" y="2334988"/>
            <a:ext cx="29827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x-none" sz="1600" kern="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Detecção de biomarcadores a partir de amostra de sangue dos pacientes oncológicos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D00CDF35-FC88-6178-9572-D5DBC75E30C7}"/>
              </a:ext>
            </a:extLst>
          </p:cNvPr>
          <p:cNvSpPr txBox="1"/>
          <p:nvPr/>
        </p:nvSpPr>
        <p:spPr>
          <a:xfrm>
            <a:off x="1352969" y="3461529"/>
            <a:ext cx="32577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x-none" sz="1600" kern="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Minimamente invasivo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EFCFE247-C78F-E180-7C97-6B1504464FA6}"/>
              </a:ext>
            </a:extLst>
          </p:cNvPr>
          <p:cNvSpPr txBox="1"/>
          <p:nvPr/>
        </p:nvSpPr>
        <p:spPr>
          <a:xfrm>
            <a:off x="1352969" y="4010114"/>
            <a:ext cx="32577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x-none" sz="1600" kern="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Heterogeneidade tumoral</a:t>
            </a:r>
          </a:p>
          <a:p>
            <a:pPr marL="285750" indent="-285750">
              <a:buClr>
                <a:srgbClr val="D5D900"/>
              </a:buClr>
              <a:buFont typeface="Arial" panose="020B0604020202020204" pitchFamily="34" charset="0"/>
              <a:buChar char="•"/>
            </a:pPr>
            <a:r>
              <a:rPr lang="pt-BR" altLang="x-none" sz="1600" kern="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Avaliação de resistência</a:t>
            </a:r>
            <a:br>
              <a:rPr lang="pt-BR" altLang="x-none" sz="1600" kern="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pt-BR" altLang="x-none" sz="1600" kern="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 droga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6DD3FE48-43FD-7F37-BE8C-BF8CCFC034A2}"/>
              </a:ext>
            </a:extLst>
          </p:cNvPr>
          <p:cNvSpPr txBox="1"/>
          <p:nvPr/>
        </p:nvSpPr>
        <p:spPr>
          <a:xfrm>
            <a:off x="1352969" y="5051031"/>
            <a:ext cx="23311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x-none" sz="1600" kern="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Representatividade de tecido tumoral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83B61037-6BF7-CA9C-E1D8-52FFB91822BF}"/>
              </a:ext>
            </a:extLst>
          </p:cNvPr>
          <p:cNvSpPr txBox="1"/>
          <p:nvPr/>
        </p:nvSpPr>
        <p:spPr>
          <a:xfrm>
            <a:off x="451023" y="6256344"/>
            <a:ext cx="437436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09570"/>
            <a:r>
              <a:rPr lang="pt-B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Adaptado de: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CROWLEY, E. et al. Liquid biopsy: monitoring cancer-genetics in the blood. Nature Reviews Clinical Oncology, v. 10, n. 8, p. 472–484, 2013.</a:t>
            </a:r>
          </a:p>
          <a:p>
            <a:pPr defTabSz="609570"/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SCHWARZENBACH, H.; HOON, D. S. B.; PANTEL, K. Cell-free nucleic acids as biomarkers in cancer patients. Nature Reviews Cancer, v. 11, n. 6, p. 426–437, 2011.</a:t>
            </a:r>
            <a:endParaRPr lang="pt-BR" sz="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C8286DA4-6004-7BF7-52DF-85B0FDBB8E00}"/>
              </a:ext>
            </a:extLst>
          </p:cNvPr>
          <p:cNvGrpSpPr/>
          <p:nvPr/>
        </p:nvGrpSpPr>
        <p:grpSpPr>
          <a:xfrm>
            <a:off x="465863" y="1541389"/>
            <a:ext cx="704577" cy="704572"/>
            <a:chOff x="10067403" y="1632259"/>
            <a:chExt cx="896394" cy="896388"/>
          </a:xfrm>
        </p:grpSpPr>
        <p:sp>
          <p:nvSpPr>
            <p:cNvPr id="13" name="Elipse 8">
              <a:extLst>
                <a:ext uri="{FF2B5EF4-FFF2-40B4-BE49-F238E27FC236}">
                  <a16:creationId xmlns:a16="http://schemas.microsoft.com/office/drawing/2014/main" id="{52443D28-D1ED-6BC6-9B30-BCF5818912E4}"/>
                </a:ext>
              </a:extLst>
            </p:cNvPr>
            <p:cNvSpPr/>
            <p:nvPr/>
          </p:nvSpPr>
          <p:spPr>
            <a:xfrm>
              <a:off x="10135369" y="1700225"/>
              <a:ext cx="760462" cy="760456"/>
            </a:xfrm>
            <a:prstGeom prst="ellipse">
              <a:avLst/>
            </a:prstGeom>
            <a:solidFill>
              <a:srgbClr val="01A5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" name="Arco 13">
              <a:extLst>
                <a:ext uri="{FF2B5EF4-FFF2-40B4-BE49-F238E27FC236}">
                  <a16:creationId xmlns:a16="http://schemas.microsoft.com/office/drawing/2014/main" id="{F2A94737-A105-CDDF-D45D-F2CA7BB8C5C7}"/>
                </a:ext>
              </a:extLst>
            </p:cNvPr>
            <p:cNvSpPr/>
            <p:nvPr/>
          </p:nvSpPr>
          <p:spPr>
            <a:xfrm>
              <a:off x="10067403" y="1632259"/>
              <a:ext cx="896394" cy="896388"/>
            </a:xfrm>
            <a:prstGeom prst="arc">
              <a:avLst>
                <a:gd name="adj1" fmla="val 16513465"/>
                <a:gd name="adj2" fmla="val 7294783"/>
              </a:avLst>
            </a:prstGeom>
            <a:ln w="19050" cap="rnd">
              <a:solidFill>
                <a:srgbClr val="5F2F5A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9F8BE832-F996-EF73-D0B3-60458158FEB0}"/>
              </a:ext>
            </a:extLst>
          </p:cNvPr>
          <p:cNvGrpSpPr/>
          <p:nvPr/>
        </p:nvGrpSpPr>
        <p:grpSpPr>
          <a:xfrm>
            <a:off x="465862" y="2391494"/>
            <a:ext cx="704577" cy="704572"/>
            <a:chOff x="10067403" y="1632259"/>
            <a:chExt cx="896394" cy="896388"/>
          </a:xfrm>
        </p:grpSpPr>
        <p:sp>
          <p:nvSpPr>
            <p:cNvPr id="16" name="Elipse 8">
              <a:extLst>
                <a:ext uri="{FF2B5EF4-FFF2-40B4-BE49-F238E27FC236}">
                  <a16:creationId xmlns:a16="http://schemas.microsoft.com/office/drawing/2014/main" id="{A7FA42EC-D0B2-460E-E03B-5A8CD04AE4D4}"/>
                </a:ext>
              </a:extLst>
            </p:cNvPr>
            <p:cNvSpPr/>
            <p:nvPr/>
          </p:nvSpPr>
          <p:spPr>
            <a:xfrm>
              <a:off x="10135369" y="1700225"/>
              <a:ext cx="760462" cy="760456"/>
            </a:xfrm>
            <a:prstGeom prst="ellipse">
              <a:avLst/>
            </a:prstGeom>
            <a:solidFill>
              <a:srgbClr val="01A5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2800" dirty="0">
                  <a:solidFill>
                    <a:prstClr val="white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2</a:t>
              </a:r>
              <a:endPara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Arco 16">
              <a:extLst>
                <a:ext uri="{FF2B5EF4-FFF2-40B4-BE49-F238E27FC236}">
                  <a16:creationId xmlns:a16="http://schemas.microsoft.com/office/drawing/2014/main" id="{A4BE6255-4A94-3B10-D6C5-3B2CDC1E610E}"/>
                </a:ext>
              </a:extLst>
            </p:cNvPr>
            <p:cNvSpPr/>
            <p:nvPr/>
          </p:nvSpPr>
          <p:spPr>
            <a:xfrm>
              <a:off x="10067403" y="1632259"/>
              <a:ext cx="896394" cy="896388"/>
            </a:xfrm>
            <a:prstGeom prst="arc">
              <a:avLst>
                <a:gd name="adj1" fmla="val 16513465"/>
                <a:gd name="adj2" fmla="val 7294783"/>
              </a:avLst>
            </a:prstGeom>
            <a:ln w="19050" cap="rnd">
              <a:solidFill>
                <a:srgbClr val="5F2F5A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6307B094-E8FD-7BA7-2E6F-7C107E71E42C}"/>
              </a:ext>
            </a:extLst>
          </p:cNvPr>
          <p:cNvGrpSpPr/>
          <p:nvPr/>
        </p:nvGrpSpPr>
        <p:grpSpPr>
          <a:xfrm>
            <a:off x="415823" y="3293171"/>
            <a:ext cx="704577" cy="704572"/>
            <a:chOff x="10067403" y="1632259"/>
            <a:chExt cx="896394" cy="896388"/>
          </a:xfrm>
        </p:grpSpPr>
        <p:sp>
          <p:nvSpPr>
            <p:cNvPr id="20" name="Elipse 8">
              <a:extLst>
                <a:ext uri="{FF2B5EF4-FFF2-40B4-BE49-F238E27FC236}">
                  <a16:creationId xmlns:a16="http://schemas.microsoft.com/office/drawing/2014/main" id="{0F33CD56-20F3-10CE-65D3-74FEF7DD2FA2}"/>
                </a:ext>
              </a:extLst>
            </p:cNvPr>
            <p:cNvSpPr/>
            <p:nvPr/>
          </p:nvSpPr>
          <p:spPr>
            <a:xfrm>
              <a:off x="10135369" y="1700225"/>
              <a:ext cx="760462" cy="760456"/>
            </a:xfrm>
            <a:prstGeom prst="ellipse">
              <a:avLst/>
            </a:prstGeom>
            <a:solidFill>
              <a:srgbClr val="01A5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2800" dirty="0">
                  <a:solidFill>
                    <a:prstClr val="white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3</a:t>
              </a:r>
              <a:endPara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Arco 20">
              <a:extLst>
                <a:ext uri="{FF2B5EF4-FFF2-40B4-BE49-F238E27FC236}">
                  <a16:creationId xmlns:a16="http://schemas.microsoft.com/office/drawing/2014/main" id="{E82EF4A9-2187-D8B4-E435-589F77DCA5D4}"/>
                </a:ext>
              </a:extLst>
            </p:cNvPr>
            <p:cNvSpPr/>
            <p:nvPr/>
          </p:nvSpPr>
          <p:spPr>
            <a:xfrm>
              <a:off x="10067403" y="1632259"/>
              <a:ext cx="896394" cy="896388"/>
            </a:xfrm>
            <a:prstGeom prst="arc">
              <a:avLst>
                <a:gd name="adj1" fmla="val 16513465"/>
                <a:gd name="adj2" fmla="val 7294783"/>
              </a:avLst>
            </a:prstGeom>
            <a:ln w="19050" cap="rnd">
              <a:solidFill>
                <a:srgbClr val="5F2F5A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451BA219-A676-414E-EE8C-F803170BBD4A}"/>
              </a:ext>
            </a:extLst>
          </p:cNvPr>
          <p:cNvGrpSpPr/>
          <p:nvPr/>
        </p:nvGrpSpPr>
        <p:grpSpPr>
          <a:xfrm>
            <a:off x="443354" y="4125436"/>
            <a:ext cx="704577" cy="704572"/>
            <a:chOff x="10067403" y="1632259"/>
            <a:chExt cx="896394" cy="896388"/>
          </a:xfrm>
        </p:grpSpPr>
        <p:sp>
          <p:nvSpPr>
            <p:cNvPr id="27" name="Elipse 8">
              <a:extLst>
                <a:ext uri="{FF2B5EF4-FFF2-40B4-BE49-F238E27FC236}">
                  <a16:creationId xmlns:a16="http://schemas.microsoft.com/office/drawing/2014/main" id="{2138F232-F8E7-BA6C-4938-1B1AA6D0E86D}"/>
                </a:ext>
              </a:extLst>
            </p:cNvPr>
            <p:cNvSpPr/>
            <p:nvPr/>
          </p:nvSpPr>
          <p:spPr>
            <a:xfrm>
              <a:off x="10135369" y="1700225"/>
              <a:ext cx="760462" cy="760456"/>
            </a:xfrm>
            <a:prstGeom prst="ellipse">
              <a:avLst/>
            </a:prstGeom>
            <a:solidFill>
              <a:srgbClr val="01A5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2800" dirty="0">
                  <a:solidFill>
                    <a:prstClr val="white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4</a:t>
              </a:r>
              <a:endPara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Arco 27">
              <a:extLst>
                <a:ext uri="{FF2B5EF4-FFF2-40B4-BE49-F238E27FC236}">
                  <a16:creationId xmlns:a16="http://schemas.microsoft.com/office/drawing/2014/main" id="{0C17F1B2-FC7E-1E0B-05BD-58369B703C53}"/>
                </a:ext>
              </a:extLst>
            </p:cNvPr>
            <p:cNvSpPr/>
            <p:nvPr/>
          </p:nvSpPr>
          <p:spPr>
            <a:xfrm>
              <a:off x="10067403" y="1632259"/>
              <a:ext cx="896394" cy="896388"/>
            </a:xfrm>
            <a:prstGeom prst="arc">
              <a:avLst>
                <a:gd name="adj1" fmla="val 16513465"/>
                <a:gd name="adj2" fmla="val 7294783"/>
              </a:avLst>
            </a:prstGeom>
            <a:ln w="19050" cap="rnd">
              <a:solidFill>
                <a:srgbClr val="5F2F5A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0888405A-B553-663D-9D57-325FFFAC4C22}"/>
              </a:ext>
            </a:extLst>
          </p:cNvPr>
          <p:cNvGrpSpPr/>
          <p:nvPr/>
        </p:nvGrpSpPr>
        <p:grpSpPr>
          <a:xfrm>
            <a:off x="459266" y="5022047"/>
            <a:ext cx="704577" cy="704572"/>
            <a:chOff x="10067403" y="1632259"/>
            <a:chExt cx="896394" cy="896388"/>
          </a:xfrm>
        </p:grpSpPr>
        <p:sp>
          <p:nvSpPr>
            <p:cNvPr id="30" name="Elipse 8">
              <a:extLst>
                <a:ext uri="{FF2B5EF4-FFF2-40B4-BE49-F238E27FC236}">
                  <a16:creationId xmlns:a16="http://schemas.microsoft.com/office/drawing/2014/main" id="{DDF1AA55-0F4F-9AEB-883A-04436C62993A}"/>
                </a:ext>
              </a:extLst>
            </p:cNvPr>
            <p:cNvSpPr/>
            <p:nvPr/>
          </p:nvSpPr>
          <p:spPr>
            <a:xfrm>
              <a:off x="10135369" y="1700225"/>
              <a:ext cx="760462" cy="760456"/>
            </a:xfrm>
            <a:prstGeom prst="ellipse">
              <a:avLst/>
            </a:prstGeom>
            <a:solidFill>
              <a:srgbClr val="01A5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31" name="Arco 30">
              <a:extLst>
                <a:ext uri="{FF2B5EF4-FFF2-40B4-BE49-F238E27FC236}">
                  <a16:creationId xmlns:a16="http://schemas.microsoft.com/office/drawing/2014/main" id="{9C88DDB0-11BE-31A4-2848-A0E291264C06}"/>
                </a:ext>
              </a:extLst>
            </p:cNvPr>
            <p:cNvSpPr/>
            <p:nvPr/>
          </p:nvSpPr>
          <p:spPr>
            <a:xfrm>
              <a:off x="10067403" y="1632259"/>
              <a:ext cx="896394" cy="896388"/>
            </a:xfrm>
            <a:prstGeom prst="arc">
              <a:avLst>
                <a:gd name="adj1" fmla="val 16513465"/>
                <a:gd name="adj2" fmla="val 7294783"/>
              </a:avLst>
            </a:prstGeom>
            <a:ln w="19050" cap="rnd">
              <a:solidFill>
                <a:srgbClr val="5F2F5A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id="{8B1F52AA-16E9-E38B-E9B5-F3D9C408A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t="3137" r="679" b="6540"/>
          <a:stretch/>
        </p:blipFill>
        <p:spPr bwMode="auto">
          <a:xfrm>
            <a:off x="5507999" y="4247999"/>
            <a:ext cx="5329561" cy="211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5160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1AA53-6645-26C6-4F9C-EC1DF7362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FEDBB-4DDD-5F22-0CB0-2C2A4EED9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11693"/>
            <a:ext cx="8981269" cy="1259168"/>
          </a:xfrm>
        </p:spPr>
        <p:txBody>
          <a:bodyPr>
            <a:normAutofit/>
          </a:bodyPr>
          <a:lstStyle/>
          <a:p>
            <a:r>
              <a:rPr lang="pt-BR" sz="2700" dirty="0"/>
              <a:t>Biópsia líquida como ferramenta em todo o espectro de cuidado do paciente com câncer</a:t>
            </a:r>
            <a:endParaRPr lang="pt-BR" sz="2700" baseline="30000" dirty="0"/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58EE4BF8-0AFA-7F7F-F13E-CE139C4A2A8C}"/>
              </a:ext>
            </a:extLst>
          </p:cNvPr>
          <p:cNvSpPr txBox="1"/>
          <p:nvPr/>
        </p:nvSpPr>
        <p:spPr>
          <a:xfrm>
            <a:off x="451024" y="6347824"/>
            <a:ext cx="624424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80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Adaptado de: </a:t>
            </a:r>
            <a:r>
              <a:rPr lang="en-US" sz="80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WAN, J. C. M. et al. Liquid biopsies come of age: towards implementation of circulating </a:t>
            </a:r>
            <a:r>
              <a:rPr lang="en-US" sz="80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tumour</a:t>
            </a:r>
            <a:r>
              <a:rPr lang="en-US" sz="80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DNA. </a:t>
            </a:r>
            <a:r>
              <a:rPr lang="en-US" sz="800" b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Nature Reviews Cancer</a:t>
            </a:r>
            <a:r>
              <a:rPr lang="en-US" sz="80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v. 17, n. 4, p. 223–238, 2017.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539A617F-1E0A-61EC-EBC6-6B108D1818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1" t="3949" r="2419" b="1531"/>
          <a:stretch/>
        </p:blipFill>
        <p:spPr>
          <a:xfrm>
            <a:off x="451024" y="1738648"/>
            <a:ext cx="6048000" cy="3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38576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5A682-355A-9DE1-6F97-4DA329AC9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73F883A7-3E87-AA53-8BEF-3D9CE45F420C}"/>
              </a:ext>
            </a:extLst>
          </p:cNvPr>
          <p:cNvGrpSpPr/>
          <p:nvPr/>
        </p:nvGrpSpPr>
        <p:grpSpPr>
          <a:xfrm>
            <a:off x="6054290" y="1961146"/>
            <a:ext cx="6122151" cy="4896853"/>
            <a:chOff x="0" y="0"/>
            <a:chExt cx="2399641" cy="2709333"/>
          </a:xfrm>
          <a:solidFill>
            <a:srgbClr val="F3F2F1"/>
          </a:solidFill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2402B32A-D41D-5F3E-58F9-AC3A8DBB1FF6}"/>
                </a:ext>
              </a:extLst>
            </p:cNvPr>
            <p:cNvSpPr/>
            <p:nvPr/>
          </p:nvSpPr>
          <p:spPr>
            <a:xfrm>
              <a:off x="0" y="0"/>
              <a:ext cx="2399641" cy="2709333"/>
            </a:xfrm>
            <a:custGeom>
              <a:avLst/>
              <a:gdLst/>
              <a:ahLst/>
              <a:cxnLst/>
              <a:rect l="l" t="t" r="r" b="b"/>
              <a:pathLst>
                <a:path w="2399641" h="2709333">
                  <a:moveTo>
                    <a:pt x="0" y="0"/>
                  </a:moveTo>
                  <a:lnTo>
                    <a:pt x="2399641" y="0"/>
                  </a:lnTo>
                  <a:lnTo>
                    <a:pt x="2399641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AE8DE3C5-4F15-E6B3-34A3-69DC761EB2CC}"/>
                </a:ext>
              </a:extLst>
            </p:cNvPr>
            <p:cNvSpPr txBox="1"/>
            <p:nvPr/>
          </p:nvSpPr>
          <p:spPr>
            <a:xfrm>
              <a:off x="0" y="66675"/>
              <a:ext cx="2399641" cy="2642658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7"/>
                </a:lnSpc>
              </a:pPr>
              <a:endParaRPr sz="1200"/>
            </a:p>
          </p:txBody>
        </p:sp>
      </p:grpSp>
      <p:grpSp>
        <p:nvGrpSpPr>
          <p:cNvPr id="13" name="Group 2">
            <a:extLst>
              <a:ext uri="{FF2B5EF4-FFF2-40B4-BE49-F238E27FC236}">
                <a16:creationId xmlns:a16="http://schemas.microsoft.com/office/drawing/2014/main" id="{EA8226E9-4CB7-7848-ED17-F5A4545F867B}"/>
              </a:ext>
            </a:extLst>
          </p:cNvPr>
          <p:cNvGrpSpPr/>
          <p:nvPr/>
        </p:nvGrpSpPr>
        <p:grpSpPr>
          <a:xfrm>
            <a:off x="-1" y="1974639"/>
            <a:ext cx="6074091" cy="4896853"/>
            <a:chOff x="0" y="0"/>
            <a:chExt cx="2399641" cy="2709333"/>
          </a:xfrm>
          <a:solidFill>
            <a:srgbClr val="E6E6E6"/>
          </a:solidFill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8C662AE8-3441-A149-88C9-350026593D96}"/>
                </a:ext>
              </a:extLst>
            </p:cNvPr>
            <p:cNvSpPr/>
            <p:nvPr/>
          </p:nvSpPr>
          <p:spPr>
            <a:xfrm>
              <a:off x="0" y="0"/>
              <a:ext cx="2399641" cy="2709333"/>
            </a:xfrm>
            <a:custGeom>
              <a:avLst/>
              <a:gdLst/>
              <a:ahLst/>
              <a:cxnLst/>
              <a:rect l="l" t="t" r="r" b="b"/>
              <a:pathLst>
                <a:path w="2399641" h="2709333">
                  <a:moveTo>
                    <a:pt x="0" y="0"/>
                  </a:moveTo>
                  <a:lnTo>
                    <a:pt x="2399641" y="0"/>
                  </a:lnTo>
                  <a:lnTo>
                    <a:pt x="2399641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TextBox 4">
              <a:extLst>
                <a:ext uri="{FF2B5EF4-FFF2-40B4-BE49-F238E27FC236}">
                  <a16:creationId xmlns:a16="http://schemas.microsoft.com/office/drawing/2014/main" id="{F8660CBF-9EB3-CF51-D3B4-DA96864D67E7}"/>
                </a:ext>
              </a:extLst>
            </p:cNvPr>
            <p:cNvSpPr txBox="1"/>
            <p:nvPr/>
          </p:nvSpPr>
          <p:spPr>
            <a:xfrm>
              <a:off x="0" y="66675"/>
              <a:ext cx="2399641" cy="2642658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7"/>
                </a:lnSpc>
              </a:pPr>
              <a:endParaRPr sz="1200"/>
            </a:p>
          </p:txBody>
        </p:sp>
      </p:grpSp>
      <p:sp>
        <p:nvSpPr>
          <p:cNvPr id="8" name="Freeform 5">
            <a:extLst>
              <a:ext uri="{FF2B5EF4-FFF2-40B4-BE49-F238E27FC236}">
                <a16:creationId xmlns:a16="http://schemas.microsoft.com/office/drawing/2014/main" id="{853C7C58-DB63-C282-6BCE-DB6A5D44A055}"/>
              </a:ext>
            </a:extLst>
          </p:cNvPr>
          <p:cNvSpPr/>
          <p:nvPr/>
        </p:nvSpPr>
        <p:spPr>
          <a:xfrm>
            <a:off x="7404171" y="2593578"/>
            <a:ext cx="3048000" cy="2743200"/>
          </a:xfrm>
          <a:custGeom>
            <a:avLst/>
            <a:gdLst/>
            <a:ahLst/>
            <a:cxnLst/>
            <a:rect l="l" t="t" r="r" b="b"/>
            <a:pathLst>
              <a:path w="4572000" h="4114800">
                <a:moveTo>
                  <a:pt x="0" y="0"/>
                </a:moveTo>
                <a:lnTo>
                  <a:pt x="4572000" y="0"/>
                </a:lnTo>
                <a:lnTo>
                  <a:pt x="4572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33F4194F-E4A6-CDC6-3744-CB6D550701CB}"/>
              </a:ext>
            </a:extLst>
          </p:cNvPr>
          <p:cNvSpPr/>
          <p:nvPr/>
        </p:nvSpPr>
        <p:spPr>
          <a:xfrm>
            <a:off x="1747742" y="2601831"/>
            <a:ext cx="2739869" cy="2914754"/>
          </a:xfrm>
          <a:custGeom>
            <a:avLst/>
            <a:gdLst/>
            <a:ahLst/>
            <a:cxnLst/>
            <a:rect l="l" t="t" r="r" b="b"/>
            <a:pathLst>
              <a:path w="4109803" h="4372131">
                <a:moveTo>
                  <a:pt x="0" y="0"/>
                </a:moveTo>
                <a:lnTo>
                  <a:pt x="4109803" y="0"/>
                </a:lnTo>
                <a:lnTo>
                  <a:pt x="4109803" y="4372131"/>
                </a:lnTo>
                <a:lnTo>
                  <a:pt x="0" y="43721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4D17FD28-1579-64CF-76B5-02051D8E9897}"/>
              </a:ext>
            </a:extLst>
          </p:cNvPr>
          <p:cNvSpPr/>
          <p:nvPr/>
        </p:nvSpPr>
        <p:spPr>
          <a:xfrm>
            <a:off x="2540154" y="3570124"/>
            <a:ext cx="577522" cy="577522"/>
          </a:xfrm>
          <a:custGeom>
            <a:avLst/>
            <a:gdLst/>
            <a:ahLst/>
            <a:cxnLst/>
            <a:rect l="l" t="t" r="r" b="b"/>
            <a:pathLst>
              <a:path w="866283" h="866283">
                <a:moveTo>
                  <a:pt x="0" y="0"/>
                </a:moveTo>
                <a:lnTo>
                  <a:pt x="866282" y="0"/>
                </a:lnTo>
                <a:lnTo>
                  <a:pt x="866282" y="866283"/>
                </a:lnTo>
                <a:lnTo>
                  <a:pt x="0" y="8662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F36906FD-9AFA-002B-CC27-51809EDF120C}"/>
              </a:ext>
            </a:extLst>
          </p:cNvPr>
          <p:cNvSpPr/>
          <p:nvPr/>
        </p:nvSpPr>
        <p:spPr>
          <a:xfrm rot="-6175033">
            <a:off x="2828915" y="4231877"/>
            <a:ext cx="577522" cy="577522"/>
          </a:xfrm>
          <a:custGeom>
            <a:avLst/>
            <a:gdLst/>
            <a:ahLst/>
            <a:cxnLst/>
            <a:rect l="l" t="t" r="r" b="b"/>
            <a:pathLst>
              <a:path w="866283" h="866283">
                <a:moveTo>
                  <a:pt x="0" y="0"/>
                </a:moveTo>
                <a:lnTo>
                  <a:pt x="866283" y="0"/>
                </a:lnTo>
                <a:lnTo>
                  <a:pt x="866283" y="866283"/>
                </a:lnTo>
                <a:lnTo>
                  <a:pt x="0" y="8662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F69A0C9E-4257-9EDE-121B-766D1D2E47E1}"/>
              </a:ext>
            </a:extLst>
          </p:cNvPr>
          <p:cNvSpPr/>
          <p:nvPr/>
        </p:nvSpPr>
        <p:spPr>
          <a:xfrm rot="-6175033">
            <a:off x="8656405" y="4127685"/>
            <a:ext cx="543531" cy="543531"/>
          </a:xfrm>
          <a:custGeom>
            <a:avLst/>
            <a:gdLst/>
            <a:ahLst/>
            <a:cxnLst/>
            <a:rect l="l" t="t" r="r" b="b"/>
            <a:pathLst>
              <a:path w="815296" h="815296">
                <a:moveTo>
                  <a:pt x="0" y="0"/>
                </a:moveTo>
                <a:lnTo>
                  <a:pt x="815296" y="0"/>
                </a:lnTo>
                <a:lnTo>
                  <a:pt x="815296" y="815296"/>
                </a:lnTo>
                <a:lnTo>
                  <a:pt x="0" y="815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06AD6A07-7CD2-FAD4-4967-75A2026F1D67}"/>
              </a:ext>
            </a:extLst>
          </p:cNvPr>
          <p:cNvSpPr/>
          <p:nvPr/>
        </p:nvSpPr>
        <p:spPr>
          <a:xfrm rot="-1976955">
            <a:off x="8280541" y="3233115"/>
            <a:ext cx="543531" cy="543531"/>
          </a:xfrm>
          <a:custGeom>
            <a:avLst/>
            <a:gdLst/>
            <a:ahLst/>
            <a:cxnLst/>
            <a:rect l="l" t="t" r="r" b="b"/>
            <a:pathLst>
              <a:path w="815296" h="815296">
                <a:moveTo>
                  <a:pt x="0" y="0"/>
                </a:moveTo>
                <a:lnTo>
                  <a:pt x="815296" y="0"/>
                </a:lnTo>
                <a:lnTo>
                  <a:pt x="815296" y="815296"/>
                </a:lnTo>
                <a:lnTo>
                  <a:pt x="0" y="815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0E76DA2B-55F0-499D-5764-7426F2FFE333}"/>
              </a:ext>
            </a:extLst>
          </p:cNvPr>
          <p:cNvSpPr/>
          <p:nvPr/>
        </p:nvSpPr>
        <p:spPr>
          <a:xfrm rot="-2998662">
            <a:off x="8075602" y="3887764"/>
            <a:ext cx="543531" cy="543531"/>
          </a:xfrm>
          <a:custGeom>
            <a:avLst/>
            <a:gdLst/>
            <a:ahLst/>
            <a:cxnLst/>
            <a:rect l="l" t="t" r="r" b="b"/>
            <a:pathLst>
              <a:path w="815296" h="815296">
                <a:moveTo>
                  <a:pt x="0" y="0"/>
                </a:moveTo>
                <a:lnTo>
                  <a:pt x="815296" y="0"/>
                </a:lnTo>
                <a:lnTo>
                  <a:pt x="815296" y="815296"/>
                </a:lnTo>
                <a:lnTo>
                  <a:pt x="0" y="815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3D0A1FD2-3101-7947-38CC-1445A7DDFEF7}"/>
              </a:ext>
            </a:extLst>
          </p:cNvPr>
          <p:cNvSpPr txBox="1"/>
          <p:nvPr/>
        </p:nvSpPr>
        <p:spPr>
          <a:xfrm>
            <a:off x="-8756" y="5386207"/>
            <a:ext cx="12165692" cy="148528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247"/>
              </a:lnSpc>
            </a:pPr>
            <a:endParaRPr sz="1200"/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E6A91D17-D0AC-6CE4-8D81-A6E9C11D57E2}"/>
              </a:ext>
            </a:extLst>
          </p:cNvPr>
          <p:cNvSpPr txBox="1"/>
          <p:nvPr/>
        </p:nvSpPr>
        <p:spPr>
          <a:xfrm>
            <a:off x="1522602" y="5527385"/>
            <a:ext cx="3058063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03829" lvl="1" indent="-201914">
              <a:buFont typeface="Arial"/>
              <a:buChar char="•"/>
            </a:pPr>
            <a:r>
              <a:rPr lang="en-US" sz="1400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r>
              <a:rPr lang="en-US" sz="140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específico</a:t>
            </a:r>
            <a:r>
              <a:rPr lang="en-US" sz="140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tumor</a:t>
            </a:r>
          </a:p>
          <a:p>
            <a:pPr marL="403829" lvl="1" indent="-201914">
              <a:buFont typeface="Arial"/>
              <a:buChar char="•"/>
            </a:pPr>
            <a:r>
              <a:rPr lang="en-US" sz="1400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Indivíduos</a:t>
            </a:r>
            <a:r>
              <a:rPr lang="en-US" sz="140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saudáveis</a:t>
            </a:r>
            <a:endParaRPr lang="en-US" sz="1400" dirty="0">
              <a:solidFill>
                <a:srgbClr val="006E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3829" lvl="1" indent="-201914">
              <a:buFont typeface="Arial"/>
              <a:buChar char="•"/>
            </a:pPr>
            <a:r>
              <a:rPr lang="en-US" sz="1400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Mutações</a:t>
            </a:r>
            <a:r>
              <a:rPr lang="en-US" sz="140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germinativas</a:t>
            </a:r>
            <a:endParaRPr lang="en-US" sz="1400" dirty="0">
              <a:solidFill>
                <a:srgbClr val="006E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3829" lvl="1" indent="-201914">
              <a:buFont typeface="Arial"/>
              <a:buChar char="•"/>
            </a:pPr>
            <a:r>
              <a:rPr lang="en-US" sz="140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en-US" sz="1400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células</a:t>
            </a:r>
            <a:r>
              <a:rPr lang="en-US" sz="140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r>
              <a:rPr lang="en-US" sz="140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cancerígenas</a:t>
            </a:r>
            <a:endParaRPr lang="en-US" sz="1400" dirty="0">
              <a:solidFill>
                <a:srgbClr val="006E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19">
            <a:extLst>
              <a:ext uri="{FF2B5EF4-FFF2-40B4-BE49-F238E27FC236}">
                <a16:creationId xmlns:a16="http://schemas.microsoft.com/office/drawing/2014/main" id="{F32A626B-B009-ABEC-0570-E0E97445B62D}"/>
              </a:ext>
            </a:extLst>
          </p:cNvPr>
          <p:cNvSpPr txBox="1"/>
          <p:nvPr/>
        </p:nvSpPr>
        <p:spPr>
          <a:xfrm>
            <a:off x="7621210" y="5527385"/>
            <a:ext cx="3291587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03829" lvl="1" indent="-201914">
              <a:buFont typeface="Arial"/>
              <a:buChar char="•"/>
            </a:pPr>
            <a:r>
              <a:rPr lang="en-US" sz="1400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Específico</a:t>
            </a:r>
            <a:r>
              <a:rPr lang="en-US" sz="140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tumor</a:t>
            </a:r>
          </a:p>
          <a:p>
            <a:pPr marL="403829" lvl="1" indent="-201914">
              <a:buFont typeface="Arial"/>
              <a:buChar char="•"/>
            </a:pPr>
            <a:r>
              <a:rPr lang="en-US" sz="1400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Indivíduos</a:t>
            </a:r>
            <a:r>
              <a:rPr lang="en-US" sz="140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r>
              <a:rPr lang="en-US" sz="140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saudáveis</a:t>
            </a:r>
            <a:endParaRPr lang="en-US" sz="1400" dirty="0">
              <a:solidFill>
                <a:srgbClr val="006E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3829" lvl="1" indent="-201914">
              <a:buFont typeface="Arial"/>
              <a:buChar char="•"/>
            </a:pPr>
            <a:r>
              <a:rPr lang="en-US" sz="1400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Mutações</a:t>
            </a:r>
            <a:r>
              <a:rPr lang="en-US" sz="140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somáticas</a:t>
            </a:r>
            <a:endParaRPr lang="en-US" sz="1400" dirty="0">
              <a:solidFill>
                <a:srgbClr val="006E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3829" lvl="1" indent="-201914">
              <a:buFont typeface="Arial"/>
              <a:buChar char="•"/>
            </a:pPr>
            <a:r>
              <a:rPr lang="en-US" sz="1400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Rastreamento</a:t>
            </a:r>
            <a:r>
              <a:rPr lang="en-US" sz="140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1400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evolução</a:t>
            </a:r>
            <a:r>
              <a:rPr lang="en-US" sz="140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tumor</a:t>
            </a:r>
          </a:p>
          <a:p>
            <a:pPr marL="403829" lvl="1" indent="-201914">
              <a:buFont typeface="Arial"/>
              <a:buChar char="•"/>
            </a:pPr>
            <a:r>
              <a:rPr lang="en-US" sz="140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en-US" sz="1400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células</a:t>
            </a:r>
            <a:r>
              <a:rPr lang="en-US" sz="140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cancerígenas</a:t>
            </a:r>
            <a:endParaRPr lang="en-US" sz="1400" dirty="0">
              <a:solidFill>
                <a:srgbClr val="006E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8C50A802-366A-2A28-81B5-902453E60D8F}"/>
              </a:ext>
            </a:extLst>
          </p:cNvPr>
          <p:cNvSpPr txBox="1"/>
          <p:nvPr/>
        </p:nvSpPr>
        <p:spPr>
          <a:xfrm>
            <a:off x="284396" y="1101231"/>
            <a:ext cx="4745965" cy="645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03829" lvl="1" indent="-201914">
              <a:lnSpc>
                <a:spcPts val="2618"/>
              </a:lnSpc>
              <a:buClr>
                <a:srgbClr val="006E76"/>
              </a:buClr>
              <a:buFont typeface="Arial"/>
              <a:buChar char="•"/>
            </a:pPr>
            <a:r>
              <a:rPr lang="en-US" sz="1600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Baixas</a:t>
            </a:r>
            <a:r>
              <a:rPr lang="en-US" sz="160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concentrações</a:t>
            </a:r>
            <a:r>
              <a:rPr lang="en-US" sz="160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corrente</a:t>
            </a:r>
            <a:r>
              <a:rPr lang="en-US" sz="160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sanguínea</a:t>
            </a:r>
            <a:endParaRPr lang="en-US" sz="1600" dirty="0">
              <a:solidFill>
                <a:srgbClr val="006E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3829" lvl="1" indent="-201914">
              <a:lnSpc>
                <a:spcPts val="2618"/>
              </a:lnSpc>
              <a:buClr>
                <a:srgbClr val="006E76"/>
              </a:buClr>
              <a:buFont typeface="Arial"/>
              <a:buChar char="•"/>
            </a:pPr>
            <a:r>
              <a:rPr lang="en-US" sz="1600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Associado</a:t>
            </a:r>
            <a:r>
              <a:rPr lang="en-US" sz="160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sz="160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progressão</a:t>
            </a:r>
            <a:r>
              <a:rPr lang="en-US" sz="1600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1600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doença</a:t>
            </a:r>
            <a:endParaRPr lang="en-US" sz="1600" dirty="0">
              <a:solidFill>
                <a:srgbClr val="006E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2AED1CC3-62EC-5D8B-6089-7F3BDACA6260}"/>
              </a:ext>
            </a:extLst>
          </p:cNvPr>
          <p:cNvSpPr txBox="1"/>
          <p:nvPr/>
        </p:nvSpPr>
        <p:spPr>
          <a:xfrm>
            <a:off x="2515117" y="2099614"/>
            <a:ext cx="1073035" cy="312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18"/>
              </a:lnSpc>
            </a:pPr>
            <a:r>
              <a:rPr lang="en-US" b="1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cfDNA</a:t>
            </a:r>
            <a:endParaRPr lang="en-US" b="1" dirty="0">
              <a:solidFill>
                <a:srgbClr val="006E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DA17EF22-595B-456A-E58B-55AE4FB2280B}"/>
              </a:ext>
            </a:extLst>
          </p:cNvPr>
          <p:cNvSpPr txBox="1"/>
          <p:nvPr/>
        </p:nvSpPr>
        <p:spPr>
          <a:xfrm>
            <a:off x="8730252" y="2099614"/>
            <a:ext cx="1073505" cy="312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18"/>
              </a:lnSpc>
            </a:pPr>
            <a:r>
              <a:rPr lang="en-US" b="1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ctDNA</a:t>
            </a:r>
            <a:endParaRPr lang="en-US" b="1" dirty="0">
              <a:solidFill>
                <a:srgbClr val="006E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8C044403-C318-F82C-F8E8-CA3C57BEF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Semelhanças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FDF5D61-FB03-9B20-0397-23DD2B46E933}"/>
              </a:ext>
            </a:extLst>
          </p:cNvPr>
          <p:cNvSpPr txBox="1"/>
          <p:nvPr/>
        </p:nvSpPr>
        <p:spPr>
          <a:xfrm>
            <a:off x="66501" y="6642555"/>
            <a:ext cx="610235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/>
              <a:t>Fonte: Elaborado pelo autor.</a:t>
            </a:r>
          </a:p>
        </p:txBody>
      </p:sp>
    </p:spTree>
    <p:extLst>
      <p:ext uri="{BB962C8B-B14F-4D97-AF65-F5344CB8AC3E}">
        <p14:creationId xmlns:p14="http://schemas.microsoft.com/office/powerpoint/2010/main" val="2301818603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4420C-CB4F-F070-E40A-961A0234F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B994B997-3A4A-0220-0C3C-F5C85C3470CC}"/>
              </a:ext>
            </a:extLst>
          </p:cNvPr>
          <p:cNvSpPr/>
          <p:nvPr/>
        </p:nvSpPr>
        <p:spPr>
          <a:xfrm rot="5400000">
            <a:off x="3813822" y="-2495670"/>
            <a:ext cx="4561368" cy="122102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92DCC2-F551-618D-6941-DC1DDE502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25010"/>
            <a:ext cx="10479506" cy="766116"/>
          </a:xfrm>
        </p:spPr>
        <p:txBody>
          <a:bodyPr>
            <a:normAutofit/>
          </a:bodyPr>
          <a:lstStyle/>
          <a:p>
            <a:r>
              <a:rPr lang="pt-BR" sz="2700" dirty="0"/>
              <a:t>Visão dos possíveis testes utilizando biópsia líquida</a:t>
            </a:r>
            <a:endParaRPr lang="pt-BR" sz="2700" baseline="30000" dirty="0"/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41D4764F-D841-D3F9-7292-806FA1E0700A}"/>
              </a:ext>
            </a:extLst>
          </p:cNvPr>
          <p:cNvSpPr txBox="1"/>
          <p:nvPr/>
        </p:nvSpPr>
        <p:spPr>
          <a:xfrm>
            <a:off x="457199" y="6432990"/>
            <a:ext cx="978848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800" dirty="0" err="1">
                <a:solidFill>
                  <a:srgbClr val="000000"/>
                </a:solidFill>
                <a:latin typeface="Arial"/>
              </a:rPr>
              <a:t>Adaptado</a:t>
            </a:r>
            <a:r>
              <a:rPr lang="en-US" sz="800" dirty="0">
                <a:solidFill>
                  <a:srgbClr val="000000"/>
                </a:solidFill>
                <a:latin typeface="Arial"/>
              </a:rPr>
              <a:t> de CASAGRANDE, G. M. S. et al. Liquid Biopsy for Lung Cancer: Up-to-Date and Perspectives for Screening Programs. </a:t>
            </a:r>
            <a:r>
              <a:rPr lang="en-US" sz="800" b="1" dirty="0">
                <a:solidFill>
                  <a:srgbClr val="000000"/>
                </a:solidFill>
                <a:latin typeface="Arial"/>
              </a:rPr>
              <a:t>International Journal of Molecular Sciences</a:t>
            </a:r>
            <a:r>
              <a:rPr lang="en-US" sz="800" dirty="0">
                <a:solidFill>
                  <a:srgbClr val="000000"/>
                </a:solidFill>
                <a:latin typeface="Arial"/>
              </a:rPr>
              <a:t>, v. 24, p. 1-22, 28 </a:t>
            </a:r>
            <a:r>
              <a:rPr lang="en-US" sz="800" dirty="0" err="1">
                <a:solidFill>
                  <a:srgbClr val="000000"/>
                </a:solidFill>
                <a:latin typeface="Arial"/>
              </a:rPr>
              <a:t>jan.</a:t>
            </a:r>
            <a:r>
              <a:rPr lang="en-US" sz="800" dirty="0">
                <a:solidFill>
                  <a:srgbClr val="000000"/>
                </a:solidFill>
                <a:latin typeface="Arial"/>
              </a:rPr>
              <a:t> 2023.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C63A79DF-4FA1-0291-59F6-A7EB0F833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2350" y="1596188"/>
            <a:ext cx="6024311" cy="402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19236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F8C07-4C6C-00E3-B24A-EA160427B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E79D7630-7034-FD4F-8540-8112EB054F2A}"/>
              </a:ext>
            </a:extLst>
          </p:cNvPr>
          <p:cNvSpPr/>
          <p:nvPr/>
        </p:nvSpPr>
        <p:spPr>
          <a:xfrm rot="5400000">
            <a:off x="3711679" y="-2393528"/>
            <a:ext cx="4765653" cy="122102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16F9A43A-6189-BD95-69C5-E4296701AB1B}"/>
              </a:ext>
            </a:extLst>
          </p:cNvPr>
          <p:cNvSpPr txBox="1"/>
          <p:nvPr/>
        </p:nvSpPr>
        <p:spPr>
          <a:xfrm>
            <a:off x="457200" y="6337850"/>
            <a:ext cx="966246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RAEZ, L. E. et al. Liquid Biopsy Versus Tissue Biopsy to Determine Front Line Therapy in Metastatic Non-Small Cell Lung Cancer (NSCLC). </a:t>
            </a:r>
            <a:r>
              <a:rPr lang="en-US" sz="800" b="1" dirty="0">
                <a:solidFill>
                  <a:srgbClr val="000000"/>
                </a:solidFill>
                <a:latin typeface="Arial"/>
              </a:rPr>
              <a:t>Clinical Lung Cancer</a:t>
            </a:r>
            <a:r>
              <a:rPr lang="en-US" sz="800" dirty="0">
                <a:solidFill>
                  <a:srgbClr val="000000"/>
                </a:solidFill>
                <a:latin typeface="Arial"/>
              </a:rPr>
              <a:t>, v. 24, n. 2, p. 120–129, 25 </a:t>
            </a:r>
            <a:r>
              <a:rPr lang="en-US" sz="800" dirty="0" err="1">
                <a:solidFill>
                  <a:srgbClr val="000000"/>
                </a:solidFill>
                <a:latin typeface="Arial"/>
              </a:rPr>
              <a:t>nov.</a:t>
            </a:r>
            <a:r>
              <a:rPr lang="en-US" sz="800" dirty="0">
                <a:solidFill>
                  <a:srgbClr val="000000"/>
                </a:solidFill>
                <a:latin typeface="Arial"/>
              </a:rPr>
              <a:t> 2022.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C75FBDFB-15DA-C69F-2572-0626E55E98A0}"/>
              </a:ext>
            </a:extLst>
          </p:cNvPr>
          <p:cNvSpPr txBox="1"/>
          <p:nvPr/>
        </p:nvSpPr>
        <p:spPr>
          <a:xfrm>
            <a:off x="709958" y="1998554"/>
            <a:ext cx="521039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TAT de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amostras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 = 170) de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biópsia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líquida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significativamente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rápido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que a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biópsia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tecido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6D08AF32-4E08-A241-2B06-A93DE2215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58" y="3758884"/>
            <a:ext cx="1010354" cy="707985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F3DFAABC-388F-FA08-B4C4-FE09BC58368D}"/>
              </a:ext>
            </a:extLst>
          </p:cNvPr>
          <p:cNvSpPr txBox="1"/>
          <p:nvPr/>
        </p:nvSpPr>
        <p:spPr>
          <a:xfrm>
            <a:off x="2073809" y="3758884"/>
            <a:ext cx="209523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b="1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b="1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velocidade</a:t>
            </a:r>
            <a:r>
              <a:rPr lang="en-US" b="1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b="1" dirty="0" err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processamento</a:t>
            </a:r>
            <a:r>
              <a:rPr lang="en-US" b="1" dirty="0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vale de algo?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26AAE595-C28B-4497-C494-69E9CE4EA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616" y="1588167"/>
            <a:ext cx="2799377" cy="4271213"/>
          </a:xfrm>
          <a:prstGeom prst="rect">
            <a:avLst/>
          </a:prstGeom>
        </p:spPr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5A75714C-B08B-5BDF-F5CE-9CD2F71D3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1"/>
            <a:ext cx="11277600" cy="800100"/>
          </a:xfrm>
        </p:spPr>
        <p:txBody>
          <a:bodyPr/>
          <a:lstStyle/>
          <a:p>
            <a:r>
              <a:rPr lang="pt-BR" dirty="0"/>
              <a:t>TAT de NGS de biópsia líquida versus tecido</a:t>
            </a:r>
          </a:p>
        </p:txBody>
      </p:sp>
    </p:spTree>
    <p:extLst>
      <p:ext uri="{BB962C8B-B14F-4D97-AF65-F5344CB8AC3E}">
        <p14:creationId xmlns:p14="http://schemas.microsoft.com/office/powerpoint/2010/main" val="22184612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3507E-1671-0290-1005-36E12078D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40CF3-5A7C-1DA3-E16F-015C5725B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425010"/>
            <a:ext cx="8981269" cy="1259168"/>
          </a:xfrm>
        </p:spPr>
        <p:txBody>
          <a:bodyPr>
            <a:normAutofit/>
          </a:bodyPr>
          <a:lstStyle/>
          <a:p>
            <a:r>
              <a:rPr lang="pt-BR" sz="2700" dirty="0"/>
              <a:t>Frequência de biomarcadores recomendados pelas diretrizes detectados em testes usando tecido e biópsia líquida</a:t>
            </a:r>
            <a:endParaRPr lang="pt-BR" sz="2700" baseline="30000" dirty="0"/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1CDD5029-AF12-B56E-FAE9-D22CE521C7B1}"/>
              </a:ext>
            </a:extLst>
          </p:cNvPr>
          <p:cNvSpPr txBox="1"/>
          <p:nvPr/>
        </p:nvSpPr>
        <p:spPr>
          <a:xfrm>
            <a:off x="457198" y="6304480"/>
            <a:ext cx="624424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RAEZ, L. E. et al. Liquid Biopsy Versus Tissue Biopsy to Determine Front Line Therapy in Metastatic Non-Small Cell Lung Cancer (NSCLC). Clinical Lung Cancer, v. 24, n. 2, p. 120–129, 25 </a:t>
            </a:r>
            <a:r>
              <a:rPr lang="en-US" sz="800" dirty="0" err="1">
                <a:solidFill>
                  <a:srgbClr val="000000"/>
                </a:solidFill>
                <a:latin typeface="Arial"/>
              </a:rPr>
              <a:t>nov.</a:t>
            </a:r>
            <a:r>
              <a:rPr lang="en-US" sz="800" dirty="0">
                <a:solidFill>
                  <a:srgbClr val="000000"/>
                </a:solidFill>
                <a:latin typeface="Arial"/>
              </a:rPr>
              <a:t> 2022.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A01CB77D-93F4-AC4F-041C-1DD5C86770D2}"/>
              </a:ext>
            </a:extLst>
          </p:cNvPr>
          <p:cNvSpPr txBox="1"/>
          <p:nvPr/>
        </p:nvSpPr>
        <p:spPr>
          <a:xfrm>
            <a:off x="583576" y="1792666"/>
            <a:ext cx="722757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Se a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biópsia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de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tecido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fosse a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primeira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modalidade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de teste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genômico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substancialmente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menos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pacientes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ele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teria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sido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identificado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93CAFBF-9D1E-CDBD-9249-FE343B988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76" y="2555854"/>
            <a:ext cx="4034919" cy="1880351"/>
          </a:xfrm>
          <a:prstGeom prst="rect">
            <a:avLst/>
          </a:prstGeom>
        </p:spPr>
      </p:pic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DE725D85-996E-1504-86AB-80140D0118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952561"/>
              </p:ext>
            </p:extLst>
          </p:nvPr>
        </p:nvGraphicFramePr>
        <p:xfrm>
          <a:off x="583576" y="4698565"/>
          <a:ext cx="4519895" cy="113351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52995">
                  <a:extLst>
                    <a:ext uri="{9D8B030D-6E8A-4147-A177-3AD203B41FA5}">
                      <a16:colId xmlns:a16="http://schemas.microsoft.com/office/drawing/2014/main" val="433080760"/>
                    </a:ext>
                  </a:extLst>
                </a:gridCol>
                <a:gridCol w="1079200">
                  <a:extLst>
                    <a:ext uri="{9D8B030D-6E8A-4147-A177-3AD203B41FA5}">
                      <a16:colId xmlns:a16="http://schemas.microsoft.com/office/drawing/2014/main" val="1751355200"/>
                    </a:ext>
                  </a:extLst>
                </a:gridCol>
                <a:gridCol w="888366">
                  <a:extLst>
                    <a:ext uri="{9D8B030D-6E8A-4147-A177-3AD203B41FA5}">
                      <a16:colId xmlns:a16="http://schemas.microsoft.com/office/drawing/2014/main" val="1103834708"/>
                    </a:ext>
                  </a:extLst>
                </a:gridCol>
                <a:gridCol w="999334">
                  <a:extLst>
                    <a:ext uri="{9D8B030D-6E8A-4147-A177-3AD203B41FA5}">
                      <a16:colId xmlns:a16="http://schemas.microsoft.com/office/drawing/2014/main" val="934034645"/>
                    </a:ext>
                  </a:extLst>
                </a:gridCol>
              </a:tblGrid>
              <a:tr h="279539">
                <a:tc gridSpan="4">
                  <a:txBody>
                    <a:bodyPr/>
                    <a:lstStyle/>
                    <a:p>
                      <a:pPr algn="ctr"/>
                      <a:r>
                        <a:rPr lang="pt-BR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Incremental</a:t>
                      </a:r>
                    </a:p>
                  </a:txBody>
                  <a:tcPr marL="69885" marR="69885" marT="34942" marB="34942" anchor="ctr">
                    <a:solidFill>
                      <a:srgbClr val="006E7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301418"/>
                  </a:ext>
                </a:extLst>
              </a:tr>
              <a:tr h="283422">
                <a:tc>
                  <a:txBody>
                    <a:bodyPr/>
                    <a:lstStyle/>
                    <a:p>
                      <a:pPr algn="ctr"/>
                      <a:endParaRPr lang="pt-BR" sz="1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885" marR="69885" marT="34942" marB="34942" anchor="ctr">
                    <a:solidFill>
                      <a:srgbClr val="01AC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i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Detected</a:t>
                      </a:r>
                      <a:endParaRPr lang="pt-BR" sz="14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885" marR="69885" marT="34942" marB="34942" anchor="ctr">
                    <a:solidFill>
                      <a:srgbClr val="01AC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i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</a:t>
                      </a:r>
                      <a:endParaRPr lang="pt-BR" sz="14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885" marR="69885" marT="34942" marB="34942" anchor="ctr">
                    <a:solidFill>
                      <a:srgbClr val="01AC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69885" marR="69885" marT="34942" marB="34942" anchor="ctr">
                    <a:solidFill>
                      <a:srgbClr val="01AC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165531"/>
                  </a:ext>
                </a:extLst>
              </a:tr>
              <a:tr h="283422"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Liquid</a:t>
                      </a:r>
                      <a:r>
                        <a:rPr lang="pt-BR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4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</a:t>
                      </a:r>
                      <a:endParaRPr lang="pt-BR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885" marR="69885" marT="34942" marB="349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L="69885" marR="69885" marT="34942" marB="349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69885" marR="69885" marT="34942" marB="349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69885" marR="69885" marT="34942" marB="34942" anchor="ctr"/>
                </a:tc>
                <a:extLst>
                  <a:ext uri="{0D108BD9-81ED-4DB2-BD59-A6C34878D82A}">
                    <a16:rowId xmlns:a16="http://schemas.microsoft.com/office/drawing/2014/main" val="3153837360"/>
                  </a:ext>
                </a:extLst>
              </a:tr>
              <a:tr h="283422"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Tissue</a:t>
                      </a:r>
                      <a:r>
                        <a:rPr lang="pt-BR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400" b="0" i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</a:t>
                      </a:r>
                      <a:endParaRPr lang="pt-BR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885" marR="69885" marT="34942" marB="349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69885" marR="69885" marT="34942" marB="349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69885" marR="69885" marT="34942" marB="349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69885" marR="69885" marT="34942" marB="34942" anchor="ctr"/>
                </a:tc>
                <a:extLst>
                  <a:ext uri="{0D108BD9-81ED-4DB2-BD59-A6C34878D82A}">
                    <a16:rowId xmlns:a16="http://schemas.microsoft.com/office/drawing/2014/main" val="1207853810"/>
                  </a:ext>
                </a:extLst>
              </a:tr>
            </a:tbl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4CA3152B-2BAA-05CB-2196-4F4CC6405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173" y="1524476"/>
            <a:ext cx="2899913" cy="511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63150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42C5E-8A5A-8534-9189-841591D69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52E04E-9AA4-9FF6-2545-6D9A9D26D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49116" y="-289741"/>
            <a:ext cx="4893767" cy="75824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69123-E28B-B012-41A1-282F0EA31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425010"/>
            <a:ext cx="8981269" cy="1259168"/>
          </a:xfrm>
        </p:spPr>
        <p:txBody>
          <a:bodyPr>
            <a:normAutofit/>
          </a:bodyPr>
          <a:lstStyle/>
          <a:p>
            <a:r>
              <a:rPr lang="pt-BR" sz="2700" dirty="0"/>
              <a:t>Frequência de biomarcadores recomendados pelas diretrizes detectados em testes usando tecido e biópsia líquida</a:t>
            </a:r>
            <a:endParaRPr lang="pt-BR" sz="2700" baseline="300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AA73D2F-82DB-2E10-8583-5C6AC3AE7814}"/>
              </a:ext>
            </a:extLst>
          </p:cNvPr>
          <p:cNvSpPr txBox="1"/>
          <p:nvPr/>
        </p:nvSpPr>
        <p:spPr>
          <a:xfrm>
            <a:off x="279400" y="6432990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(IASLC) International Association for The Study of Lung Cancer. IASLC Atlas molecular testing for targeted therapy in lung cancer, 2023. 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Disponível em: &lt;https://www.iaslc.org/</a:t>
            </a:r>
            <a:r>
              <a:rPr lang="pt-BR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research-education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pt-BR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publications-resources-guidelines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pt-BR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iaslc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-atlas-molecular-</a:t>
            </a:r>
            <a:r>
              <a:rPr lang="pt-BR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testing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pt-BR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targeting</a:t>
            </a:r>
            <a:r>
              <a:rPr lang="pt-B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&gt;.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110515996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8A385-5ADB-D969-3046-B687C47DF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C6B9B60-83D3-EF76-26FF-AE059DF8029F}"/>
              </a:ext>
            </a:extLst>
          </p:cNvPr>
          <p:cNvSpPr/>
          <p:nvPr/>
        </p:nvSpPr>
        <p:spPr>
          <a:xfrm rot="5400000">
            <a:off x="3745342" y="-2354948"/>
            <a:ext cx="4698328" cy="122102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4C17CFB-CC08-21D0-6613-DAC281C6E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6004"/>
            <a:ext cx="9385180" cy="8001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dirty="0"/>
              <a:t>Tendências específicas do estágio na incidência de câncer de pulmão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3C77A1D-62A4-9815-227E-78A8C37FDF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800" dirty="0">
                <a:solidFill>
                  <a:srgbClr val="000000"/>
                </a:solidFill>
                <a:latin typeface="Arial"/>
              </a:rPr>
              <a:t>VACHANI, A. et al. The Impact of Alternative Approaches to Diagnostic Yield Calculation in Studies of Bronchoscopy. </a:t>
            </a:r>
            <a:r>
              <a:rPr lang="en-US" sz="800" b="1" dirty="0">
                <a:solidFill>
                  <a:srgbClr val="000000"/>
                </a:solidFill>
                <a:latin typeface="Arial"/>
              </a:rPr>
              <a:t>CHEST</a:t>
            </a:r>
            <a:r>
              <a:rPr lang="en-US" sz="800" dirty="0">
                <a:solidFill>
                  <a:srgbClr val="000000"/>
                </a:solidFill>
                <a:latin typeface="Arial"/>
              </a:rPr>
              <a:t>, v. 161, n. 5, p. 1426–1428, 1 </a:t>
            </a:r>
            <a:r>
              <a:rPr lang="en-US" sz="800" dirty="0" err="1">
                <a:solidFill>
                  <a:srgbClr val="000000"/>
                </a:solidFill>
                <a:latin typeface="Arial"/>
              </a:rPr>
              <a:t>mai</a:t>
            </a:r>
            <a:r>
              <a:rPr lang="en-US" sz="800" dirty="0">
                <a:solidFill>
                  <a:srgbClr val="000000"/>
                </a:solidFill>
                <a:latin typeface="Arial"/>
              </a:rPr>
              <a:t>. 2022.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F677FB5-8749-D344-4DDF-1E34EEBF2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692412"/>
            <a:ext cx="10639492" cy="40253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4364328"/>
      </p:ext>
    </p:extLst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184EF62-96FC-E94B-1F87-63D7B2841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3389" y="0"/>
            <a:ext cx="12165222" cy="6858000"/>
          </a:xfrm>
          <a:prstGeom prst="rect">
            <a:avLst/>
          </a:prstGeom>
        </p:spPr>
      </p:pic>
      <p:pic>
        <p:nvPicPr>
          <p:cNvPr id="9" name="Imagem 8" descr="Mão de pessoa&#10;&#10;Descrição gerada automaticamente com confiança média">
            <a:extLst>
              <a:ext uri="{FF2B5EF4-FFF2-40B4-BE49-F238E27FC236}">
                <a16:creationId xmlns:a16="http://schemas.microsoft.com/office/drawing/2014/main" id="{79C03EC3-0F74-88D2-1A1A-D18F6E4183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3388" y="0"/>
            <a:ext cx="6415987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9CE2DCD-6437-4FFA-B512-0D392A091C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7978" y="6201593"/>
            <a:ext cx="1760633" cy="5556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606F50-7B53-E3F2-5390-5CF4C36B8D1E}"/>
              </a:ext>
            </a:extLst>
          </p:cNvPr>
          <p:cNvSpPr txBox="1">
            <a:spLocks/>
          </p:cNvSpPr>
          <p:nvPr/>
        </p:nvSpPr>
        <p:spPr>
          <a:xfrm>
            <a:off x="6691841" y="2932009"/>
            <a:ext cx="4362833" cy="1309251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6E76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pt-BR" sz="4400" dirty="0">
                <a:solidFill>
                  <a:srgbClr val="00D8E9"/>
                </a:solidFill>
              </a:rPr>
              <a:t>Conclusões</a:t>
            </a:r>
            <a:endParaRPr lang="pt-BR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41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obrigadA</a:t>
            </a:r>
            <a:r>
              <a:rPr lang="pt-BR" dirty="0"/>
              <a:t>!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12" y="4038600"/>
            <a:ext cx="5239976" cy="41395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3CB6428-6AFA-BF3A-92D1-1409140D367C}"/>
              </a:ext>
            </a:extLst>
          </p:cNvPr>
          <p:cNvSpPr txBox="1"/>
          <p:nvPr/>
        </p:nvSpPr>
        <p:spPr>
          <a:xfrm>
            <a:off x="7215809" y="5158409"/>
            <a:ext cx="3652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0188" indent="-230188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ellen.nascimento@hc.fm.usp.br</a:t>
            </a:r>
          </a:p>
        </p:txBody>
      </p:sp>
    </p:spTree>
    <p:extLst>
      <p:ext uri="{BB962C8B-B14F-4D97-AF65-F5344CB8AC3E}">
        <p14:creationId xmlns:p14="http://schemas.microsoft.com/office/powerpoint/2010/main" val="3860126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D6C86-B8F4-E5E2-E5E7-321894244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9F3D993-1742-2357-D377-110B72295ECD}"/>
              </a:ext>
            </a:extLst>
          </p:cNvPr>
          <p:cNvSpPr/>
          <p:nvPr/>
        </p:nvSpPr>
        <p:spPr>
          <a:xfrm rot="5400000">
            <a:off x="3745342" y="-2354948"/>
            <a:ext cx="4698328" cy="122102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B1B771A-C65E-CEBF-679F-4D8BBB90D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dirty="0"/>
              <a:t>Revolução na oncologia de precisão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83E0A0D-82D0-BEF7-807B-0AAC0B8144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5623559"/>
            <a:ext cx="10058400" cy="100584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800" dirty="0" err="1">
                <a:solidFill>
                  <a:srgbClr val="000000"/>
                </a:solidFill>
                <a:latin typeface="Arial"/>
              </a:rPr>
              <a:t>Adaptado</a:t>
            </a:r>
            <a:r>
              <a:rPr lang="en-US" sz="800" dirty="0">
                <a:solidFill>
                  <a:srgbClr val="000000"/>
                </a:solidFill>
                <a:latin typeface="Arial"/>
              </a:rPr>
              <a:t> de </a:t>
            </a:r>
            <a:r>
              <a:rPr lang="en-US" sz="800" dirty="0" err="1">
                <a:solidFill>
                  <a:srgbClr val="000000"/>
                </a:solidFill>
                <a:latin typeface="Arial"/>
              </a:rPr>
              <a:t>MDAnderson</a:t>
            </a:r>
            <a:r>
              <a:rPr lang="en-US" sz="800" dirty="0">
                <a:solidFill>
                  <a:srgbClr val="000000"/>
                </a:solidFill>
                <a:latin typeface="Arial"/>
              </a:rPr>
              <a:t>. How are biomarkers used to treat cancer? </a:t>
            </a:r>
            <a:r>
              <a:rPr lang="en-US" sz="800" dirty="0" err="1">
                <a:solidFill>
                  <a:srgbClr val="000000"/>
                </a:solidFill>
                <a:latin typeface="Arial"/>
              </a:rPr>
              <a:t>Disponível</a:t>
            </a:r>
            <a:r>
              <a:rPr lang="en-US" sz="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Arial"/>
              </a:rPr>
              <a:t>em</a:t>
            </a:r>
            <a:r>
              <a:rPr lang="en-US" sz="800" dirty="0">
                <a:solidFill>
                  <a:srgbClr val="000000"/>
                </a:solidFill>
                <a:latin typeface="Arial"/>
              </a:rPr>
              <a:t>: </a:t>
            </a:r>
            <a:r>
              <a:rPr lang="en-US" dirty="0">
                <a:solidFill>
                  <a:srgbClr val="000000"/>
                </a:solidFill>
                <a:latin typeface="Arial"/>
                <a:hlinkClick r:id="rId4"/>
              </a:rPr>
              <a:t>https://www.mdanderson.org/cancerwise/how-are-biomarkers-used-in-cancer-treatment.h00-159460056.html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&gt;. </a:t>
            </a:r>
            <a:r>
              <a:rPr lang="en-US" sz="800" dirty="0" err="1">
                <a:solidFill>
                  <a:srgbClr val="000000"/>
                </a:solidFill>
                <a:latin typeface="Arial"/>
              </a:rPr>
              <a:t>Acessado</a:t>
            </a:r>
            <a:r>
              <a:rPr lang="en-US" sz="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em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o</a:t>
            </a:r>
            <a:r>
              <a:rPr lang="en-US" sz="800" dirty="0" err="1">
                <a:solidFill>
                  <a:srgbClr val="000000"/>
                </a:solidFill>
                <a:latin typeface="Arial"/>
              </a:rPr>
              <a:t>utubro</a:t>
            </a:r>
            <a:r>
              <a:rPr lang="en-US" sz="800" dirty="0">
                <a:solidFill>
                  <a:srgbClr val="000000"/>
                </a:solidFill>
                <a:latin typeface="Arial"/>
              </a:rPr>
              <a:t> 2021.</a:t>
            </a:r>
          </a:p>
        </p:txBody>
      </p:sp>
      <p:sp>
        <p:nvSpPr>
          <p:cNvPr id="10" name="Elipse 2">
            <a:extLst>
              <a:ext uri="{FF2B5EF4-FFF2-40B4-BE49-F238E27FC236}">
                <a16:creationId xmlns:a16="http://schemas.microsoft.com/office/drawing/2014/main" id="{24B30F10-C5FC-C2F6-5012-0377E4380554}"/>
              </a:ext>
            </a:extLst>
          </p:cNvPr>
          <p:cNvSpPr/>
          <p:nvPr/>
        </p:nvSpPr>
        <p:spPr>
          <a:xfrm>
            <a:off x="1854888" y="2459049"/>
            <a:ext cx="2047449" cy="2036452"/>
          </a:xfrm>
          <a:prstGeom prst="ellipse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rial" panose="020B0604020202020204" pitchFamily="34" charset="0"/>
            </a:endParaRPr>
          </a:p>
        </p:txBody>
      </p:sp>
      <p:sp>
        <p:nvSpPr>
          <p:cNvPr id="11" name="Elipse 3">
            <a:extLst>
              <a:ext uri="{FF2B5EF4-FFF2-40B4-BE49-F238E27FC236}">
                <a16:creationId xmlns:a16="http://schemas.microsoft.com/office/drawing/2014/main" id="{4272161F-1268-7DF7-C2C5-30284B4CCF2E}"/>
              </a:ext>
            </a:extLst>
          </p:cNvPr>
          <p:cNvSpPr/>
          <p:nvPr/>
        </p:nvSpPr>
        <p:spPr>
          <a:xfrm>
            <a:off x="5303319" y="2459049"/>
            <a:ext cx="2047449" cy="2036452"/>
          </a:xfrm>
          <a:prstGeom prst="ellipse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rial" panose="020B0604020202020204" pitchFamily="34" charset="0"/>
            </a:endParaRPr>
          </a:p>
        </p:txBody>
      </p:sp>
      <p:cxnSp>
        <p:nvCxnSpPr>
          <p:cNvPr id="12" name="Conector reto 4">
            <a:extLst>
              <a:ext uri="{FF2B5EF4-FFF2-40B4-BE49-F238E27FC236}">
                <a16:creationId xmlns:a16="http://schemas.microsoft.com/office/drawing/2014/main" id="{A3718AEF-6E57-A780-63E7-787E86D1B3D3}"/>
              </a:ext>
            </a:extLst>
          </p:cNvPr>
          <p:cNvCxnSpPr>
            <a:cxnSpLocks/>
          </p:cNvCxnSpPr>
          <p:nvPr/>
        </p:nvCxnSpPr>
        <p:spPr>
          <a:xfrm>
            <a:off x="4058189" y="3562175"/>
            <a:ext cx="1080120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A2E6597-DF30-A90A-4131-EB0BA651A4DA}"/>
              </a:ext>
            </a:extLst>
          </p:cNvPr>
          <p:cNvSpPr txBox="1"/>
          <p:nvPr/>
        </p:nvSpPr>
        <p:spPr>
          <a:xfrm>
            <a:off x="4050912" y="3666072"/>
            <a:ext cx="1080121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200" b="1" dirty="0">
                <a:solidFill>
                  <a:srgbClr val="006E76"/>
                </a:solidFill>
                <a:latin typeface="Arial" panose="020B0604020202020204" pitchFamily="34" charset="0"/>
              </a:rPr>
              <a:t>Perfil </a:t>
            </a:r>
            <a:br>
              <a:rPr lang="pt-BR" sz="1200" b="1" dirty="0">
                <a:solidFill>
                  <a:srgbClr val="006E76"/>
                </a:solidFill>
                <a:latin typeface="Arial" panose="020B0604020202020204" pitchFamily="34" charset="0"/>
              </a:rPr>
            </a:br>
            <a:r>
              <a:rPr lang="pt-BR" sz="1200" b="1" dirty="0">
                <a:solidFill>
                  <a:srgbClr val="006E76"/>
                </a:solidFill>
                <a:latin typeface="Arial" panose="020B0604020202020204" pitchFamily="34" charset="0"/>
              </a:rPr>
              <a:t>Molecular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97B2EEE-FFE3-AF67-D78E-67BF9CC5BB6D}"/>
              </a:ext>
            </a:extLst>
          </p:cNvPr>
          <p:cNvSpPr txBox="1"/>
          <p:nvPr/>
        </p:nvSpPr>
        <p:spPr>
          <a:xfrm>
            <a:off x="2242693" y="4579761"/>
            <a:ext cx="1382090" cy="664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200" b="1" dirty="0">
                <a:solidFill>
                  <a:srgbClr val="006E76"/>
                </a:solidFill>
                <a:latin typeface="Arial" panose="020B0604020202020204" pitchFamily="34" charset="0"/>
              </a:rPr>
              <a:t>Tratamento convencional </a:t>
            </a:r>
            <a:br>
              <a:rPr lang="pt-BR" sz="1200" b="1" dirty="0">
                <a:solidFill>
                  <a:srgbClr val="006E76"/>
                </a:solidFill>
                <a:latin typeface="Arial" panose="020B0604020202020204" pitchFamily="34" charset="0"/>
              </a:rPr>
            </a:br>
            <a:r>
              <a:rPr lang="pt-BR" sz="1200" b="1" dirty="0">
                <a:solidFill>
                  <a:srgbClr val="006E76"/>
                </a:solidFill>
                <a:latin typeface="Arial" panose="020B0604020202020204" pitchFamily="34" charset="0"/>
              </a:rPr>
              <a:t>(ex. quimioterapia sistêmica)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D910DDF-FF94-24E8-BD7F-FED2C98F896A}"/>
              </a:ext>
            </a:extLst>
          </p:cNvPr>
          <p:cNvSpPr txBox="1"/>
          <p:nvPr/>
        </p:nvSpPr>
        <p:spPr>
          <a:xfrm>
            <a:off x="5777301" y="4590855"/>
            <a:ext cx="1209736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200" b="1" dirty="0">
                <a:solidFill>
                  <a:srgbClr val="006E76"/>
                </a:solidFill>
                <a:latin typeface="Arial" panose="020B0604020202020204" pitchFamily="34" charset="0"/>
              </a:rPr>
              <a:t>Biomarcadores preditivos positivos </a:t>
            </a:r>
          </a:p>
        </p:txBody>
      </p:sp>
      <p:cxnSp>
        <p:nvCxnSpPr>
          <p:cNvPr id="19" name="Conector reto 8">
            <a:extLst>
              <a:ext uri="{FF2B5EF4-FFF2-40B4-BE49-F238E27FC236}">
                <a16:creationId xmlns:a16="http://schemas.microsoft.com/office/drawing/2014/main" id="{7B754341-A277-2A23-F679-D41557FD4CBE}"/>
              </a:ext>
            </a:extLst>
          </p:cNvPr>
          <p:cNvCxnSpPr>
            <a:cxnSpLocks/>
          </p:cNvCxnSpPr>
          <p:nvPr/>
        </p:nvCxnSpPr>
        <p:spPr>
          <a:xfrm flipV="1">
            <a:off x="4590971" y="3166934"/>
            <a:ext cx="0" cy="383077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C1CC9AB-762A-1450-7624-CBDECC34BA77}"/>
              </a:ext>
            </a:extLst>
          </p:cNvPr>
          <p:cNvSpPr txBox="1"/>
          <p:nvPr/>
        </p:nvSpPr>
        <p:spPr>
          <a:xfrm>
            <a:off x="3869996" y="2585191"/>
            <a:ext cx="1436410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200" b="1" dirty="0">
                <a:solidFill>
                  <a:srgbClr val="006E76"/>
                </a:solidFill>
                <a:latin typeface="Arial" panose="020B0604020202020204" pitchFamily="34" charset="0"/>
              </a:rPr>
              <a:t>Marcadores preditivos de resistência ou </a:t>
            </a:r>
            <a:r>
              <a:rPr lang="pt-BR" sz="1200" b="1" dirty="0" err="1">
                <a:solidFill>
                  <a:srgbClr val="006E76"/>
                </a:solidFill>
                <a:latin typeface="Arial" panose="020B0604020202020204" pitchFamily="34" charset="0"/>
              </a:rPr>
              <a:t>EAs</a:t>
            </a:r>
            <a:r>
              <a:rPr lang="pt-BR" sz="1200" b="1" dirty="0">
                <a:solidFill>
                  <a:srgbClr val="006E76"/>
                </a:solidFill>
                <a:latin typeface="Arial" panose="020B0604020202020204" pitchFamily="34" charset="0"/>
              </a:rPr>
              <a:t> </a:t>
            </a:r>
          </a:p>
        </p:txBody>
      </p:sp>
      <p:cxnSp>
        <p:nvCxnSpPr>
          <p:cNvPr id="22" name="Conector reto 10">
            <a:extLst>
              <a:ext uri="{FF2B5EF4-FFF2-40B4-BE49-F238E27FC236}">
                <a16:creationId xmlns:a16="http://schemas.microsoft.com/office/drawing/2014/main" id="{9B09B658-8C8F-746C-21E8-9B9992CE4C60}"/>
              </a:ext>
            </a:extLst>
          </p:cNvPr>
          <p:cNvCxnSpPr>
            <a:cxnSpLocks/>
          </p:cNvCxnSpPr>
          <p:nvPr/>
        </p:nvCxnSpPr>
        <p:spPr>
          <a:xfrm>
            <a:off x="7428335" y="3562175"/>
            <a:ext cx="1080120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5D5EC5A3-4658-F4FC-7907-AF95CE33F72D}"/>
              </a:ext>
            </a:extLst>
          </p:cNvPr>
          <p:cNvSpPr txBox="1"/>
          <p:nvPr/>
        </p:nvSpPr>
        <p:spPr>
          <a:xfrm>
            <a:off x="7410255" y="3666072"/>
            <a:ext cx="1080121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200" b="1">
                <a:solidFill>
                  <a:srgbClr val="006E76"/>
                </a:solidFill>
                <a:latin typeface="Arial" panose="020B0604020202020204" pitchFamily="34" charset="0"/>
              </a:rPr>
              <a:t>Terapia </a:t>
            </a:r>
          </a:p>
          <a:p>
            <a:pPr algn="ctr">
              <a:lnSpc>
                <a:spcPct val="90000"/>
              </a:lnSpc>
            </a:pPr>
            <a:r>
              <a:rPr lang="pt-BR" sz="1200" b="1">
                <a:solidFill>
                  <a:srgbClr val="006E76"/>
                </a:solidFill>
                <a:latin typeface="Arial" panose="020B0604020202020204" pitchFamily="34" charset="0"/>
              </a:rPr>
              <a:t>Alvo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BA4D30F5-4FD7-6DAC-FB30-64C93215359E}"/>
              </a:ext>
            </a:extLst>
          </p:cNvPr>
          <p:cNvGrpSpPr/>
          <p:nvPr/>
        </p:nvGrpSpPr>
        <p:grpSpPr>
          <a:xfrm>
            <a:off x="2273887" y="3077525"/>
            <a:ext cx="1390250" cy="969300"/>
            <a:chOff x="1348259" y="3029818"/>
            <a:chExt cx="1853667" cy="1292400"/>
          </a:xfrm>
          <a:solidFill>
            <a:srgbClr val="43546A"/>
          </a:solidFill>
        </p:grpSpPr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D39709B6-8BBB-5671-749F-CAA7EFC95508}"/>
                </a:ext>
              </a:extLst>
            </p:cNvPr>
            <p:cNvGrpSpPr/>
            <p:nvPr/>
          </p:nvGrpSpPr>
          <p:grpSpPr>
            <a:xfrm>
              <a:off x="1348259" y="3029818"/>
              <a:ext cx="1617603" cy="278609"/>
              <a:chOff x="1348259" y="3029818"/>
              <a:chExt cx="1617603" cy="278609"/>
            </a:xfrm>
            <a:grpFill/>
          </p:grpSpPr>
          <p:grpSp>
            <p:nvGrpSpPr>
              <p:cNvPr id="150" name="Agrupar 149">
                <a:extLst>
                  <a:ext uri="{FF2B5EF4-FFF2-40B4-BE49-F238E27FC236}">
                    <a16:creationId xmlns:a16="http://schemas.microsoft.com/office/drawing/2014/main" id="{72A74AF2-765A-E82A-9F93-BCB4D937FFB3}"/>
                  </a:ext>
                </a:extLst>
              </p:cNvPr>
              <p:cNvGrpSpPr/>
              <p:nvPr/>
            </p:nvGrpSpPr>
            <p:grpSpPr>
              <a:xfrm>
                <a:off x="1348259" y="3029818"/>
                <a:ext cx="236064" cy="278609"/>
                <a:chOff x="1222051" y="1578059"/>
                <a:chExt cx="236064" cy="278609"/>
              </a:xfrm>
              <a:grpFill/>
            </p:grpSpPr>
            <p:sp>
              <p:nvSpPr>
                <p:cNvPr id="160" name="Forma Livre: Forma 59">
                  <a:extLst>
                    <a:ext uri="{FF2B5EF4-FFF2-40B4-BE49-F238E27FC236}">
                      <a16:creationId xmlns:a16="http://schemas.microsoft.com/office/drawing/2014/main" id="{35EBD903-C601-DC65-43F0-990EE6416E38}"/>
                    </a:ext>
                  </a:extLst>
                </p:cNvPr>
                <p:cNvSpPr/>
                <p:nvPr/>
              </p:nvSpPr>
              <p:spPr>
                <a:xfrm>
                  <a:off x="1274891" y="1578059"/>
                  <a:ext cx="130384" cy="130384"/>
                </a:xfrm>
                <a:custGeom>
                  <a:avLst/>
                  <a:gdLst>
                    <a:gd name="connsiteX0" fmla="*/ 65192 w 130384"/>
                    <a:gd name="connsiteY0" fmla="*/ 0 h 130384"/>
                    <a:gd name="connsiteX1" fmla="*/ 0 w 130384"/>
                    <a:gd name="connsiteY1" fmla="*/ 65192 h 130384"/>
                    <a:gd name="connsiteX2" fmla="*/ 65192 w 130384"/>
                    <a:gd name="connsiteY2" fmla="*/ 130384 h 130384"/>
                    <a:gd name="connsiteX3" fmla="*/ 130384 w 130384"/>
                    <a:gd name="connsiteY3" fmla="*/ 65192 h 130384"/>
                    <a:gd name="connsiteX4" fmla="*/ 65192 w 130384"/>
                    <a:gd name="connsiteY4" fmla="*/ 0 h 130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0384" h="130384">
                      <a:moveTo>
                        <a:pt x="65192" y="0"/>
                      </a:moveTo>
                      <a:cubicBezTo>
                        <a:pt x="29165" y="0"/>
                        <a:pt x="0" y="29165"/>
                        <a:pt x="0" y="65192"/>
                      </a:cubicBezTo>
                      <a:cubicBezTo>
                        <a:pt x="0" y="101219"/>
                        <a:pt x="29165" y="130384"/>
                        <a:pt x="65192" y="130384"/>
                      </a:cubicBezTo>
                      <a:cubicBezTo>
                        <a:pt x="101219" y="130384"/>
                        <a:pt x="130384" y="101219"/>
                        <a:pt x="130384" y="65192"/>
                      </a:cubicBezTo>
                      <a:cubicBezTo>
                        <a:pt x="130384" y="29165"/>
                        <a:pt x="101219" y="0"/>
                        <a:pt x="65192" y="0"/>
                      </a:cubicBezTo>
                      <a:close/>
                    </a:path>
                  </a:pathLst>
                </a:custGeom>
                <a:grpFill/>
                <a:ln w="6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1" name="Forma Livre: Forma 60">
                  <a:extLst>
                    <a:ext uri="{FF2B5EF4-FFF2-40B4-BE49-F238E27FC236}">
                      <a16:creationId xmlns:a16="http://schemas.microsoft.com/office/drawing/2014/main" id="{A3AAB142-1BE7-FA7C-6602-F37011E796DC}"/>
                    </a:ext>
                  </a:extLst>
                </p:cNvPr>
                <p:cNvSpPr/>
                <p:nvPr/>
              </p:nvSpPr>
              <p:spPr>
                <a:xfrm>
                  <a:off x="1222051" y="1715991"/>
                  <a:ext cx="236064" cy="140677"/>
                </a:xfrm>
                <a:custGeom>
                  <a:avLst/>
                  <a:gdLst>
                    <a:gd name="connsiteX0" fmla="*/ 143423 w 236064"/>
                    <a:gd name="connsiteY0" fmla="*/ 0 h 140677"/>
                    <a:gd name="connsiteX1" fmla="*/ 92641 w 236064"/>
                    <a:gd name="connsiteY1" fmla="*/ 0 h 140677"/>
                    <a:gd name="connsiteX2" fmla="*/ 0 w 236064"/>
                    <a:gd name="connsiteY2" fmla="*/ 92641 h 140677"/>
                    <a:gd name="connsiteX3" fmla="*/ 0 w 236064"/>
                    <a:gd name="connsiteY3" fmla="*/ 130384 h 140677"/>
                    <a:gd name="connsiteX4" fmla="*/ 10293 w 236064"/>
                    <a:gd name="connsiteY4" fmla="*/ 140678 h 140677"/>
                    <a:gd name="connsiteX5" fmla="*/ 225771 w 236064"/>
                    <a:gd name="connsiteY5" fmla="*/ 140678 h 140677"/>
                    <a:gd name="connsiteX6" fmla="*/ 236064 w 236064"/>
                    <a:gd name="connsiteY6" fmla="*/ 130384 h 140677"/>
                    <a:gd name="connsiteX7" fmla="*/ 236064 w 236064"/>
                    <a:gd name="connsiteY7" fmla="*/ 92641 h 140677"/>
                    <a:gd name="connsiteX8" fmla="*/ 143423 w 236064"/>
                    <a:gd name="connsiteY8" fmla="*/ 0 h 140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6064" h="140677">
                      <a:moveTo>
                        <a:pt x="143423" y="0"/>
                      </a:moveTo>
                      <a:lnTo>
                        <a:pt x="92641" y="0"/>
                      </a:lnTo>
                      <a:cubicBezTo>
                        <a:pt x="41517" y="0"/>
                        <a:pt x="0" y="41517"/>
                        <a:pt x="0" y="92641"/>
                      </a:cubicBezTo>
                      <a:lnTo>
                        <a:pt x="0" y="130384"/>
                      </a:lnTo>
                      <a:cubicBezTo>
                        <a:pt x="0" y="136217"/>
                        <a:pt x="4461" y="140678"/>
                        <a:pt x="10293" y="140678"/>
                      </a:cubicBezTo>
                      <a:lnTo>
                        <a:pt x="225771" y="140678"/>
                      </a:lnTo>
                      <a:cubicBezTo>
                        <a:pt x="231604" y="140678"/>
                        <a:pt x="236064" y="136217"/>
                        <a:pt x="236064" y="130384"/>
                      </a:cubicBezTo>
                      <a:lnTo>
                        <a:pt x="236064" y="92641"/>
                      </a:lnTo>
                      <a:cubicBezTo>
                        <a:pt x="236064" y="41517"/>
                        <a:pt x="194547" y="0"/>
                        <a:pt x="143423" y="0"/>
                      </a:cubicBezTo>
                      <a:close/>
                    </a:path>
                  </a:pathLst>
                </a:custGeom>
                <a:grpFill/>
                <a:ln w="6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51" name="Agrupar 150">
                <a:extLst>
                  <a:ext uri="{FF2B5EF4-FFF2-40B4-BE49-F238E27FC236}">
                    <a16:creationId xmlns:a16="http://schemas.microsoft.com/office/drawing/2014/main" id="{08EEED4F-65DC-C354-EAD0-925D52F077FB}"/>
                  </a:ext>
                </a:extLst>
              </p:cNvPr>
              <p:cNvGrpSpPr/>
              <p:nvPr/>
            </p:nvGrpSpPr>
            <p:grpSpPr>
              <a:xfrm>
                <a:off x="1808772" y="3029818"/>
                <a:ext cx="236064" cy="278609"/>
                <a:chOff x="1222051" y="1578059"/>
                <a:chExt cx="236064" cy="278609"/>
              </a:xfrm>
              <a:grpFill/>
            </p:grpSpPr>
            <p:sp>
              <p:nvSpPr>
                <p:cNvPr id="158" name="Forma Livre: Forma 57">
                  <a:extLst>
                    <a:ext uri="{FF2B5EF4-FFF2-40B4-BE49-F238E27FC236}">
                      <a16:creationId xmlns:a16="http://schemas.microsoft.com/office/drawing/2014/main" id="{FCFD8908-6C13-D6CC-C6C2-693DA63A5E03}"/>
                    </a:ext>
                  </a:extLst>
                </p:cNvPr>
                <p:cNvSpPr/>
                <p:nvPr/>
              </p:nvSpPr>
              <p:spPr>
                <a:xfrm>
                  <a:off x="1274891" y="1578059"/>
                  <a:ext cx="130384" cy="130384"/>
                </a:xfrm>
                <a:custGeom>
                  <a:avLst/>
                  <a:gdLst>
                    <a:gd name="connsiteX0" fmla="*/ 65192 w 130384"/>
                    <a:gd name="connsiteY0" fmla="*/ 0 h 130384"/>
                    <a:gd name="connsiteX1" fmla="*/ 0 w 130384"/>
                    <a:gd name="connsiteY1" fmla="*/ 65192 h 130384"/>
                    <a:gd name="connsiteX2" fmla="*/ 65192 w 130384"/>
                    <a:gd name="connsiteY2" fmla="*/ 130384 h 130384"/>
                    <a:gd name="connsiteX3" fmla="*/ 130384 w 130384"/>
                    <a:gd name="connsiteY3" fmla="*/ 65192 h 130384"/>
                    <a:gd name="connsiteX4" fmla="*/ 65192 w 130384"/>
                    <a:gd name="connsiteY4" fmla="*/ 0 h 130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0384" h="130384">
                      <a:moveTo>
                        <a:pt x="65192" y="0"/>
                      </a:moveTo>
                      <a:cubicBezTo>
                        <a:pt x="29165" y="0"/>
                        <a:pt x="0" y="29165"/>
                        <a:pt x="0" y="65192"/>
                      </a:cubicBezTo>
                      <a:cubicBezTo>
                        <a:pt x="0" y="101219"/>
                        <a:pt x="29165" y="130384"/>
                        <a:pt x="65192" y="130384"/>
                      </a:cubicBezTo>
                      <a:cubicBezTo>
                        <a:pt x="101219" y="130384"/>
                        <a:pt x="130384" y="101219"/>
                        <a:pt x="130384" y="65192"/>
                      </a:cubicBezTo>
                      <a:cubicBezTo>
                        <a:pt x="130384" y="29165"/>
                        <a:pt x="101219" y="0"/>
                        <a:pt x="65192" y="0"/>
                      </a:cubicBezTo>
                      <a:close/>
                    </a:path>
                  </a:pathLst>
                </a:custGeom>
                <a:grpFill/>
                <a:ln w="6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9" name="Forma Livre: Forma 58">
                  <a:extLst>
                    <a:ext uri="{FF2B5EF4-FFF2-40B4-BE49-F238E27FC236}">
                      <a16:creationId xmlns:a16="http://schemas.microsoft.com/office/drawing/2014/main" id="{398C1365-728D-E9BC-3AE3-AF58E5D72B99}"/>
                    </a:ext>
                  </a:extLst>
                </p:cNvPr>
                <p:cNvSpPr/>
                <p:nvPr/>
              </p:nvSpPr>
              <p:spPr>
                <a:xfrm>
                  <a:off x="1222051" y="1715991"/>
                  <a:ext cx="236064" cy="140677"/>
                </a:xfrm>
                <a:custGeom>
                  <a:avLst/>
                  <a:gdLst>
                    <a:gd name="connsiteX0" fmla="*/ 143423 w 236064"/>
                    <a:gd name="connsiteY0" fmla="*/ 0 h 140677"/>
                    <a:gd name="connsiteX1" fmla="*/ 92641 w 236064"/>
                    <a:gd name="connsiteY1" fmla="*/ 0 h 140677"/>
                    <a:gd name="connsiteX2" fmla="*/ 0 w 236064"/>
                    <a:gd name="connsiteY2" fmla="*/ 92641 h 140677"/>
                    <a:gd name="connsiteX3" fmla="*/ 0 w 236064"/>
                    <a:gd name="connsiteY3" fmla="*/ 130384 h 140677"/>
                    <a:gd name="connsiteX4" fmla="*/ 10293 w 236064"/>
                    <a:gd name="connsiteY4" fmla="*/ 140678 h 140677"/>
                    <a:gd name="connsiteX5" fmla="*/ 225771 w 236064"/>
                    <a:gd name="connsiteY5" fmla="*/ 140678 h 140677"/>
                    <a:gd name="connsiteX6" fmla="*/ 236064 w 236064"/>
                    <a:gd name="connsiteY6" fmla="*/ 130384 h 140677"/>
                    <a:gd name="connsiteX7" fmla="*/ 236064 w 236064"/>
                    <a:gd name="connsiteY7" fmla="*/ 92641 h 140677"/>
                    <a:gd name="connsiteX8" fmla="*/ 143423 w 236064"/>
                    <a:gd name="connsiteY8" fmla="*/ 0 h 140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6064" h="140677">
                      <a:moveTo>
                        <a:pt x="143423" y="0"/>
                      </a:moveTo>
                      <a:lnTo>
                        <a:pt x="92641" y="0"/>
                      </a:lnTo>
                      <a:cubicBezTo>
                        <a:pt x="41517" y="0"/>
                        <a:pt x="0" y="41517"/>
                        <a:pt x="0" y="92641"/>
                      </a:cubicBezTo>
                      <a:lnTo>
                        <a:pt x="0" y="130384"/>
                      </a:lnTo>
                      <a:cubicBezTo>
                        <a:pt x="0" y="136217"/>
                        <a:pt x="4461" y="140678"/>
                        <a:pt x="10293" y="140678"/>
                      </a:cubicBezTo>
                      <a:lnTo>
                        <a:pt x="225771" y="140678"/>
                      </a:lnTo>
                      <a:cubicBezTo>
                        <a:pt x="231604" y="140678"/>
                        <a:pt x="236064" y="136217"/>
                        <a:pt x="236064" y="130384"/>
                      </a:cubicBezTo>
                      <a:lnTo>
                        <a:pt x="236064" y="92641"/>
                      </a:lnTo>
                      <a:cubicBezTo>
                        <a:pt x="236064" y="41517"/>
                        <a:pt x="194547" y="0"/>
                        <a:pt x="143423" y="0"/>
                      </a:cubicBezTo>
                      <a:close/>
                    </a:path>
                  </a:pathLst>
                </a:custGeom>
                <a:grpFill/>
                <a:ln w="6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52" name="Agrupar 151">
                <a:extLst>
                  <a:ext uri="{FF2B5EF4-FFF2-40B4-BE49-F238E27FC236}">
                    <a16:creationId xmlns:a16="http://schemas.microsoft.com/office/drawing/2014/main" id="{7BF0399E-CA19-3EBC-A9F3-C5A2EBD25B7F}"/>
                  </a:ext>
                </a:extLst>
              </p:cNvPr>
              <p:cNvGrpSpPr/>
              <p:nvPr/>
            </p:nvGrpSpPr>
            <p:grpSpPr>
              <a:xfrm>
                <a:off x="2269285" y="3029818"/>
                <a:ext cx="236064" cy="278609"/>
                <a:chOff x="1222051" y="1578059"/>
                <a:chExt cx="236064" cy="278609"/>
              </a:xfrm>
              <a:grpFill/>
            </p:grpSpPr>
            <p:sp>
              <p:nvSpPr>
                <p:cNvPr id="156" name="Forma Livre: Forma 55">
                  <a:extLst>
                    <a:ext uri="{FF2B5EF4-FFF2-40B4-BE49-F238E27FC236}">
                      <a16:creationId xmlns:a16="http://schemas.microsoft.com/office/drawing/2014/main" id="{247D8E70-6CBC-A938-9A0B-68F454EDDDC7}"/>
                    </a:ext>
                  </a:extLst>
                </p:cNvPr>
                <p:cNvSpPr/>
                <p:nvPr/>
              </p:nvSpPr>
              <p:spPr>
                <a:xfrm>
                  <a:off x="1274891" y="1578059"/>
                  <a:ext cx="130384" cy="130384"/>
                </a:xfrm>
                <a:custGeom>
                  <a:avLst/>
                  <a:gdLst>
                    <a:gd name="connsiteX0" fmla="*/ 65192 w 130384"/>
                    <a:gd name="connsiteY0" fmla="*/ 0 h 130384"/>
                    <a:gd name="connsiteX1" fmla="*/ 0 w 130384"/>
                    <a:gd name="connsiteY1" fmla="*/ 65192 h 130384"/>
                    <a:gd name="connsiteX2" fmla="*/ 65192 w 130384"/>
                    <a:gd name="connsiteY2" fmla="*/ 130384 h 130384"/>
                    <a:gd name="connsiteX3" fmla="*/ 130384 w 130384"/>
                    <a:gd name="connsiteY3" fmla="*/ 65192 h 130384"/>
                    <a:gd name="connsiteX4" fmla="*/ 65192 w 130384"/>
                    <a:gd name="connsiteY4" fmla="*/ 0 h 130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0384" h="130384">
                      <a:moveTo>
                        <a:pt x="65192" y="0"/>
                      </a:moveTo>
                      <a:cubicBezTo>
                        <a:pt x="29165" y="0"/>
                        <a:pt x="0" y="29165"/>
                        <a:pt x="0" y="65192"/>
                      </a:cubicBezTo>
                      <a:cubicBezTo>
                        <a:pt x="0" y="101219"/>
                        <a:pt x="29165" y="130384"/>
                        <a:pt x="65192" y="130384"/>
                      </a:cubicBezTo>
                      <a:cubicBezTo>
                        <a:pt x="101219" y="130384"/>
                        <a:pt x="130384" y="101219"/>
                        <a:pt x="130384" y="65192"/>
                      </a:cubicBezTo>
                      <a:cubicBezTo>
                        <a:pt x="130384" y="29165"/>
                        <a:pt x="101219" y="0"/>
                        <a:pt x="65192" y="0"/>
                      </a:cubicBezTo>
                      <a:close/>
                    </a:path>
                  </a:pathLst>
                </a:custGeom>
                <a:grpFill/>
                <a:ln w="6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7" name="Forma Livre: Forma 56">
                  <a:extLst>
                    <a:ext uri="{FF2B5EF4-FFF2-40B4-BE49-F238E27FC236}">
                      <a16:creationId xmlns:a16="http://schemas.microsoft.com/office/drawing/2014/main" id="{D89E180B-5D60-1A5F-0BB3-B3514FE2E2C6}"/>
                    </a:ext>
                  </a:extLst>
                </p:cNvPr>
                <p:cNvSpPr/>
                <p:nvPr/>
              </p:nvSpPr>
              <p:spPr>
                <a:xfrm>
                  <a:off x="1222051" y="1715991"/>
                  <a:ext cx="236064" cy="140677"/>
                </a:xfrm>
                <a:custGeom>
                  <a:avLst/>
                  <a:gdLst>
                    <a:gd name="connsiteX0" fmla="*/ 143423 w 236064"/>
                    <a:gd name="connsiteY0" fmla="*/ 0 h 140677"/>
                    <a:gd name="connsiteX1" fmla="*/ 92641 w 236064"/>
                    <a:gd name="connsiteY1" fmla="*/ 0 h 140677"/>
                    <a:gd name="connsiteX2" fmla="*/ 0 w 236064"/>
                    <a:gd name="connsiteY2" fmla="*/ 92641 h 140677"/>
                    <a:gd name="connsiteX3" fmla="*/ 0 w 236064"/>
                    <a:gd name="connsiteY3" fmla="*/ 130384 h 140677"/>
                    <a:gd name="connsiteX4" fmla="*/ 10293 w 236064"/>
                    <a:gd name="connsiteY4" fmla="*/ 140678 h 140677"/>
                    <a:gd name="connsiteX5" fmla="*/ 225771 w 236064"/>
                    <a:gd name="connsiteY5" fmla="*/ 140678 h 140677"/>
                    <a:gd name="connsiteX6" fmla="*/ 236064 w 236064"/>
                    <a:gd name="connsiteY6" fmla="*/ 130384 h 140677"/>
                    <a:gd name="connsiteX7" fmla="*/ 236064 w 236064"/>
                    <a:gd name="connsiteY7" fmla="*/ 92641 h 140677"/>
                    <a:gd name="connsiteX8" fmla="*/ 143423 w 236064"/>
                    <a:gd name="connsiteY8" fmla="*/ 0 h 140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6064" h="140677">
                      <a:moveTo>
                        <a:pt x="143423" y="0"/>
                      </a:moveTo>
                      <a:lnTo>
                        <a:pt x="92641" y="0"/>
                      </a:lnTo>
                      <a:cubicBezTo>
                        <a:pt x="41517" y="0"/>
                        <a:pt x="0" y="41517"/>
                        <a:pt x="0" y="92641"/>
                      </a:cubicBezTo>
                      <a:lnTo>
                        <a:pt x="0" y="130384"/>
                      </a:lnTo>
                      <a:cubicBezTo>
                        <a:pt x="0" y="136217"/>
                        <a:pt x="4461" y="140678"/>
                        <a:pt x="10293" y="140678"/>
                      </a:cubicBezTo>
                      <a:lnTo>
                        <a:pt x="225771" y="140678"/>
                      </a:lnTo>
                      <a:cubicBezTo>
                        <a:pt x="231604" y="140678"/>
                        <a:pt x="236064" y="136217"/>
                        <a:pt x="236064" y="130384"/>
                      </a:cubicBezTo>
                      <a:lnTo>
                        <a:pt x="236064" y="92641"/>
                      </a:lnTo>
                      <a:cubicBezTo>
                        <a:pt x="236064" y="41517"/>
                        <a:pt x="194547" y="0"/>
                        <a:pt x="143423" y="0"/>
                      </a:cubicBezTo>
                      <a:close/>
                    </a:path>
                  </a:pathLst>
                </a:custGeom>
                <a:grpFill/>
                <a:ln w="6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53" name="Agrupar 152">
                <a:extLst>
                  <a:ext uri="{FF2B5EF4-FFF2-40B4-BE49-F238E27FC236}">
                    <a16:creationId xmlns:a16="http://schemas.microsoft.com/office/drawing/2014/main" id="{2F71AF43-F4B0-C7BE-5BE6-C0006F988AC7}"/>
                  </a:ext>
                </a:extLst>
              </p:cNvPr>
              <p:cNvGrpSpPr/>
              <p:nvPr/>
            </p:nvGrpSpPr>
            <p:grpSpPr>
              <a:xfrm>
                <a:off x="2729798" y="3029818"/>
                <a:ext cx="236064" cy="278609"/>
                <a:chOff x="1222051" y="1578059"/>
                <a:chExt cx="236064" cy="278609"/>
              </a:xfrm>
              <a:grpFill/>
            </p:grpSpPr>
            <p:sp>
              <p:nvSpPr>
                <p:cNvPr id="154" name="Forma Livre: Forma 53">
                  <a:extLst>
                    <a:ext uri="{FF2B5EF4-FFF2-40B4-BE49-F238E27FC236}">
                      <a16:creationId xmlns:a16="http://schemas.microsoft.com/office/drawing/2014/main" id="{D832A25F-DE7C-3894-EDEC-B44D3B75F4F2}"/>
                    </a:ext>
                  </a:extLst>
                </p:cNvPr>
                <p:cNvSpPr/>
                <p:nvPr/>
              </p:nvSpPr>
              <p:spPr>
                <a:xfrm>
                  <a:off x="1274891" y="1578059"/>
                  <a:ext cx="130384" cy="130384"/>
                </a:xfrm>
                <a:custGeom>
                  <a:avLst/>
                  <a:gdLst>
                    <a:gd name="connsiteX0" fmla="*/ 65192 w 130384"/>
                    <a:gd name="connsiteY0" fmla="*/ 0 h 130384"/>
                    <a:gd name="connsiteX1" fmla="*/ 0 w 130384"/>
                    <a:gd name="connsiteY1" fmla="*/ 65192 h 130384"/>
                    <a:gd name="connsiteX2" fmla="*/ 65192 w 130384"/>
                    <a:gd name="connsiteY2" fmla="*/ 130384 h 130384"/>
                    <a:gd name="connsiteX3" fmla="*/ 130384 w 130384"/>
                    <a:gd name="connsiteY3" fmla="*/ 65192 h 130384"/>
                    <a:gd name="connsiteX4" fmla="*/ 65192 w 130384"/>
                    <a:gd name="connsiteY4" fmla="*/ 0 h 130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0384" h="130384">
                      <a:moveTo>
                        <a:pt x="65192" y="0"/>
                      </a:moveTo>
                      <a:cubicBezTo>
                        <a:pt x="29165" y="0"/>
                        <a:pt x="0" y="29165"/>
                        <a:pt x="0" y="65192"/>
                      </a:cubicBezTo>
                      <a:cubicBezTo>
                        <a:pt x="0" y="101219"/>
                        <a:pt x="29165" y="130384"/>
                        <a:pt x="65192" y="130384"/>
                      </a:cubicBezTo>
                      <a:cubicBezTo>
                        <a:pt x="101219" y="130384"/>
                        <a:pt x="130384" y="101219"/>
                        <a:pt x="130384" y="65192"/>
                      </a:cubicBezTo>
                      <a:cubicBezTo>
                        <a:pt x="130384" y="29165"/>
                        <a:pt x="101219" y="0"/>
                        <a:pt x="65192" y="0"/>
                      </a:cubicBezTo>
                      <a:close/>
                    </a:path>
                  </a:pathLst>
                </a:custGeom>
                <a:grpFill/>
                <a:ln w="6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5" name="Forma Livre: Forma 54">
                  <a:extLst>
                    <a:ext uri="{FF2B5EF4-FFF2-40B4-BE49-F238E27FC236}">
                      <a16:creationId xmlns:a16="http://schemas.microsoft.com/office/drawing/2014/main" id="{6B0EC15C-B7D4-2A7B-2033-174FD095F8DE}"/>
                    </a:ext>
                  </a:extLst>
                </p:cNvPr>
                <p:cNvSpPr/>
                <p:nvPr/>
              </p:nvSpPr>
              <p:spPr>
                <a:xfrm>
                  <a:off x="1222051" y="1715991"/>
                  <a:ext cx="236064" cy="140677"/>
                </a:xfrm>
                <a:custGeom>
                  <a:avLst/>
                  <a:gdLst>
                    <a:gd name="connsiteX0" fmla="*/ 143423 w 236064"/>
                    <a:gd name="connsiteY0" fmla="*/ 0 h 140677"/>
                    <a:gd name="connsiteX1" fmla="*/ 92641 w 236064"/>
                    <a:gd name="connsiteY1" fmla="*/ 0 h 140677"/>
                    <a:gd name="connsiteX2" fmla="*/ 0 w 236064"/>
                    <a:gd name="connsiteY2" fmla="*/ 92641 h 140677"/>
                    <a:gd name="connsiteX3" fmla="*/ 0 w 236064"/>
                    <a:gd name="connsiteY3" fmla="*/ 130384 h 140677"/>
                    <a:gd name="connsiteX4" fmla="*/ 10293 w 236064"/>
                    <a:gd name="connsiteY4" fmla="*/ 140678 h 140677"/>
                    <a:gd name="connsiteX5" fmla="*/ 225771 w 236064"/>
                    <a:gd name="connsiteY5" fmla="*/ 140678 h 140677"/>
                    <a:gd name="connsiteX6" fmla="*/ 236064 w 236064"/>
                    <a:gd name="connsiteY6" fmla="*/ 130384 h 140677"/>
                    <a:gd name="connsiteX7" fmla="*/ 236064 w 236064"/>
                    <a:gd name="connsiteY7" fmla="*/ 92641 h 140677"/>
                    <a:gd name="connsiteX8" fmla="*/ 143423 w 236064"/>
                    <a:gd name="connsiteY8" fmla="*/ 0 h 140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6064" h="140677">
                      <a:moveTo>
                        <a:pt x="143423" y="0"/>
                      </a:moveTo>
                      <a:lnTo>
                        <a:pt x="92641" y="0"/>
                      </a:lnTo>
                      <a:cubicBezTo>
                        <a:pt x="41517" y="0"/>
                        <a:pt x="0" y="41517"/>
                        <a:pt x="0" y="92641"/>
                      </a:cubicBezTo>
                      <a:lnTo>
                        <a:pt x="0" y="130384"/>
                      </a:lnTo>
                      <a:cubicBezTo>
                        <a:pt x="0" y="136217"/>
                        <a:pt x="4461" y="140678"/>
                        <a:pt x="10293" y="140678"/>
                      </a:cubicBezTo>
                      <a:lnTo>
                        <a:pt x="225771" y="140678"/>
                      </a:lnTo>
                      <a:cubicBezTo>
                        <a:pt x="231604" y="140678"/>
                        <a:pt x="236064" y="136217"/>
                        <a:pt x="236064" y="130384"/>
                      </a:cubicBezTo>
                      <a:lnTo>
                        <a:pt x="236064" y="92641"/>
                      </a:lnTo>
                      <a:cubicBezTo>
                        <a:pt x="236064" y="41517"/>
                        <a:pt x="194547" y="0"/>
                        <a:pt x="143423" y="0"/>
                      </a:cubicBezTo>
                      <a:close/>
                    </a:path>
                  </a:pathLst>
                </a:custGeom>
                <a:grpFill/>
                <a:ln w="6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422A921A-9173-176A-920C-B19F87542EE3}"/>
                </a:ext>
              </a:extLst>
            </p:cNvPr>
            <p:cNvGrpSpPr/>
            <p:nvPr/>
          </p:nvGrpSpPr>
          <p:grpSpPr>
            <a:xfrm>
              <a:off x="1584323" y="3367748"/>
              <a:ext cx="1617603" cy="278609"/>
              <a:chOff x="1584323" y="3377688"/>
              <a:chExt cx="1617603" cy="278609"/>
            </a:xfrm>
            <a:grpFill/>
          </p:grpSpPr>
          <p:grpSp>
            <p:nvGrpSpPr>
              <p:cNvPr id="138" name="Agrupar 137">
                <a:extLst>
                  <a:ext uri="{FF2B5EF4-FFF2-40B4-BE49-F238E27FC236}">
                    <a16:creationId xmlns:a16="http://schemas.microsoft.com/office/drawing/2014/main" id="{928D380A-5DF5-8F33-B049-2F45327642E1}"/>
                  </a:ext>
                </a:extLst>
              </p:cNvPr>
              <p:cNvGrpSpPr/>
              <p:nvPr/>
            </p:nvGrpSpPr>
            <p:grpSpPr>
              <a:xfrm>
                <a:off x="1584323" y="3377688"/>
                <a:ext cx="236064" cy="278609"/>
                <a:chOff x="1222051" y="1578059"/>
                <a:chExt cx="236064" cy="278609"/>
              </a:xfrm>
              <a:grpFill/>
            </p:grpSpPr>
            <p:sp>
              <p:nvSpPr>
                <p:cNvPr id="148" name="Forma Livre: Forma 47">
                  <a:extLst>
                    <a:ext uri="{FF2B5EF4-FFF2-40B4-BE49-F238E27FC236}">
                      <a16:creationId xmlns:a16="http://schemas.microsoft.com/office/drawing/2014/main" id="{2878739C-6ED3-E07A-B72A-72799C07808B}"/>
                    </a:ext>
                  </a:extLst>
                </p:cNvPr>
                <p:cNvSpPr/>
                <p:nvPr/>
              </p:nvSpPr>
              <p:spPr>
                <a:xfrm>
                  <a:off x="1274891" y="1578059"/>
                  <a:ext cx="130384" cy="130384"/>
                </a:xfrm>
                <a:custGeom>
                  <a:avLst/>
                  <a:gdLst>
                    <a:gd name="connsiteX0" fmla="*/ 65192 w 130384"/>
                    <a:gd name="connsiteY0" fmla="*/ 0 h 130384"/>
                    <a:gd name="connsiteX1" fmla="*/ 0 w 130384"/>
                    <a:gd name="connsiteY1" fmla="*/ 65192 h 130384"/>
                    <a:gd name="connsiteX2" fmla="*/ 65192 w 130384"/>
                    <a:gd name="connsiteY2" fmla="*/ 130384 h 130384"/>
                    <a:gd name="connsiteX3" fmla="*/ 130384 w 130384"/>
                    <a:gd name="connsiteY3" fmla="*/ 65192 h 130384"/>
                    <a:gd name="connsiteX4" fmla="*/ 65192 w 130384"/>
                    <a:gd name="connsiteY4" fmla="*/ 0 h 130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0384" h="130384">
                      <a:moveTo>
                        <a:pt x="65192" y="0"/>
                      </a:moveTo>
                      <a:cubicBezTo>
                        <a:pt x="29165" y="0"/>
                        <a:pt x="0" y="29165"/>
                        <a:pt x="0" y="65192"/>
                      </a:cubicBezTo>
                      <a:cubicBezTo>
                        <a:pt x="0" y="101219"/>
                        <a:pt x="29165" y="130384"/>
                        <a:pt x="65192" y="130384"/>
                      </a:cubicBezTo>
                      <a:cubicBezTo>
                        <a:pt x="101219" y="130384"/>
                        <a:pt x="130384" y="101219"/>
                        <a:pt x="130384" y="65192"/>
                      </a:cubicBezTo>
                      <a:cubicBezTo>
                        <a:pt x="130384" y="29165"/>
                        <a:pt x="101219" y="0"/>
                        <a:pt x="65192" y="0"/>
                      </a:cubicBezTo>
                      <a:close/>
                    </a:path>
                  </a:pathLst>
                </a:custGeom>
                <a:grpFill/>
                <a:ln w="6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9" name="Forma Livre: Forma 48">
                  <a:extLst>
                    <a:ext uri="{FF2B5EF4-FFF2-40B4-BE49-F238E27FC236}">
                      <a16:creationId xmlns:a16="http://schemas.microsoft.com/office/drawing/2014/main" id="{2F4D7A52-C694-7A6E-C31B-21669CF0EDB4}"/>
                    </a:ext>
                  </a:extLst>
                </p:cNvPr>
                <p:cNvSpPr/>
                <p:nvPr/>
              </p:nvSpPr>
              <p:spPr>
                <a:xfrm>
                  <a:off x="1222051" y="1715991"/>
                  <a:ext cx="236064" cy="140677"/>
                </a:xfrm>
                <a:custGeom>
                  <a:avLst/>
                  <a:gdLst>
                    <a:gd name="connsiteX0" fmla="*/ 143423 w 236064"/>
                    <a:gd name="connsiteY0" fmla="*/ 0 h 140677"/>
                    <a:gd name="connsiteX1" fmla="*/ 92641 w 236064"/>
                    <a:gd name="connsiteY1" fmla="*/ 0 h 140677"/>
                    <a:gd name="connsiteX2" fmla="*/ 0 w 236064"/>
                    <a:gd name="connsiteY2" fmla="*/ 92641 h 140677"/>
                    <a:gd name="connsiteX3" fmla="*/ 0 w 236064"/>
                    <a:gd name="connsiteY3" fmla="*/ 130384 h 140677"/>
                    <a:gd name="connsiteX4" fmla="*/ 10293 w 236064"/>
                    <a:gd name="connsiteY4" fmla="*/ 140678 h 140677"/>
                    <a:gd name="connsiteX5" fmla="*/ 225771 w 236064"/>
                    <a:gd name="connsiteY5" fmla="*/ 140678 h 140677"/>
                    <a:gd name="connsiteX6" fmla="*/ 236064 w 236064"/>
                    <a:gd name="connsiteY6" fmla="*/ 130384 h 140677"/>
                    <a:gd name="connsiteX7" fmla="*/ 236064 w 236064"/>
                    <a:gd name="connsiteY7" fmla="*/ 92641 h 140677"/>
                    <a:gd name="connsiteX8" fmla="*/ 143423 w 236064"/>
                    <a:gd name="connsiteY8" fmla="*/ 0 h 140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6064" h="140677">
                      <a:moveTo>
                        <a:pt x="143423" y="0"/>
                      </a:moveTo>
                      <a:lnTo>
                        <a:pt x="92641" y="0"/>
                      </a:lnTo>
                      <a:cubicBezTo>
                        <a:pt x="41517" y="0"/>
                        <a:pt x="0" y="41517"/>
                        <a:pt x="0" y="92641"/>
                      </a:cubicBezTo>
                      <a:lnTo>
                        <a:pt x="0" y="130384"/>
                      </a:lnTo>
                      <a:cubicBezTo>
                        <a:pt x="0" y="136217"/>
                        <a:pt x="4461" y="140678"/>
                        <a:pt x="10293" y="140678"/>
                      </a:cubicBezTo>
                      <a:lnTo>
                        <a:pt x="225771" y="140678"/>
                      </a:lnTo>
                      <a:cubicBezTo>
                        <a:pt x="231604" y="140678"/>
                        <a:pt x="236064" y="136217"/>
                        <a:pt x="236064" y="130384"/>
                      </a:cubicBezTo>
                      <a:lnTo>
                        <a:pt x="236064" y="92641"/>
                      </a:lnTo>
                      <a:cubicBezTo>
                        <a:pt x="236064" y="41517"/>
                        <a:pt x="194547" y="0"/>
                        <a:pt x="143423" y="0"/>
                      </a:cubicBezTo>
                      <a:close/>
                    </a:path>
                  </a:pathLst>
                </a:custGeom>
                <a:grpFill/>
                <a:ln w="6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39" name="Agrupar 138">
                <a:extLst>
                  <a:ext uri="{FF2B5EF4-FFF2-40B4-BE49-F238E27FC236}">
                    <a16:creationId xmlns:a16="http://schemas.microsoft.com/office/drawing/2014/main" id="{E4F1A85B-E555-FA13-6DD2-44E43EC87872}"/>
                  </a:ext>
                </a:extLst>
              </p:cNvPr>
              <p:cNvGrpSpPr/>
              <p:nvPr/>
            </p:nvGrpSpPr>
            <p:grpSpPr>
              <a:xfrm>
                <a:off x="2044836" y="3377688"/>
                <a:ext cx="236064" cy="278609"/>
                <a:chOff x="1222051" y="1578059"/>
                <a:chExt cx="236064" cy="278609"/>
              </a:xfrm>
              <a:grpFill/>
            </p:grpSpPr>
            <p:sp>
              <p:nvSpPr>
                <p:cNvPr id="146" name="Forma Livre: Forma 45">
                  <a:extLst>
                    <a:ext uri="{FF2B5EF4-FFF2-40B4-BE49-F238E27FC236}">
                      <a16:creationId xmlns:a16="http://schemas.microsoft.com/office/drawing/2014/main" id="{8A9CE409-0CAC-1E93-5AEE-CE3C25EAB224}"/>
                    </a:ext>
                  </a:extLst>
                </p:cNvPr>
                <p:cNvSpPr/>
                <p:nvPr/>
              </p:nvSpPr>
              <p:spPr>
                <a:xfrm>
                  <a:off x="1274891" y="1578059"/>
                  <a:ext cx="130384" cy="130384"/>
                </a:xfrm>
                <a:custGeom>
                  <a:avLst/>
                  <a:gdLst>
                    <a:gd name="connsiteX0" fmla="*/ 65192 w 130384"/>
                    <a:gd name="connsiteY0" fmla="*/ 0 h 130384"/>
                    <a:gd name="connsiteX1" fmla="*/ 0 w 130384"/>
                    <a:gd name="connsiteY1" fmla="*/ 65192 h 130384"/>
                    <a:gd name="connsiteX2" fmla="*/ 65192 w 130384"/>
                    <a:gd name="connsiteY2" fmla="*/ 130384 h 130384"/>
                    <a:gd name="connsiteX3" fmla="*/ 130384 w 130384"/>
                    <a:gd name="connsiteY3" fmla="*/ 65192 h 130384"/>
                    <a:gd name="connsiteX4" fmla="*/ 65192 w 130384"/>
                    <a:gd name="connsiteY4" fmla="*/ 0 h 130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0384" h="130384">
                      <a:moveTo>
                        <a:pt x="65192" y="0"/>
                      </a:moveTo>
                      <a:cubicBezTo>
                        <a:pt x="29165" y="0"/>
                        <a:pt x="0" y="29165"/>
                        <a:pt x="0" y="65192"/>
                      </a:cubicBezTo>
                      <a:cubicBezTo>
                        <a:pt x="0" y="101219"/>
                        <a:pt x="29165" y="130384"/>
                        <a:pt x="65192" y="130384"/>
                      </a:cubicBezTo>
                      <a:cubicBezTo>
                        <a:pt x="101219" y="130384"/>
                        <a:pt x="130384" y="101219"/>
                        <a:pt x="130384" y="65192"/>
                      </a:cubicBezTo>
                      <a:cubicBezTo>
                        <a:pt x="130384" y="29165"/>
                        <a:pt x="101219" y="0"/>
                        <a:pt x="65192" y="0"/>
                      </a:cubicBezTo>
                      <a:close/>
                    </a:path>
                  </a:pathLst>
                </a:custGeom>
                <a:grpFill/>
                <a:ln w="6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7" name="Forma Livre: Forma 46">
                  <a:extLst>
                    <a:ext uri="{FF2B5EF4-FFF2-40B4-BE49-F238E27FC236}">
                      <a16:creationId xmlns:a16="http://schemas.microsoft.com/office/drawing/2014/main" id="{B3349308-75EF-3DF8-8787-3EA80C458478}"/>
                    </a:ext>
                  </a:extLst>
                </p:cNvPr>
                <p:cNvSpPr/>
                <p:nvPr/>
              </p:nvSpPr>
              <p:spPr>
                <a:xfrm>
                  <a:off x="1222051" y="1715991"/>
                  <a:ext cx="236064" cy="140677"/>
                </a:xfrm>
                <a:custGeom>
                  <a:avLst/>
                  <a:gdLst>
                    <a:gd name="connsiteX0" fmla="*/ 143423 w 236064"/>
                    <a:gd name="connsiteY0" fmla="*/ 0 h 140677"/>
                    <a:gd name="connsiteX1" fmla="*/ 92641 w 236064"/>
                    <a:gd name="connsiteY1" fmla="*/ 0 h 140677"/>
                    <a:gd name="connsiteX2" fmla="*/ 0 w 236064"/>
                    <a:gd name="connsiteY2" fmla="*/ 92641 h 140677"/>
                    <a:gd name="connsiteX3" fmla="*/ 0 w 236064"/>
                    <a:gd name="connsiteY3" fmla="*/ 130384 h 140677"/>
                    <a:gd name="connsiteX4" fmla="*/ 10293 w 236064"/>
                    <a:gd name="connsiteY4" fmla="*/ 140678 h 140677"/>
                    <a:gd name="connsiteX5" fmla="*/ 225771 w 236064"/>
                    <a:gd name="connsiteY5" fmla="*/ 140678 h 140677"/>
                    <a:gd name="connsiteX6" fmla="*/ 236064 w 236064"/>
                    <a:gd name="connsiteY6" fmla="*/ 130384 h 140677"/>
                    <a:gd name="connsiteX7" fmla="*/ 236064 w 236064"/>
                    <a:gd name="connsiteY7" fmla="*/ 92641 h 140677"/>
                    <a:gd name="connsiteX8" fmla="*/ 143423 w 236064"/>
                    <a:gd name="connsiteY8" fmla="*/ 0 h 140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6064" h="140677">
                      <a:moveTo>
                        <a:pt x="143423" y="0"/>
                      </a:moveTo>
                      <a:lnTo>
                        <a:pt x="92641" y="0"/>
                      </a:lnTo>
                      <a:cubicBezTo>
                        <a:pt x="41517" y="0"/>
                        <a:pt x="0" y="41517"/>
                        <a:pt x="0" y="92641"/>
                      </a:cubicBezTo>
                      <a:lnTo>
                        <a:pt x="0" y="130384"/>
                      </a:lnTo>
                      <a:cubicBezTo>
                        <a:pt x="0" y="136217"/>
                        <a:pt x="4461" y="140678"/>
                        <a:pt x="10293" y="140678"/>
                      </a:cubicBezTo>
                      <a:lnTo>
                        <a:pt x="225771" y="140678"/>
                      </a:lnTo>
                      <a:cubicBezTo>
                        <a:pt x="231604" y="140678"/>
                        <a:pt x="236064" y="136217"/>
                        <a:pt x="236064" y="130384"/>
                      </a:cubicBezTo>
                      <a:lnTo>
                        <a:pt x="236064" y="92641"/>
                      </a:lnTo>
                      <a:cubicBezTo>
                        <a:pt x="236064" y="41517"/>
                        <a:pt x="194547" y="0"/>
                        <a:pt x="143423" y="0"/>
                      </a:cubicBezTo>
                      <a:close/>
                    </a:path>
                  </a:pathLst>
                </a:custGeom>
                <a:grpFill/>
                <a:ln w="6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40" name="Agrupar 139">
                <a:extLst>
                  <a:ext uri="{FF2B5EF4-FFF2-40B4-BE49-F238E27FC236}">
                    <a16:creationId xmlns:a16="http://schemas.microsoft.com/office/drawing/2014/main" id="{92B4F8D2-AD36-2DAD-037E-7CA39C6DBF6E}"/>
                  </a:ext>
                </a:extLst>
              </p:cNvPr>
              <p:cNvGrpSpPr/>
              <p:nvPr/>
            </p:nvGrpSpPr>
            <p:grpSpPr>
              <a:xfrm>
                <a:off x="2505349" y="3377688"/>
                <a:ext cx="236064" cy="278609"/>
                <a:chOff x="1222051" y="1578059"/>
                <a:chExt cx="236064" cy="278609"/>
              </a:xfrm>
              <a:grpFill/>
            </p:grpSpPr>
            <p:sp>
              <p:nvSpPr>
                <p:cNvPr id="144" name="Forma Livre: Forma 43">
                  <a:extLst>
                    <a:ext uri="{FF2B5EF4-FFF2-40B4-BE49-F238E27FC236}">
                      <a16:creationId xmlns:a16="http://schemas.microsoft.com/office/drawing/2014/main" id="{26C8A4D2-098B-9C7A-E1FB-69BC2FDCFCAC}"/>
                    </a:ext>
                  </a:extLst>
                </p:cNvPr>
                <p:cNvSpPr/>
                <p:nvPr/>
              </p:nvSpPr>
              <p:spPr>
                <a:xfrm>
                  <a:off x="1274891" y="1578059"/>
                  <a:ext cx="130384" cy="130384"/>
                </a:xfrm>
                <a:custGeom>
                  <a:avLst/>
                  <a:gdLst>
                    <a:gd name="connsiteX0" fmla="*/ 65192 w 130384"/>
                    <a:gd name="connsiteY0" fmla="*/ 0 h 130384"/>
                    <a:gd name="connsiteX1" fmla="*/ 0 w 130384"/>
                    <a:gd name="connsiteY1" fmla="*/ 65192 h 130384"/>
                    <a:gd name="connsiteX2" fmla="*/ 65192 w 130384"/>
                    <a:gd name="connsiteY2" fmla="*/ 130384 h 130384"/>
                    <a:gd name="connsiteX3" fmla="*/ 130384 w 130384"/>
                    <a:gd name="connsiteY3" fmla="*/ 65192 h 130384"/>
                    <a:gd name="connsiteX4" fmla="*/ 65192 w 130384"/>
                    <a:gd name="connsiteY4" fmla="*/ 0 h 130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0384" h="130384">
                      <a:moveTo>
                        <a:pt x="65192" y="0"/>
                      </a:moveTo>
                      <a:cubicBezTo>
                        <a:pt x="29165" y="0"/>
                        <a:pt x="0" y="29165"/>
                        <a:pt x="0" y="65192"/>
                      </a:cubicBezTo>
                      <a:cubicBezTo>
                        <a:pt x="0" y="101219"/>
                        <a:pt x="29165" y="130384"/>
                        <a:pt x="65192" y="130384"/>
                      </a:cubicBezTo>
                      <a:cubicBezTo>
                        <a:pt x="101219" y="130384"/>
                        <a:pt x="130384" y="101219"/>
                        <a:pt x="130384" y="65192"/>
                      </a:cubicBezTo>
                      <a:cubicBezTo>
                        <a:pt x="130384" y="29165"/>
                        <a:pt x="101219" y="0"/>
                        <a:pt x="65192" y="0"/>
                      </a:cubicBezTo>
                      <a:close/>
                    </a:path>
                  </a:pathLst>
                </a:custGeom>
                <a:grpFill/>
                <a:ln w="6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5" name="Forma Livre: Forma 44">
                  <a:extLst>
                    <a:ext uri="{FF2B5EF4-FFF2-40B4-BE49-F238E27FC236}">
                      <a16:creationId xmlns:a16="http://schemas.microsoft.com/office/drawing/2014/main" id="{FBEA48D7-5242-821C-C345-E382D9E2CF37}"/>
                    </a:ext>
                  </a:extLst>
                </p:cNvPr>
                <p:cNvSpPr/>
                <p:nvPr/>
              </p:nvSpPr>
              <p:spPr>
                <a:xfrm>
                  <a:off x="1222051" y="1715991"/>
                  <a:ext cx="236064" cy="140677"/>
                </a:xfrm>
                <a:custGeom>
                  <a:avLst/>
                  <a:gdLst>
                    <a:gd name="connsiteX0" fmla="*/ 143423 w 236064"/>
                    <a:gd name="connsiteY0" fmla="*/ 0 h 140677"/>
                    <a:gd name="connsiteX1" fmla="*/ 92641 w 236064"/>
                    <a:gd name="connsiteY1" fmla="*/ 0 h 140677"/>
                    <a:gd name="connsiteX2" fmla="*/ 0 w 236064"/>
                    <a:gd name="connsiteY2" fmla="*/ 92641 h 140677"/>
                    <a:gd name="connsiteX3" fmla="*/ 0 w 236064"/>
                    <a:gd name="connsiteY3" fmla="*/ 130384 h 140677"/>
                    <a:gd name="connsiteX4" fmla="*/ 10293 w 236064"/>
                    <a:gd name="connsiteY4" fmla="*/ 140678 h 140677"/>
                    <a:gd name="connsiteX5" fmla="*/ 225771 w 236064"/>
                    <a:gd name="connsiteY5" fmla="*/ 140678 h 140677"/>
                    <a:gd name="connsiteX6" fmla="*/ 236064 w 236064"/>
                    <a:gd name="connsiteY6" fmla="*/ 130384 h 140677"/>
                    <a:gd name="connsiteX7" fmla="*/ 236064 w 236064"/>
                    <a:gd name="connsiteY7" fmla="*/ 92641 h 140677"/>
                    <a:gd name="connsiteX8" fmla="*/ 143423 w 236064"/>
                    <a:gd name="connsiteY8" fmla="*/ 0 h 140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6064" h="140677">
                      <a:moveTo>
                        <a:pt x="143423" y="0"/>
                      </a:moveTo>
                      <a:lnTo>
                        <a:pt x="92641" y="0"/>
                      </a:lnTo>
                      <a:cubicBezTo>
                        <a:pt x="41517" y="0"/>
                        <a:pt x="0" y="41517"/>
                        <a:pt x="0" y="92641"/>
                      </a:cubicBezTo>
                      <a:lnTo>
                        <a:pt x="0" y="130384"/>
                      </a:lnTo>
                      <a:cubicBezTo>
                        <a:pt x="0" y="136217"/>
                        <a:pt x="4461" y="140678"/>
                        <a:pt x="10293" y="140678"/>
                      </a:cubicBezTo>
                      <a:lnTo>
                        <a:pt x="225771" y="140678"/>
                      </a:lnTo>
                      <a:cubicBezTo>
                        <a:pt x="231604" y="140678"/>
                        <a:pt x="236064" y="136217"/>
                        <a:pt x="236064" y="130384"/>
                      </a:cubicBezTo>
                      <a:lnTo>
                        <a:pt x="236064" y="92641"/>
                      </a:lnTo>
                      <a:cubicBezTo>
                        <a:pt x="236064" y="41517"/>
                        <a:pt x="194547" y="0"/>
                        <a:pt x="143423" y="0"/>
                      </a:cubicBezTo>
                      <a:close/>
                    </a:path>
                  </a:pathLst>
                </a:custGeom>
                <a:grpFill/>
                <a:ln w="6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41" name="Agrupar 140">
                <a:extLst>
                  <a:ext uri="{FF2B5EF4-FFF2-40B4-BE49-F238E27FC236}">
                    <a16:creationId xmlns:a16="http://schemas.microsoft.com/office/drawing/2014/main" id="{BBBBACB2-F458-4129-15C5-5D07C40E53C6}"/>
                  </a:ext>
                </a:extLst>
              </p:cNvPr>
              <p:cNvGrpSpPr/>
              <p:nvPr/>
            </p:nvGrpSpPr>
            <p:grpSpPr>
              <a:xfrm>
                <a:off x="2965862" y="3377688"/>
                <a:ext cx="236064" cy="278609"/>
                <a:chOff x="1222051" y="1578059"/>
                <a:chExt cx="236064" cy="278609"/>
              </a:xfrm>
              <a:grpFill/>
            </p:grpSpPr>
            <p:sp>
              <p:nvSpPr>
                <p:cNvPr id="142" name="Forma Livre: Forma 41">
                  <a:extLst>
                    <a:ext uri="{FF2B5EF4-FFF2-40B4-BE49-F238E27FC236}">
                      <a16:creationId xmlns:a16="http://schemas.microsoft.com/office/drawing/2014/main" id="{916DA1EE-7543-3A15-EEA3-D243ABCE7FB5}"/>
                    </a:ext>
                  </a:extLst>
                </p:cNvPr>
                <p:cNvSpPr/>
                <p:nvPr/>
              </p:nvSpPr>
              <p:spPr>
                <a:xfrm>
                  <a:off x="1274891" y="1578059"/>
                  <a:ext cx="130384" cy="130384"/>
                </a:xfrm>
                <a:custGeom>
                  <a:avLst/>
                  <a:gdLst>
                    <a:gd name="connsiteX0" fmla="*/ 65192 w 130384"/>
                    <a:gd name="connsiteY0" fmla="*/ 0 h 130384"/>
                    <a:gd name="connsiteX1" fmla="*/ 0 w 130384"/>
                    <a:gd name="connsiteY1" fmla="*/ 65192 h 130384"/>
                    <a:gd name="connsiteX2" fmla="*/ 65192 w 130384"/>
                    <a:gd name="connsiteY2" fmla="*/ 130384 h 130384"/>
                    <a:gd name="connsiteX3" fmla="*/ 130384 w 130384"/>
                    <a:gd name="connsiteY3" fmla="*/ 65192 h 130384"/>
                    <a:gd name="connsiteX4" fmla="*/ 65192 w 130384"/>
                    <a:gd name="connsiteY4" fmla="*/ 0 h 130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0384" h="130384">
                      <a:moveTo>
                        <a:pt x="65192" y="0"/>
                      </a:moveTo>
                      <a:cubicBezTo>
                        <a:pt x="29165" y="0"/>
                        <a:pt x="0" y="29165"/>
                        <a:pt x="0" y="65192"/>
                      </a:cubicBezTo>
                      <a:cubicBezTo>
                        <a:pt x="0" y="101219"/>
                        <a:pt x="29165" y="130384"/>
                        <a:pt x="65192" y="130384"/>
                      </a:cubicBezTo>
                      <a:cubicBezTo>
                        <a:pt x="101219" y="130384"/>
                        <a:pt x="130384" y="101219"/>
                        <a:pt x="130384" y="65192"/>
                      </a:cubicBezTo>
                      <a:cubicBezTo>
                        <a:pt x="130384" y="29165"/>
                        <a:pt x="101219" y="0"/>
                        <a:pt x="65192" y="0"/>
                      </a:cubicBezTo>
                      <a:close/>
                    </a:path>
                  </a:pathLst>
                </a:custGeom>
                <a:grpFill/>
                <a:ln w="6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3" name="Forma Livre: Forma 42">
                  <a:extLst>
                    <a:ext uri="{FF2B5EF4-FFF2-40B4-BE49-F238E27FC236}">
                      <a16:creationId xmlns:a16="http://schemas.microsoft.com/office/drawing/2014/main" id="{092910C6-A952-06DB-648C-F2D61FC021C8}"/>
                    </a:ext>
                  </a:extLst>
                </p:cNvPr>
                <p:cNvSpPr/>
                <p:nvPr/>
              </p:nvSpPr>
              <p:spPr>
                <a:xfrm>
                  <a:off x="1222051" y="1715991"/>
                  <a:ext cx="236064" cy="140677"/>
                </a:xfrm>
                <a:custGeom>
                  <a:avLst/>
                  <a:gdLst>
                    <a:gd name="connsiteX0" fmla="*/ 143423 w 236064"/>
                    <a:gd name="connsiteY0" fmla="*/ 0 h 140677"/>
                    <a:gd name="connsiteX1" fmla="*/ 92641 w 236064"/>
                    <a:gd name="connsiteY1" fmla="*/ 0 h 140677"/>
                    <a:gd name="connsiteX2" fmla="*/ 0 w 236064"/>
                    <a:gd name="connsiteY2" fmla="*/ 92641 h 140677"/>
                    <a:gd name="connsiteX3" fmla="*/ 0 w 236064"/>
                    <a:gd name="connsiteY3" fmla="*/ 130384 h 140677"/>
                    <a:gd name="connsiteX4" fmla="*/ 10293 w 236064"/>
                    <a:gd name="connsiteY4" fmla="*/ 140678 h 140677"/>
                    <a:gd name="connsiteX5" fmla="*/ 225771 w 236064"/>
                    <a:gd name="connsiteY5" fmla="*/ 140678 h 140677"/>
                    <a:gd name="connsiteX6" fmla="*/ 236064 w 236064"/>
                    <a:gd name="connsiteY6" fmla="*/ 130384 h 140677"/>
                    <a:gd name="connsiteX7" fmla="*/ 236064 w 236064"/>
                    <a:gd name="connsiteY7" fmla="*/ 92641 h 140677"/>
                    <a:gd name="connsiteX8" fmla="*/ 143423 w 236064"/>
                    <a:gd name="connsiteY8" fmla="*/ 0 h 140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6064" h="140677">
                      <a:moveTo>
                        <a:pt x="143423" y="0"/>
                      </a:moveTo>
                      <a:lnTo>
                        <a:pt x="92641" y="0"/>
                      </a:lnTo>
                      <a:cubicBezTo>
                        <a:pt x="41517" y="0"/>
                        <a:pt x="0" y="41517"/>
                        <a:pt x="0" y="92641"/>
                      </a:cubicBezTo>
                      <a:lnTo>
                        <a:pt x="0" y="130384"/>
                      </a:lnTo>
                      <a:cubicBezTo>
                        <a:pt x="0" y="136217"/>
                        <a:pt x="4461" y="140678"/>
                        <a:pt x="10293" y="140678"/>
                      </a:cubicBezTo>
                      <a:lnTo>
                        <a:pt x="225771" y="140678"/>
                      </a:lnTo>
                      <a:cubicBezTo>
                        <a:pt x="231604" y="140678"/>
                        <a:pt x="236064" y="136217"/>
                        <a:pt x="236064" y="130384"/>
                      </a:cubicBezTo>
                      <a:lnTo>
                        <a:pt x="236064" y="92641"/>
                      </a:lnTo>
                      <a:cubicBezTo>
                        <a:pt x="236064" y="41517"/>
                        <a:pt x="194547" y="0"/>
                        <a:pt x="143423" y="0"/>
                      </a:cubicBezTo>
                      <a:close/>
                    </a:path>
                  </a:pathLst>
                </a:custGeom>
                <a:grpFill/>
                <a:ln w="6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5D2D3299-5B97-ACE4-23E4-06E4F46FEB37}"/>
                </a:ext>
              </a:extLst>
            </p:cNvPr>
            <p:cNvGrpSpPr/>
            <p:nvPr/>
          </p:nvGrpSpPr>
          <p:grpSpPr>
            <a:xfrm>
              <a:off x="1348259" y="3705678"/>
              <a:ext cx="1617603" cy="278609"/>
              <a:chOff x="1348259" y="3029818"/>
              <a:chExt cx="1617603" cy="278609"/>
            </a:xfrm>
            <a:grpFill/>
          </p:grpSpPr>
          <p:grpSp>
            <p:nvGrpSpPr>
              <p:cNvPr id="116" name="Agrupar 115">
                <a:extLst>
                  <a:ext uri="{FF2B5EF4-FFF2-40B4-BE49-F238E27FC236}">
                    <a16:creationId xmlns:a16="http://schemas.microsoft.com/office/drawing/2014/main" id="{A68F69F4-FD73-DD5D-76BF-72DD461AEB37}"/>
                  </a:ext>
                </a:extLst>
              </p:cNvPr>
              <p:cNvGrpSpPr/>
              <p:nvPr/>
            </p:nvGrpSpPr>
            <p:grpSpPr>
              <a:xfrm>
                <a:off x="1348259" y="3029818"/>
                <a:ext cx="236064" cy="278609"/>
                <a:chOff x="1222051" y="1578059"/>
                <a:chExt cx="236064" cy="278609"/>
              </a:xfrm>
              <a:grpFill/>
            </p:grpSpPr>
            <p:sp>
              <p:nvSpPr>
                <p:cNvPr id="136" name="Forma Livre: Forma 35">
                  <a:extLst>
                    <a:ext uri="{FF2B5EF4-FFF2-40B4-BE49-F238E27FC236}">
                      <a16:creationId xmlns:a16="http://schemas.microsoft.com/office/drawing/2014/main" id="{91B08DD9-F897-643E-DCFE-F46B87F81FF1}"/>
                    </a:ext>
                  </a:extLst>
                </p:cNvPr>
                <p:cNvSpPr/>
                <p:nvPr/>
              </p:nvSpPr>
              <p:spPr>
                <a:xfrm>
                  <a:off x="1274891" y="1578059"/>
                  <a:ext cx="130384" cy="130384"/>
                </a:xfrm>
                <a:custGeom>
                  <a:avLst/>
                  <a:gdLst>
                    <a:gd name="connsiteX0" fmla="*/ 65192 w 130384"/>
                    <a:gd name="connsiteY0" fmla="*/ 0 h 130384"/>
                    <a:gd name="connsiteX1" fmla="*/ 0 w 130384"/>
                    <a:gd name="connsiteY1" fmla="*/ 65192 h 130384"/>
                    <a:gd name="connsiteX2" fmla="*/ 65192 w 130384"/>
                    <a:gd name="connsiteY2" fmla="*/ 130384 h 130384"/>
                    <a:gd name="connsiteX3" fmla="*/ 130384 w 130384"/>
                    <a:gd name="connsiteY3" fmla="*/ 65192 h 130384"/>
                    <a:gd name="connsiteX4" fmla="*/ 65192 w 130384"/>
                    <a:gd name="connsiteY4" fmla="*/ 0 h 130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0384" h="130384">
                      <a:moveTo>
                        <a:pt x="65192" y="0"/>
                      </a:moveTo>
                      <a:cubicBezTo>
                        <a:pt x="29165" y="0"/>
                        <a:pt x="0" y="29165"/>
                        <a:pt x="0" y="65192"/>
                      </a:cubicBezTo>
                      <a:cubicBezTo>
                        <a:pt x="0" y="101219"/>
                        <a:pt x="29165" y="130384"/>
                        <a:pt x="65192" y="130384"/>
                      </a:cubicBezTo>
                      <a:cubicBezTo>
                        <a:pt x="101219" y="130384"/>
                        <a:pt x="130384" y="101219"/>
                        <a:pt x="130384" y="65192"/>
                      </a:cubicBezTo>
                      <a:cubicBezTo>
                        <a:pt x="130384" y="29165"/>
                        <a:pt x="101219" y="0"/>
                        <a:pt x="65192" y="0"/>
                      </a:cubicBezTo>
                      <a:close/>
                    </a:path>
                  </a:pathLst>
                </a:custGeom>
                <a:grpFill/>
                <a:ln w="6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7" name="Forma Livre: Forma 36">
                  <a:extLst>
                    <a:ext uri="{FF2B5EF4-FFF2-40B4-BE49-F238E27FC236}">
                      <a16:creationId xmlns:a16="http://schemas.microsoft.com/office/drawing/2014/main" id="{2E993BBF-C15C-433B-A807-C8E7F9F7B32C}"/>
                    </a:ext>
                  </a:extLst>
                </p:cNvPr>
                <p:cNvSpPr/>
                <p:nvPr/>
              </p:nvSpPr>
              <p:spPr>
                <a:xfrm>
                  <a:off x="1222051" y="1715991"/>
                  <a:ext cx="236064" cy="140677"/>
                </a:xfrm>
                <a:custGeom>
                  <a:avLst/>
                  <a:gdLst>
                    <a:gd name="connsiteX0" fmla="*/ 143423 w 236064"/>
                    <a:gd name="connsiteY0" fmla="*/ 0 h 140677"/>
                    <a:gd name="connsiteX1" fmla="*/ 92641 w 236064"/>
                    <a:gd name="connsiteY1" fmla="*/ 0 h 140677"/>
                    <a:gd name="connsiteX2" fmla="*/ 0 w 236064"/>
                    <a:gd name="connsiteY2" fmla="*/ 92641 h 140677"/>
                    <a:gd name="connsiteX3" fmla="*/ 0 w 236064"/>
                    <a:gd name="connsiteY3" fmla="*/ 130384 h 140677"/>
                    <a:gd name="connsiteX4" fmla="*/ 10293 w 236064"/>
                    <a:gd name="connsiteY4" fmla="*/ 140678 h 140677"/>
                    <a:gd name="connsiteX5" fmla="*/ 225771 w 236064"/>
                    <a:gd name="connsiteY5" fmla="*/ 140678 h 140677"/>
                    <a:gd name="connsiteX6" fmla="*/ 236064 w 236064"/>
                    <a:gd name="connsiteY6" fmla="*/ 130384 h 140677"/>
                    <a:gd name="connsiteX7" fmla="*/ 236064 w 236064"/>
                    <a:gd name="connsiteY7" fmla="*/ 92641 h 140677"/>
                    <a:gd name="connsiteX8" fmla="*/ 143423 w 236064"/>
                    <a:gd name="connsiteY8" fmla="*/ 0 h 140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6064" h="140677">
                      <a:moveTo>
                        <a:pt x="143423" y="0"/>
                      </a:moveTo>
                      <a:lnTo>
                        <a:pt x="92641" y="0"/>
                      </a:lnTo>
                      <a:cubicBezTo>
                        <a:pt x="41517" y="0"/>
                        <a:pt x="0" y="41517"/>
                        <a:pt x="0" y="92641"/>
                      </a:cubicBezTo>
                      <a:lnTo>
                        <a:pt x="0" y="130384"/>
                      </a:lnTo>
                      <a:cubicBezTo>
                        <a:pt x="0" y="136217"/>
                        <a:pt x="4461" y="140678"/>
                        <a:pt x="10293" y="140678"/>
                      </a:cubicBezTo>
                      <a:lnTo>
                        <a:pt x="225771" y="140678"/>
                      </a:lnTo>
                      <a:cubicBezTo>
                        <a:pt x="231604" y="140678"/>
                        <a:pt x="236064" y="136217"/>
                        <a:pt x="236064" y="130384"/>
                      </a:cubicBezTo>
                      <a:lnTo>
                        <a:pt x="236064" y="92641"/>
                      </a:lnTo>
                      <a:cubicBezTo>
                        <a:pt x="236064" y="41517"/>
                        <a:pt x="194547" y="0"/>
                        <a:pt x="143423" y="0"/>
                      </a:cubicBezTo>
                      <a:close/>
                    </a:path>
                  </a:pathLst>
                </a:custGeom>
                <a:grpFill/>
                <a:ln w="6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22" name="Agrupar 121">
                <a:extLst>
                  <a:ext uri="{FF2B5EF4-FFF2-40B4-BE49-F238E27FC236}">
                    <a16:creationId xmlns:a16="http://schemas.microsoft.com/office/drawing/2014/main" id="{D2F35207-5BC7-0BE2-27AD-D48C80FD2B51}"/>
                  </a:ext>
                </a:extLst>
              </p:cNvPr>
              <p:cNvGrpSpPr/>
              <p:nvPr/>
            </p:nvGrpSpPr>
            <p:grpSpPr>
              <a:xfrm>
                <a:off x="1808772" y="3029818"/>
                <a:ext cx="236064" cy="278609"/>
                <a:chOff x="1222051" y="1578059"/>
                <a:chExt cx="236064" cy="278609"/>
              </a:xfrm>
              <a:grpFill/>
            </p:grpSpPr>
            <p:sp>
              <p:nvSpPr>
                <p:cNvPr id="134" name="Forma Livre: Forma 33">
                  <a:extLst>
                    <a:ext uri="{FF2B5EF4-FFF2-40B4-BE49-F238E27FC236}">
                      <a16:creationId xmlns:a16="http://schemas.microsoft.com/office/drawing/2014/main" id="{CD3FE2D8-9D84-607A-50C8-DBD84AB7D23F}"/>
                    </a:ext>
                  </a:extLst>
                </p:cNvPr>
                <p:cNvSpPr/>
                <p:nvPr/>
              </p:nvSpPr>
              <p:spPr>
                <a:xfrm>
                  <a:off x="1274891" y="1578059"/>
                  <a:ext cx="130384" cy="130384"/>
                </a:xfrm>
                <a:custGeom>
                  <a:avLst/>
                  <a:gdLst>
                    <a:gd name="connsiteX0" fmla="*/ 65192 w 130384"/>
                    <a:gd name="connsiteY0" fmla="*/ 0 h 130384"/>
                    <a:gd name="connsiteX1" fmla="*/ 0 w 130384"/>
                    <a:gd name="connsiteY1" fmla="*/ 65192 h 130384"/>
                    <a:gd name="connsiteX2" fmla="*/ 65192 w 130384"/>
                    <a:gd name="connsiteY2" fmla="*/ 130384 h 130384"/>
                    <a:gd name="connsiteX3" fmla="*/ 130384 w 130384"/>
                    <a:gd name="connsiteY3" fmla="*/ 65192 h 130384"/>
                    <a:gd name="connsiteX4" fmla="*/ 65192 w 130384"/>
                    <a:gd name="connsiteY4" fmla="*/ 0 h 130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0384" h="130384">
                      <a:moveTo>
                        <a:pt x="65192" y="0"/>
                      </a:moveTo>
                      <a:cubicBezTo>
                        <a:pt x="29165" y="0"/>
                        <a:pt x="0" y="29165"/>
                        <a:pt x="0" y="65192"/>
                      </a:cubicBezTo>
                      <a:cubicBezTo>
                        <a:pt x="0" y="101219"/>
                        <a:pt x="29165" y="130384"/>
                        <a:pt x="65192" y="130384"/>
                      </a:cubicBezTo>
                      <a:cubicBezTo>
                        <a:pt x="101219" y="130384"/>
                        <a:pt x="130384" y="101219"/>
                        <a:pt x="130384" y="65192"/>
                      </a:cubicBezTo>
                      <a:cubicBezTo>
                        <a:pt x="130384" y="29165"/>
                        <a:pt x="101219" y="0"/>
                        <a:pt x="65192" y="0"/>
                      </a:cubicBezTo>
                      <a:close/>
                    </a:path>
                  </a:pathLst>
                </a:custGeom>
                <a:grpFill/>
                <a:ln w="6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5" name="Forma Livre: Forma 34">
                  <a:extLst>
                    <a:ext uri="{FF2B5EF4-FFF2-40B4-BE49-F238E27FC236}">
                      <a16:creationId xmlns:a16="http://schemas.microsoft.com/office/drawing/2014/main" id="{7FE04D3F-FFA0-1DD7-D554-910C6C83F11C}"/>
                    </a:ext>
                  </a:extLst>
                </p:cNvPr>
                <p:cNvSpPr/>
                <p:nvPr/>
              </p:nvSpPr>
              <p:spPr>
                <a:xfrm>
                  <a:off x="1222051" y="1715991"/>
                  <a:ext cx="236064" cy="140677"/>
                </a:xfrm>
                <a:custGeom>
                  <a:avLst/>
                  <a:gdLst>
                    <a:gd name="connsiteX0" fmla="*/ 143423 w 236064"/>
                    <a:gd name="connsiteY0" fmla="*/ 0 h 140677"/>
                    <a:gd name="connsiteX1" fmla="*/ 92641 w 236064"/>
                    <a:gd name="connsiteY1" fmla="*/ 0 h 140677"/>
                    <a:gd name="connsiteX2" fmla="*/ 0 w 236064"/>
                    <a:gd name="connsiteY2" fmla="*/ 92641 h 140677"/>
                    <a:gd name="connsiteX3" fmla="*/ 0 w 236064"/>
                    <a:gd name="connsiteY3" fmla="*/ 130384 h 140677"/>
                    <a:gd name="connsiteX4" fmla="*/ 10293 w 236064"/>
                    <a:gd name="connsiteY4" fmla="*/ 140678 h 140677"/>
                    <a:gd name="connsiteX5" fmla="*/ 225771 w 236064"/>
                    <a:gd name="connsiteY5" fmla="*/ 140678 h 140677"/>
                    <a:gd name="connsiteX6" fmla="*/ 236064 w 236064"/>
                    <a:gd name="connsiteY6" fmla="*/ 130384 h 140677"/>
                    <a:gd name="connsiteX7" fmla="*/ 236064 w 236064"/>
                    <a:gd name="connsiteY7" fmla="*/ 92641 h 140677"/>
                    <a:gd name="connsiteX8" fmla="*/ 143423 w 236064"/>
                    <a:gd name="connsiteY8" fmla="*/ 0 h 140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6064" h="140677">
                      <a:moveTo>
                        <a:pt x="143423" y="0"/>
                      </a:moveTo>
                      <a:lnTo>
                        <a:pt x="92641" y="0"/>
                      </a:lnTo>
                      <a:cubicBezTo>
                        <a:pt x="41517" y="0"/>
                        <a:pt x="0" y="41517"/>
                        <a:pt x="0" y="92641"/>
                      </a:cubicBezTo>
                      <a:lnTo>
                        <a:pt x="0" y="130384"/>
                      </a:lnTo>
                      <a:cubicBezTo>
                        <a:pt x="0" y="136217"/>
                        <a:pt x="4461" y="140678"/>
                        <a:pt x="10293" y="140678"/>
                      </a:cubicBezTo>
                      <a:lnTo>
                        <a:pt x="225771" y="140678"/>
                      </a:lnTo>
                      <a:cubicBezTo>
                        <a:pt x="231604" y="140678"/>
                        <a:pt x="236064" y="136217"/>
                        <a:pt x="236064" y="130384"/>
                      </a:cubicBezTo>
                      <a:lnTo>
                        <a:pt x="236064" y="92641"/>
                      </a:lnTo>
                      <a:cubicBezTo>
                        <a:pt x="236064" y="41517"/>
                        <a:pt x="194547" y="0"/>
                        <a:pt x="143423" y="0"/>
                      </a:cubicBezTo>
                      <a:close/>
                    </a:path>
                  </a:pathLst>
                </a:custGeom>
                <a:grpFill/>
                <a:ln w="6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28" name="Agrupar 127">
                <a:extLst>
                  <a:ext uri="{FF2B5EF4-FFF2-40B4-BE49-F238E27FC236}">
                    <a16:creationId xmlns:a16="http://schemas.microsoft.com/office/drawing/2014/main" id="{9FB5BECD-8800-48FE-C94D-0917EA9284EE}"/>
                  </a:ext>
                </a:extLst>
              </p:cNvPr>
              <p:cNvGrpSpPr/>
              <p:nvPr/>
            </p:nvGrpSpPr>
            <p:grpSpPr>
              <a:xfrm>
                <a:off x="2269285" y="3029818"/>
                <a:ext cx="236064" cy="278609"/>
                <a:chOff x="1222051" y="1578059"/>
                <a:chExt cx="236064" cy="278609"/>
              </a:xfrm>
              <a:grpFill/>
            </p:grpSpPr>
            <p:sp>
              <p:nvSpPr>
                <p:cNvPr id="132" name="Forma Livre: Forma 31">
                  <a:extLst>
                    <a:ext uri="{FF2B5EF4-FFF2-40B4-BE49-F238E27FC236}">
                      <a16:creationId xmlns:a16="http://schemas.microsoft.com/office/drawing/2014/main" id="{0927F0FA-4BA3-C323-1ED4-B8E9B26D7E9D}"/>
                    </a:ext>
                  </a:extLst>
                </p:cNvPr>
                <p:cNvSpPr/>
                <p:nvPr/>
              </p:nvSpPr>
              <p:spPr>
                <a:xfrm>
                  <a:off x="1274891" y="1578059"/>
                  <a:ext cx="130384" cy="130384"/>
                </a:xfrm>
                <a:custGeom>
                  <a:avLst/>
                  <a:gdLst>
                    <a:gd name="connsiteX0" fmla="*/ 65192 w 130384"/>
                    <a:gd name="connsiteY0" fmla="*/ 0 h 130384"/>
                    <a:gd name="connsiteX1" fmla="*/ 0 w 130384"/>
                    <a:gd name="connsiteY1" fmla="*/ 65192 h 130384"/>
                    <a:gd name="connsiteX2" fmla="*/ 65192 w 130384"/>
                    <a:gd name="connsiteY2" fmla="*/ 130384 h 130384"/>
                    <a:gd name="connsiteX3" fmla="*/ 130384 w 130384"/>
                    <a:gd name="connsiteY3" fmla="*/ 65192 h 130384"/>
                    <a:gd name="connsiteX4" fmla="*/ 65192 w 130384"/>
                    <a:gd name="connsiteY4" fmla="*/ 0 h 130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0384" h="130384">
                      <a:moveTo>
                        <a:pt x="65192" y="0"/>
                      </a:moveTo>
                      <a:cubicBezTo>
                        <a:pt x="29165" y="0"/>
                        <a:pt x="0" y="29165"/>
                        <a:pt x="0" y="65192"/>
                      </a:cubicBezTo>
                      <a:cubicBezTo>
                        <a:pt x="0" y="101219"/>
                        <a:pt x="29165" y="130384"/>
                        <a:pt x="65192" y="130384"/>
                      </a:cubicBezTo>
                      <a:cubicBezTo>
                        <a:pt x="101219" y="130384"/>
                        <a:pt x="130384" y="101219"/>
                        <a:pt x="130384" y="65192"/>
                      </a:cubicBezTo>
                      <a:cubicBezTo>
                        <a:pt x="130384" y="29165"/>
                        <a:pt x="101219" y="0"/>
                        <a:pt x="65192" y="0"/>
                      </a:cubicBezTo>
                      <a:close/>
                    </a:path>
                  </a:pathLst>
                </a:custGeom>
                <a:grpFill/>
                <a:ln w="6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" name="Forma Livre: Forma 32">
                  <a:extLst>
                    <a:ext uri="{FF2B5EF4-FFF2-40B4-BE49-F238E27FC236}">
                      <a16:creationId xmlns:a16="http://schemas.microsoft.com/office/drawing/2014/main" id="{84BE040F-D49D-E6C4-5C82-8D65D007C414}"/>
                    </a:ext>
                  </a:extLst>
                </p:cNvPr>
                <p:cNvSpPr/>
                <p:nvPr/>
              </p:nvSpPr>
              <p:spPr>
                <a:xfrm>
                  <a:off x="1222051" y="1715991"/>
                  <a:ext cx="236064" cy="140677"/>
                </a:xfrm>
                <a:custGeom>
                  <a:avLst/>
                  <a:gdLst>
                    <a:gd name="connsiteX0" fmla="*/ 143423 w 236064"/>
                    <a:gd name="connsiteY0" fmla="*/ 0 h 140677"/>
                    <a:gd name="connsiteX1" fmla="*/ 92641 w 236064"/>
                    <a:gd name="connsiteY1" fmla="*/ 0 h 140677"/>
                    <a:gd name="connsiteX2" fmla="*/ 0 w 236064"/>
                    <a:gd name="connsiteY2" fmla="*/ 92641 h 140677"/>
                    <a:gd name="connsiteX3" fmla="*/ 0 w 236064"/>
                    <a:gd name="connsiteY3" fmla="*/ 130384 h 140677"/>
                    <a:gd name="connsiteX4" fmla="*/ 10293 w 236064"/>
                    <a:gd name="connsiteY4" fmla="*/ 140678 h 140677"/>
                    <a:gd name="connsiteX5" fmla="*/ 225771 w 236064"/>
                    <a:gd name="connsiteY5" fmla="*/ 140678 h 140677"/>
                    <a:gd name="connsiteX6" fmla="*/ 236064 w 236064"/>
                    <a:gd name="connsiteY6" fmla="*/ 130384 h 140677"/>
                    <a:gd name="connsiteX7" fmla="*/ 236064 w 236064"/>
                    <a:gd name="connsiteY7" fmla="*/ 92641 h 140677"/>
                    <a:gd name="connsiteX8" fmla="*/ 143423 w 236064"/>
                    <a:gd name="connsiteY8" fmla="*/ 0 h 140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6064" h="140677">
                      <a:moveTo>
                        <a:pt x="143423" y="0"/>
                      </a:moveTo>
                      <a:lnTo>
                        <a:pt x="92641" y="0"/>
                      </a:lnTo>
                      <a:cubicBezTo>
                        <a:pt x="41517" y="0"/>
                        <a:pt x="0" y="41517"/>
                        <a:pt x="0" y="92641"/>
                      </a:cubicBezTo>
                      <a:lnTo>
                        <a:pt x="0" y="130384"/>
                      </a:lnTo>
                      <a:cubicBezTo>
                        <a:pt x="0" y="136217"/>
                        <a:pt x="4461" y="140678"/>
                        <a:pt x="10293" y="140678"/>
                      </a:cubicBezTo>
                      <a:lnTo>
                        <a:pt x="225771" y="140678"/>
                      </a:lnTo>
                      <a:cubicBezTo>
                        <a:pt x="231604" y="140678"/>
                        <a:pt x="236064" y="136217"/>
                        <a:pt x="236064" y="130384"/>
                      </a:cubicBezTo>
                      <a:lnTo>
                        <a:pt x="236064" y="92641"/>
                      </a:lnTo>
                      <a:cubicBezTo>
                        <a:pt x="236064" y="41517"/>
                        <a:pt x="194547" y="0"/>
                        <a:pt x="143423" y="0"/>
                      </a:cubicBezTo>
                      <a:close/>
                    </a:path>
                  </a:pathLst>
                </a:custGeom>
                <a:grpFill/>
                <a:ln w="6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29" name="Agrupar 128">
                <a:extLst>
                  <a:ext uri="{FF2B5EF4-FFF2-40B4-BE49-F238E27FC236}">
                    <a16:creationId xmlns:a16="http://schemas.microsoft.com/office/drawing/2014/main" id="{A441E458-66DC-A86D-C6A4-2FF7BE060DBE}"/>
                  </a:ext>
                </a:extLst>
              </p:cNvPr>
              <p:cNvGrpSpPr/>
              <p:nvPr/>
            </p:nvGrpSpPr>
            <p:grpSpPr>
              <a:xfrm>
                <a:off x="2729798" y="3029818"/>
                <a:ext cx="236064" cy="278609"/>
                <a:chOff x="1222051" y="1578059"/>
                <a:chExt cx="236064" cy="278609"/>
              </a:xfrm>
              <a:grpFill/>
            </p:grpSpPr>
            <p:sp>
              <p:nvSpPr>
                <p:cNvPr id="130" name="Forma Livre: Forma 29">
                  <a:extLst>
                    <a:ext uri="{FF2B5EF4-FFF2-40B4-BE49-F238E27FC236}">
                      <a16:creationId xmlns:a16="http://schemas.microsoft.com/office/drawing/2014/main" id="{36462F00-FCB9-17D7-1D57-2D8C8F4DC637}"/>
                    </a:ext>
                  </a:extLst>
                </p:cNvPr>
                <p:cNvSpPr/>
                <p:nvPr/>
              </p:nvSpPr>
              <p:spPr>
                <a:xfrm>
                  <a:off x="1274891" y="1578059"/>
                  <a:ext cx="130384" cy="130384"/>
                </a:xfrm>
                <a:custGeom>
                  <a:avLst/>
                  <a:gdLst>
                    <a:gd name="connsiteX0" fmla="*/ 65192 w 130384"/>
                    <a:gd name="connsiteY0" fmla="*/ 0 h 130384"/>
                    <a:gd name="connsiteX1" fmla="*/ 0 w 130384"/>
                    <a:gd name="connsiteY1" fmla="*/ 65192 h 130384"/>
                    <a:gd name="connsiteX2" fmla="*/ 65192 w 130384"/>
                    <a:gd name="connsiteY2" fmla="*/ 130384 h 130384"/>
                    <a:gd name="connsiteX3" fmla="*/ 130384 w 130384"/>
                    <a:gd name="connsiteY3" fmla="*/ 65192 h 130384"/>
                    <a:gd name="connsiteX4" fmla="*/ 65192 w 130384"/>
                    <a:gd name="connsiteY4" fmla="*/ 0 h 130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0384" h="130384">
                      <a:moveTo>
                        <a:pt x="65192" y="0"/>
                      </a:moveTo>
                      <a:cubicBezTo>
                        <a:pt x="29165" y="0"/>
                        <a:pt x="0" y="29165"/>
                        <a:pt x="0" y="65192"/>
                      </a:cubicBezTo>
                      <a:cubicBezTo>
                        <a:pt x="0" y="101219"/>
                        <a:pt x="29165" y="130384"/>
                        <a:pt x="65192" y="130384"/>
                      </a:cubicBezTo>
                      <a:cubicBezTo>
                        <a:pt x="101219" y="130384"/>
                        <a:pt x="130384" y="101219"/>
                        <a:pt x="130384" y="65192"/>
                      </a:cubicBezTo>
                      <a:cubicBezTo>
                        <a:pt x="130384" y="29165"/>
                        <a:pt x="101219" y="0"/>
                        <a:pt x="65192" y="0"/>
                      </a:cubicBezTo>
                      <a:close/>
                    </a:path>
                  </a:pathLst>
                </a:custGeom>
                <a:grpFill/>
                <a:ln w="6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1" name="Forma Livre: Forma 30">
                  <a:extLst>
                    <a:ext uri="{FF2B5EF4-FFF2-40B4-BE49-F238E27FC236}">
                      <a16:creationId xmlns:a16="http://schemas.microsoft.com/office/drawing/2014/main" id="{A9B36FCE-84F4-680A-4FCB-0D4E395A9973}"/>
                    </a:ext>
                  </a:extLst>
                </p:cNvPr>
                <p:cNvSpPr/>
                <p:nvPr/>
              </p:nvSpPr>
              <p:spPr>
                <a:xfrm>
                  <a:off x="1222051" y="1715991"/>
                  <a:ext cx="236064" cy="140677"/>
                </a:xfrm>
                <a:custGeom>
                  <a:avLst/>
                  <a:gdLst>
                    <a:gd name="connsiteX0" fmla="*/ 143423 w 236064"/>
                    <a:gd name="connsiteY0" fmla="*/ 0 h 140677"/>
                    <a:gd name="connsiteX1" fmla="*/ 92641 w 236064"/>
                    <a:gd name="connsiteY1" fmla="*/ 0 h 140677"/>
                    <a:gd name="connsiteX2" fmla="*/ 0 w 236064"/>
                    <a:gd name="connsiteY2" fmla="*/ 92641 h 140677"/>
                    <a:gd name="connsiteX3" fmla="*/ 0 w 236064"/>
                    <a:gd name="connsiteY3" fmla="*/ 130384 h 140677"/>
                    <a:gd name="connsiteX4" fmla="*/ 10293 w 236064"/>
                    <a:gd name="connsiteY4" fmla="*/ 140678 h 140677"/>
                    <a:gd name="connsiteX5" fmla="*/ 225771 w 236064"/>
                    <a:gd name="connsiteY5" fmla="*/ 140678 h 140677"/>
                    <a:gd name="connsiteX6" fmla="*/ 236064 w 236064"/>
                    <a:gd name="connsiteY6" fmla="*/ 130384 h 140677"/>
                    <a:gd name="connsiteX7" fmla="*/ 236064 w 236064"/>
                    <a:gd name="connsiteY7" fmla="*/ 92641 h 140677"/>
                    <a:gd name="connsiteX8" fmla="*/ 143423 w 236064"/>
                    <a:gd name="connsiteY8" fmla="*/ 0 h 140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6064" h="140677">
                      <a:moveTo>
                        <a:pt x="143423" y="0"/>
                      </a:moveTo>
                      <a:lnTo>
                        <a:pt x="92641" y="0"/>
                      </a:lnTo>
                      <a:cubicBezTo>
                        <a:pt x="41517" y="0"/>
                        <a:pt x="0" y="41517"/>
                        <a:pt x="0" y="92641"/>
                      </a:cubicBezTo>
                      <a:lnTo>
                        <a:pt x="0" y="130384"/>
                      </a:lnTo>
                      <a:cubicBezTo>
                        <a:pt x="0" y="136217"/>
                        <a:pt x="4461" y="140678"/>
                        <a:pt x="10293" y="140678"/>
                      </a:cubicBezTo>
                      <a:lnTo>
                        <a:pt x="225771" y="140678"/>
                      </a:lnTo>
                      <a:cubicBezTo>
                        <a:pt x="231604" y="140678"/>
                        <a:pt x="236064" y="136217"/>
                        <a:pt x="236064" y="130384"/>
                      </a:cubicBezTo>
                      <a:lnTo>
                        <a:pt x="236064" y="92641"/>
                      </a:lnTo>
                      <a:cubicBezTo>
                        <a:pt x="236064" y="41517"/>
                        <a:pt x="194547" y="0"/>
                        <a:pt x="143423" y="0"/>
                      </a:cubicBezTo>
                      <a:close/>
                    </a:path>
                  </a:pathLst>
                </a:custGeom>
                <a:grpFill/>
                <a:ln w="6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3F22DEB0-639A-258D-2D23-9F3D1091E98B}"/>
                </a:ext>
              </a:extLst>
            </p:cNvPr>
            <p:cNvGrpSpPr/>
            <p:nvPr/>
          </p:nvGrpSpPr>
          <p:grpSpPr>
            <a:xfrm>
              <a:off x="1584323" y="4043609"/>
              <a:ext cx="236064" cy="278609"/>
              <a:chOff x="1222051" y="1578059"/>
              <a:chExt cx="236064" cy="278609"/>
            </a:xfrm>
            <a:grpFill/>
          </p:grpSpPr>
          <p:sp>
            <p:nvSpPr>
              <p:cNvPr id="87" name="Forma Livre: Forma 23">
                <a:extLst>
                  <a:ext uri="{FF2B5EF4-FFF2-40B4-BE49-F238E27FC236}">
                    <a16:creationId xmlns:a16="http://schemas.microsoft.com/office/drawing/2014/main" id="{F410C650-408D-5AEF-F984-8DC32CA382ED}"/>
                  </a:ext>
                </a:extLst>
              </p:cNvPr>
              <p:cNvSpPr/>
              <p:nvPr/>
            </p:nvSpPr>
            <p:spPr>
              <a:xfrm>
                <a:off x="1274891" y="1578059"/>
                <a:ext cx="130384" cy="130384"/>
              </a:xfrm>
              <a:custGeom>
                <a:avLst/>
                <a:gdLst>
                  <a:gd name="connsiteX0" fmla="*/ 65192 w 130384"/>
                  <a:gd name="connsiteY0" fmla="*/ 0 h 130384"/>
                  <a:gd name="connsiteX1" fmla="*/ 0 w 130384"/>
                  <a:gd name="connsiteY1" fmla="*/ 65192 h 130384"/>
                  <a:gd name="connsiteX2" fmla="*/ 65192 w 130384"/>
                  <a:gd name="connsiteY2" fmla="*/ 130384 h 130384"/>
                  <a:gd name="connsiteX3" fmla="*/ 130384 w 130384"/>
                  <a:gd name="connsiteY3" fmla="*/ 65192 h 130384"/>
                  <a:gd name="connsiteX4" fmla="*/ 65192 w 130384"/>
                  <a:gd name="connsiteY4" fmla="*/ 0 h 130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384" h="130384">
                    <a:moveTo>
                      <a:pt x="65192" y="0"/>
                    </a:moveTo>
                    <a:cubicBezTo>
                      <a:pt x="29165" y="0"/>
                      <a:pt x="0" y="29165"/>
                      <a:pt x="0" y="65192"/>
                    </a:cubicBezTo>
                    <a:cubicBezTo>
                      <a:pt x="0" y="101219"/>
                      <a:pt x="29165" y="130384"/>
                      <a:pt x="65192" y="130384"/>
                    </a:cubicBezTo>
                    <a:cubicBezTo>
                      <a:pt x="101219" y="130384"/>
                      <a:pt x="130384" y="101219"/>
                      <a:pt x="130384" y="65192"/>
                    </a:cubicBezTo>
                    <a:cubicBezTo>
                      <a:pt x="130384" y="29165"/>
                      <a:pt x="101219" y="0"/>
                      <a:pt x="65192" y="0"/>
                    </a:cubicBezTo>
                    <a:close/>
                  </a:path>
                </a:pathLst>
              </a:custGeom>
              <a:grpFill/>
              <a:ln w="6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latin typeface="Arial" panose="020B0604020202020204" pitchFamily="34" charset="0"/>
                </a:endParaRPr>
              </a:p>
            </p:txBody>
          </p:sp>
          <p:sp>
            <p:nvSpPr>
              <p:cNvPr id="99" name="Forma Livre: Forma 24">
                <a:extLst>
                  <a:ext uri="{FF2B5EF4-FFF2-40B4-BE49-F238E27FC236}">
                    <a16:creationId xmlns:a16="http://schemas.microsoft.com/office/drawing/2014/main" id="{8FE7732E-471C-BBF4-F0D6-F5D85E7B3F11}"/>
                  </a:ext>
                </a:extLst>
              </p:cNvPr>
              <p:cNvSpPr/>
              <p:nvPr/>
            </p:nvSpPr>
            <p:spPr>
              <a:xfrm>
                <a:off x="1222051" y="1715991"/>
                <a:ext cx="236064" cy="140677"/>
              </a:xfrm>
              <a:custGeom>
                <a:avLst/>
                <a:gdLst>
                  <a:gd name="connsiteX0" fmla="*/ 143423 w 236064"/>
                  <a:gd name="connsiteY0" fmla="*/ 0 h 140677"/>
                  <a:gd name="connsiteX1" fmla="*/ 92641 w 236064"/>
                  <a:gd name="connsiteY1" fmla="*/ 0 h 140677"/>
                  <a:gd name="connsiteX2" fmla="*/ 0 w 236064"/>
                  <a:gd name="connsiteY2" fmla="*/ 92641 h 140677"/>
                  <a:gd name="connsiteX3" fmla="*/ 0 w 236064"/>
                  <a:gd name="connsiteY3" fmla="*/ 130384 h 140677"/>
                  <a:gd name="connsiteX4" fmla="*/ 10293 w 236064"/>
                  <a:gd name="connsiteY4" fmla="*/ 140678 h 140677"/>
                  <a:gd name="connsiteX5" fmla="*/ 225771 w 236064"/>
                  <a:gd name="connsiteY5" fmla="*/ 140678 h 140677"/>
                  <a:gd name="connsiteX6" fmla="*/ 236064 w 236064"/>
                  <a:gd name="connsiteY6" fmla="*/ 130384 h 140677"/>
                  <a:gd name="connsiteX7" fmla="*/ 236064 w 236064"/>
                  <a:gd name="connsiteY7" fmla="*/ 92641 h 140677"/>
                  <a:gd name="connsiteX8" fmla="*/ 143423 w 236064"/>
                  <a:gd name="connsiteY8" fmla="*/ 0 h 140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6064" h="140677">
                    <a:moveTo>
                      <a:pt x="143423" y="0"/>
                    </a:moveTo>
                    <a:lnTo>
                      <a:pt x="92641" y="0"/>
                    </a:lnTo>
                    <a:cubicBezTo>
                      <a:pt x="41517" y="0"/>
                      <a:pt x="0" y="41517"/>
                      <a:pt x="0" y="92641"/>
                    </a:cubicBezTo>
                    <a:lnTo>
                      <a:pt x="0" y="130384"/>
                    </a:lnTo>
                    <a:cubicBezTo>
                      <a:pt x="0" y="136217"/>
                      <a:pt x="4461" y="140678"/>
                      <a:pt x="10293" y="140678"/>
                    </a:cubicBezTo>
                    <a:lnTo>
                      <a:pt x="225771" y="140678"/>
                    </a:lnTo>
                    <a:cubicBezTo>
                      <a:pt x="231604" y="140678"/>
                      <a:pt x="236064" y="136217"/>
                      <a:pt x="236064" y="130384"/>
                    </a:cubicBezTo>
                    <a:lnTo>
                      <a:pt x="236064" y="92641"/>
                    </a:lnTo>
                    <a:cubicBezTo>
                      <a:pt x="236064" y="41517"/>
                      <a:pt x="194547" y="0"/>
                      <a:pt x="143423" y="0"/>
                    </a:cubicBezTo>
                    <a:close/>
                  </a:path>
                </a:pathLst>
              </a:custGeom>
              <a:grpFill/>
              <a:ln w="6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321EF27C-C029-ED2D-4624-92780D9EF189}"/>
                </a:ext>
              </a:extLst>
            </p:cNvPr>
            <p:cNvGrpSpPr/>
            <p:nvPr/>
          </p:nvGrpSpPr>
          <p:grpSpPr>
            <a:xfrm>
              <a:off x="2044836" y="4043609"/>
              <a:ext cx="236064" cy="278609"/>
              <a:chOff x="1222051" y="1578059"/>
              <a:chExt cx="236064" cy="278609"/>
            </a:xfrm>
            <a:grpFill/>
          </p:grpSpPr>
          <p:sp>
            <p:nvSpPr>
              <p:cNvPr id="85" name="Forma Livre: Forma 21">
                <a:extLst>
                  <a:ext uri="{FF2B5EF4-FFF2-40B4-BE49-F238E27FC236}">
                    <a16:creationId xmlns:a16="http://schemas.microsoft.com/office/drawing/2014/main" id="{AA32B6B2-67CB-C364-C55C-BDDEF697006F}"/>
                  </a:ext>
                </a:extLst>
              </p:cNvPr>
              <p:cNvSpPr/>
              <p:nvPr/>
            </p:nvSpPr>
            <p:spPr>
              <a:xfrm>
                <a:off x="1274891" y="1578059"/>
                <a:ext cx="130384" cy="130384"/>
              </a:xfrm>
              <a:custGeom>
                <a:avLst/>
                <a:gdLst>
                  <a:gd name="connsiteX0" fmla="*/ 65192 w 130384"/>
                  <a:gd name="connsiteY0" fmla="*/ 0 h 130384"/>
                  <a:gd name="connsiteX1" fmla="*/ 0 w 130384"/>
                  <a:gd name="connsiteY1" fmla="*/ 65192 h 130384"/>
                  <a:gd name="connsiteX2" fmla="*/ 65192 w 130384"/>
                  <a:gd name="connsiteY2" fmla="*/ 130384 h 130384"/>
                  <a:gd name="connsiteX3" fmla="*/ 130384 w 130384"/>
                  <a:gd name="connsiteY3" fmla="*/ 65192 h 130384"/>
                  <a:gd name="connsiteX4" fmla="*/ 65192 w 130384"/>
                  <a:gd name="connsiteY4" fmla="*/ 0 h 130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384" h="130384">
                    <a:moveTo>
                      <a:pt x="65192" y="0"/>
                    </a:moveTo>
                    <a:cubicBezTo>
                      <a:pt x="29165" y="0"/>
                      <a:pt x="0" y="29165"/>
                      <a:pt x="0" y="65192"/>
                    </a:cubicBezTo>
                    <a:cubicBezTo>
                      <a:pt x="0" y="101219"/>
                      <a:pt x="29165" y="130384"/>
                      <a:pt x="65192" y="130384"/>
                    </a:cubicBezTo>
                    <a:cubicBezTo>
                      <a:pt x="101219" y="130384"/>
                      <a:pt x="130384" y="101219"/>
                      <a:pt x="130384" y="65192"/>
                    </a:cubicBezTo>
                    <a:cubicBezTo>
                      <a:pt x="130384" y="29165"/>
                      <a:pt x="101219" y="0"/>
                      <a:pt x="65192" y="0"/>
                    </a:cubicBezTo>
                    <a:close/>
                  </a:path>
                </a:pathLst>
              </a:custGeom>
              <a:grpFill/>
              <a:ln w="6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latin typeface="Arial" panose="020B0604020202020204" pitchFamily="34" charset="0"/>
                </a:endParaRPr>
              </a:p>
            </p:txBody>
          </p:sp>
          <p:sp>
            <p:nvSpPr>
              <p:cNvPr id="86" name="Forma Livre: Forma 22">
                <a:extLst>
                  <a:ext uri="{FF2B5EF4-FFF2-40B4-BE49-F238E27FC236}">
                    <a16:creationId xmlns:a16="http://schemas.microsoft.com/office/drawing/2014/main" id="{F66F8106-A1D7-14A3-4668-ECD505E07152}"/>
                  </a:ext>
                </a:extLst>
              </p:cNvPr>
              <p:cNvSpPr/>
              <p:nvPr/>
            </p:nvSpPr>
            <p:spPr>
              <a:xfrm>
                <a:off x="1222051" y="1715991"/>
                <a:ext cx="236064" cy="140677"/>
              </a:xfrm>
              <a:custGeom>
                <a:avLst/>
                <a:gdLst>
                  <a:gd name="connsiteX0" fmla="*/ 143423 w 236064"/>
                  <a:gd name="connsiteY0" fmla="*/ 0 h 140677"/>
                  <a:gd name="connsiteX1" fmla="*/ 92641 w 236064"/>
                  <a:gd name="connsiteY1" fmla="*/ 0 h 140677"/>
                  <a:gd name="connsiteX2" fmla="*/ 0 w 236064"/>
                  <a:gd name="connsiteY2" fmla="*/ 92641 h 140677"/>
                  <a:gd name="connsiteX3" fmla="*/ 0 w 236064"/>
                  <a:gd name="connsiteY3" fmla="*/ 130384 h 140677"/>
                  <a:gd name="connsiteX4" fmla="*/ 10293 w 236064"/>
                  <a:gd name="connsiteY4" fmla="*/ 140678 h 140677"/>
                  <a:gd name="connsiteX5" fmla="*/ 225771 w 236064"/>
                  <a:gd name="connsiteY5" fmla="*/ 140678 h 140677"/>
                  <a:gd name="connsiteX6" fmla="*/ 236064 w 236064"/>
                  <a:gd name="connsiteY6" fmla="*/ 130384 h 140677"/>
                  <a:gd name="connsiteX7" fmla="*/ 236064 w 236064"/>
                  <a:gd name="connsiteY7" fmla="*/ 92641 h 140677"/>
                  <a:gd name="connsiteX8" fmla="*/ 143423 w 236064"/>
                  <a:gd name="connsiteY8" fmla="*/ 0 h 140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6064" h="140677">
                    <a:moveTo>
                      <a:pt x="143423" y="0"/>
                    </a:moveTo>
                    <a:lnTo>
                      <a:pt x="92641" y="0"/>
                    </a:lnTo>
                    <a:cubicBezTo>
                      <a:pt x="41517" y="0"/>
                      <a:pt x="0" y="41517"/>
                      <a:pt x="0" y="92641"/>
                    </a:cubicBezTo>
                    <a:lnTo>
                      <a:pt x="0" y="130384"/>
                    </a:lnTo>
                    <a:cubicBezTo>
                      <a:pt x="0" y="136217"/>
                      <a:pt x="4461" y="140678"/>
                      <a:pt x="10293" y="140678"/>
                    </a:cubicBezTo>
                    <a:lnTo>
                      <a:pt x="225771" y="140678"/>
                    </a:lnTo>
                    <a:cubicBezTo>
                      <a:pt x="231604" y="140678"/>
                      <a:pt x="236064" y="136217"/>
                      <a:pt x="236064" y="130384"/>
                    </a:cubicBezTo>
                    <a:lnTo>
                      <a:pt x="236064" y="92641"/>
                    </a:lnTo>
                    <a:cubicBezTo>
                      <a:pt x="236064" y="41517"/>
                      <a:pt x="194547" y="0"/>
                      <a:pt x="143423" y="0"/>
                    </a:cubicBezTo>
                    <a:close/>
                  </a:path>
                </a:pathLst>
              </a:custGeom>
              <a:grpFill/>
              <a:ln w="6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24307DE4-B604-6EF6-8A0B-A0450CB5AEF6}"/>
                </a:ext>
              </a:extLst>
            </p:cNvPr>
            <p:cNvGrpSpPr/>
            <p:nvPr/>
          </p:nvGrpSpPr>
          <p:grpSpPr>
            <a:xfrm>
              <a:off x="2505349" y="4043609"/>
              <a:ext cx="236064" cy="278609"/>
              <a:chOff x="1222051" y="1578059"/>
              <a:chExt cx="236064" cy="278609"/>
            </a:xfrm>
            <a:grpFill/>
          </p:grpSpPr>
          <p:sp>
            <p:nvSpPr>
              <p:cNvPr id="31" name="Forma Livre: Forma 19">
                <a:extLst>
                  <a:ext uri="{FF2B5EF4-FFF2-40B4-BE49-F238E27FC236}">
                    <a16:creationId xmlns:a16="http://schemas.microsoft.com/office/drawing/2014/main" id="{EE7EDAAD-A528-42EC-0EE1-65485783DDA5}"/>
                  </a:ext>
                </a:extLst>
              </p:cNvPr>
              <p:cNvSpPr/>
              <p:nvPr/>
            </p:nvSpPr>
            <p:spPr>
              <a:xfrm>
                <a:off x="1274891" y="1578059"/>
                <a:ext cx="130384" cy="130384"/>
              </a:xfrm>
              <a:custGeom>
                <a:avLst/>
                <a:gdLst>
                  <a:gd name="connsiteX0" fmla="*/ 65192 w 130384"/>
                  <a:gd name="connsiteY0" fmla="*/ 0 h 130384"/>
                  <a:gd name="connsiteX1" fmla="*/ 0 w 130384"/>
                  <a:gd name="connsiteY1" fmla="*/ 65192 h 130384"/>
                  <a:gd name="connsiteX2" fmla="*/ 65192 w 130384"/>
                  <a:gd name="connsiteY2" fmla="*/ 130384 h 130384"/>
                  <a:gd name="connsiteX3" fmla="*/ 130384 w 130384"/>
                  <a:gd name="connsiteY3" fmla="*/ 65192 h 130384"/>
                  <a:gd name="connsiteX4" fmla="*/ 65192 w 130384"/>
                  <a:gd name="connsiteY4" fmla="*/ 0 h 130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384" h="130384">
                    <a:moveTo>
                      <a:pt x="65192" y="0"/>
                    </a:moveTo>
                    <a:cubicBezTo>
                      <a:pt x="29165" y="0"/>
                      <a:pt x="0" y="29165"/>
                      <a:pt x="0" y="65192"/>
                    </a:cubicBezTo>
                    <a:cubicBezTo>
                      <a:pt x="0" y="101219"/>
                      <a:pt x="29165" y="130384"/>
                      <a:pt x="65192" y="130384"/>
                    </a:cubicBezTo>
                    <a:cubicBezTo>
                      <a:pt x="101219" y="130384"/>
                      <a:pt x="130384" y="101219"/>
                      <a:pt x="130384" y="65192"/>
                    </a:cubicBezTo>
                    <a:cubicBezTo>
                      <a:pt x="130384" y="29165"/>
                      <a:pt x="101219" y="0"/>
                      <a:pt x="65192" y="0"/>
                    </a:cubicBezTo>
                    <a:close/>
                  </a:path>
                </a:pathLst>
              </a:custGeom>
              <a:grpFill/>
              <a:ln w="6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latin typeface="Arial" panose="020B0604020202020204" pitchFamily="34" charset="0"/>
                </a:endParaRPr>
              </a:p>
            </p:txBody>
          </p:sp>
          <p:sp>
            <p:nvSpPr>
              <p:cNvPr id="84" name="Forma Livre: Forma 20">
                <a:extLst>
                  <a:ext uri="{FF2B5EF4-FFF2-40B4-BE49-F238E27FC236}">
                    <a16:creationId xmlns:a16="http://schemas.microsoft.com/office/drawing/2014/main" id="{F533B47A-7359-7A3A-0BB9-5D169548F948}"/>
                  </a:ext>
                </a:extLst>
              </p:cNvPr>
              <p:cNvSpPr/>
              <p:nvPr/>
            </p:nvSpPr>
            <p:spPr>
              <a:xfrm>
                <a:off x="1222051" y="1715991"/>
                <a:ext cx="236064" cy="140677"/>
              </a:xfrm>
              <a:custGeom>
                <a:avLst/>
                <a:gdLst>
                  <a:gd name="connsiteX0" fmla="*/ 143423 w 236064"/>
                  <a:gd name="connsiteY0" fmla="*/ 0 h 140677"/>
                  <a:gd name="connsiteX1" fmla="*/ 92641 w 236064"/>
                  <a:gd name="connsiteY1" fmla="*/ 0 h 140677"/>
                  <a:gd name="connsiteX2" fmla="*/ 0 w 236064"/>
                  <a:gd name="connsiteY2" fmla="*/ 92641 h 140677"/>
                  <a:gd name="connsiteX3" fmla="*/ 0 w 236064"/>
                  <a:gd name="connsiteY3" fmla="*/ 130384 h 140677"/>
                  <a:gd name="connsiteX4" fmla="*/ 10293 w 236064"/>
                  <a:gd name="connsiteY4" fmla="*/ 140678 h 140677"/>
                  <a:gd name="connsiteX5" fmla="*/ 225771 w 236064"/>
                  <a:gd name="connsiteY5" fmla="*/ 140678 h 140677"/>
                  <a:gd name="connsiteX6" fmla="*/ 236064 w 236064"/>
                  <a:gd name="connsiteY6" fmla="*/ 130384 h 140677"/>
                  <a:gd name="connsiteX7" fmla="*/ 236064 w 236064"/>
                  <a:gd name="connsiteY7" fmla="*/ 92641 h 140677"/>
                  <a:gd name="connsiteX8" fmla="*/ 143423 w 236064"/>
                  <a:gd name="connsiteY8" fmla="*/ 0 h 140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6064" h="140677">
                    <a:moveTo>
                      <a:pt x="143423" y="0"/>
                    </a:moveTo>
                    <a:lnTo>
                      <a:pt x="92641" y="0"/>
                    </a:lnTo>
                    <a:cubicBezTo>
                      <a:pt x="41517" y="0"/>
                      <a:pt x="0" y="41517"/>
                      <a:pt x="0" y="92641"/>
                    </a:cubicBezTo>
                    <a:lnTo>
                      <a:pt x="0" y="130384"/>
                    </a:lnTo>
                    <a:cubicBezTo>
                      <a:pt x="0" y="136217"/>
                      <a:pt x="4461" y="140678"/>
                      <a:pt x="10293" y="140678"/>
                    </a:cubicBezTo>
                    <a:lnTo>
                      <a:pt x="225771" y="140678"/>
                    </a:lnTo>
                    <a:cubicBezTo>
                      <a:pt x="231604" y="140678"/>
                      <a:pt x="236064" y="136217"/>
                      <a:pt x="236064" y="130384"/>
                    </a:cubicBezTo>
                    <a:lnTo>
                      <a:pt x="236064" y="92641"/>
                    </a:lnTo>
                    <a:cubicBezTo>
                      <a:pt x="236064" y="41517"/>
                      <a:pt x="194547" y="0"/>
                      <a:pt x="143423" y="0"/>
                    </a:cubicBezTo>
                    <a:close/>
                  </a:path>
                </a:pathLst>
              </a:custGeom>
              <a:grpFill/>
              <a:ln w="6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62" name="Agrupar 161">
            <a:extLst>
              <a:ext uri="{FF2B5EF4-FFF2-40B4-BE49-F238E27FC236}">
                <a16:creationId xmlns:a16="http://schemas.microsoft.com/office/drawing/2014/main" id="{EE9D5935-5C24-873B-8DAB-7AA7B0D8829C}"/>
              </a:ext>
            </a:extLst>
          </p:cNvPr>
          <p:cNvGrpSpPr/>
          <p:nvPr/>
        </p:nvGrpSpPr>
        <p:grpSpPr>
          <a:xfrm>
            <a:off x="5722318" y="3204250"/>
            <a:ext cx="177048" cy="208957"/>
            <a:chOff x="1222051" y="1578059"/>
            <a:chExt cx="236064" cy="278609"/>
          </a:xfrm>
          <a:solidFill>
            <a:srgbClr val="5F2F5A"/>
          </a:solidFill>
        </p:grpSpPr>
        <p:sp>
          <p:nvSpPr>
            <p:cNvPr id="163" name="Forma Livre: Forma 62">
              <a:extLst>
                <a:ext uri="{FF2B5EF4-FFF2-40B4-BE49-F238E27FC236}">
                  <a16:creationId xmlns:a16="http://schemas.microsoft.com/office/drawing/2014/main" id="{4B6CBD55-F166-D351-71D1-6B9B1DEAFE0E}"/>
                </a:ext>
              </a:extLst>
            </p:cNvPr>
            <p:cNvSpPr/>
            <p:nvPr/>
          </p:nvSpPr>
          <p:spPr>
            <a:xfrm>
              <a:off x="1274891" y="1578059"/>
              <a:ext cx="130384" cy="130384"/>
            </a:xfrm>
            <a:custGeom>
              <a:avLst/>
              <a:gdLst>
                <a:gd name="connsiteX0" fmla="*/ 65192 w 130384"/>
                <a:gd name="connsiteY0" fmla="*/ 0 h 130384"/>
                <a:gd name="connsiteX1" fmla="*/ 0 w 130384"/>
                <a:gd name="connsiteY1" fmla="*/ 65192 h 130384"/>
                <a:gd name="connsiteX2" fmla="*/ 65192 w 130384"/>
                <a:gd name="connsiteY2" fmla="*/ 130384 h 130384"/>
                <a:gd name="connsiteX3" fmla="*/ 130384 w 130384"/>
                <a:gd name="connsiteY3" fmla="*/ 65192 h 130384"/>
                <a:gd name="connsiteX4" fmla="*/ 65192 w 130384"/>
                <a:gd name="connsiteY4" fmla="*/ 0 h 1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84" h="130384">
                  <a:moveTo>
                    <a:pt x="65192" y="0"/>
                  </a:moveTo>
                  <a:cubicBezTo>
                    <a:pt x="29165" y="0"/>
                    <a:pt x="0" y="29165"/>
                    <a:pt x="0" y="65192"/>
                  </a:cubicBezTo>
                  <a:cubicBezTo>
                    <a:pt x="0" y="101219"/>
                    <a:pt x="29165" y="130384"/>
                    <a:pt x="65192" y="130384"/>
                  </a:cubicBezTo>
                  <a:cubicBezTo>
                    <a:pt x="101219" y="130384"/>
                    <a:pt x="130384" y="101219"/>
                    <a:pt x="130384" y="65192"/>
                  </a:cubicBezTo>
                  <a:cubicBezTo>
                    <a:pt x="130384" y="29165"/>
                    <a:pt x="101219" y="0"/>
                    <a:pt x="65192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  <p:sp>
          <p:nvSpPr>
            <p:cNvPr id="164" name="Forma Livre: Forma 63">
              <a:extLst>
                <a:ext uri="{FF2B5EF4-FFF2-40B4-BE49-F238E27FC236}">
                  <a16:creationId xmlns:a16="http://schemas.microsoft.com/office/drawing/2014/main" id="{A1C7B874-5F6E-0C8E-F47D-13BB0FADF30C}"/>
                </a:ext>
              </a:extLst>
            </p:cNvPr>
            <p:cNvSpPr/>
            <p:nvPr/>
          </p:nvSpPr>
          <p:spPr>
            <a:xfrm>
              <a:off x="1222051" y="1715991"/>
              <a:ext cx="236064" cy="140677"/>
            </a:xfrm>
            <a:custGeom>
              <a:avLst/>
              <a:gdLst>
                <a:gd name="connsiteX0" fmla="*/ 143423 w 236064"/>
                <a:gd name="connsiteY0" fmla="*/ 0 h 140677"/>
                <a:gd name="connsiteX1" fmla="*/ 92641 w 236064"/>
                <a:gd name="connsiteY1" fmla="*/ 0 h 140677"/>
                <a:gd name="connsiteX2" fmla="*/ 0 w 236064"/>
                <a:gd name="connsiteY2" fmla="*/ 92641 h 140677"/>
                <a:gd name="connsiteX3" fmla="*/ 0 w 236064"/>
                <a:gd name="connsiteY3" fmla="*/ 130384 h 140677"/>
                <a:gd name="connsiteX4" fmla="*/ 10293 w 236064"/>
                <a:gd name="connsiteY4" fmla="*/ 140678 h 140677"/>
                <a:gd name="connsiteX5" fmla="*/ 225771 w 236064"/>
                <a:gd name="connsiteY5" fmla="*/ 140678 h 140677"/>
                <a:gd name="connsiteX6" fmla="*/ 236064 w 236064"/>
                <a:gd name="connsiteY6" fmla="*/ 130384 h 140677"/>
                <a:gd name="connsiteX7" fmla="*/ 236064 w 236064"/>
                <a:gd name="connsiteY7" fmla="*/ 92641 h 140677"/>
                <a:gd name="connsiteX8" fmla="*/ 143423 w 236064"/>
                <a:gd name="connsiteY8" fmla="*/ 0 h 14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64" h="140677">
                  <a:moveTo>
                    <a:pt x="143423" y="0"/>
                  </a:moveTo>
                  <a:lnTo>
                    <a:pt x="92641" y="0"/>
                  </a:lnTo>
                  <a:cubicBezTo>
                    <a:pt x="41517" y="0"/>
                    <a:pt x="0" y="41517"/>
                    <a:pt x="0" y="92641"/>
                  </a:cubicBezTo>
                  <a:lnTo>
                    <a:pt x="0" y="130384"/>
                  </a:lnTo>
                  <a:cubicBezTo>
                    <a:pt x="0" y="136217"/>
                    <a:pt x="4461" y="140678"/>
                    <a:pt x="10293" y="140678"/>
                  </a:cubicBezTo>
                  <a:lnTo>
                    <a:pt x="225771" y="140678"/>
                  </a:lnTo>
                  <a:cubicBezTo>
                    <a:pt x="231604" y="140678"/>
                    <a:pt x="236064" y="136217"/>
                    <a:pt x="236064" y="130384"/>
                  </a:cubicBezTo>
                  <a:lnTo>
                    <a:pt x="236064" y="92641"/>
                  </a:lnTo>
                  <a:cubicBezTo>
                    <a:pt x="236064" y="41517"/>
                    <a:pt x="194547" y="0"/>
                    <a:pt x="143423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</p:grpSp>
      <p:grpSp>
        <p:nvGrpSpPr>
          <p:cNvPr id="165" name="Agrupar 164">
            <a:extLst>
              <a:ext uri="{FF2B5EF4-FFF2-40B4-BE49-F238E27FC236}">
                <a16:creationId xmlns:a16="http://schemas.microsoft.com/office/drawing/2014/main" id="{C346C52C-74CB-1B8C-55AE-3BACC1B45F37}"/>
              </a:ext>
            </a:extLst>
          </p:cNvPr>
          <p:cNvGrpSpPr/>
          <p:nvPr/>
        </p:nvGrpSpPr>
        <p:grpSpPr>
          <a:xfrm>
            <a:off x="6067703" y="3204250"/>
            <a:ext cx="177048" cy="208957"/>
            <a:chOff x="1222051" y="1578059"/>
            <a:chExt cx="236064" cy="278609"/>
          </a:xfrm>
          <a:solidFill>
            <a:srgbClr val="D5D900"/>
          </a:solidFill>
        </p:grpSpPr>
        <p:sp>
          <p:nvSpPr>
            <p:cNvPr id="166" name="Forma Livre: Forma 65">
              <a:extLst>
                <a:ext uri="{FF2B5EF4-FFF2-40B4-BE49-F238E27FC236}">
                  <a16:creationId xmlns:a16="http://schemas.microsoft.com/office/drawing/2014/main" id="{6C838180-4DE3-B9E3-F8F7-8FE347D3F0BB}"/>
                </a:ext>
              </a:extLst>
            </p:cNvPr>
            <p:cNvSpPr/>
            <p:nvPr/>
          </p:nvSpPr>
          <p:spPr>
            <a:xfrm>
              <a:off x="1274891" y="1578059"/>
              <a:ext cx="130384" cy="130384"/>
            </a:xfrm>
            <a:custGeom>
              <a:avLst/>
              <a:gdLst>
                <a:gd name="connsiteX0" fmla="*/ 65192 w 130384"/>
                <a:gd name="connsiteY0" fmla="*/ 0 h 130384"/>
                <a:gd name="connsiteX1" fmla="*/ 0 w 130384"/>
                <a:gd name="connsiteY1" fmla="*/ 65192 h 130384"/>
                <a:gd name="connsiteX2" fmla="*/ 65192 w 130384"/>
                <a:gd name="connsiteY2" fmla="*/ 130384 h 130384"/>
                <a:gd name="connsiteX3" fmla="*/ 130384 w 130384"/>
                <a:gd name="connsiteY3" fmla="*/ 65192 h 130384"/>
                <a:gd name="connsiteX4" fmla="*/ 65192 w 130384"/>
                <a:gd name="connsiteY4" fmla="*/ 0 h 1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84" h="130384">
                  <a:moveTo>
                    <a:pt x="65192" y="0"/>
                  </a:moveTo>
                  <a:cubicBezTo>
                    <a:pt x="29165" y="0"/>
                    <a:pt x="0" y="29165"/>
                    <a:pt x="0" y="65192"/>
                  </a:cubicBezTo>
                  <a:cubicBezTo>
                    <a:pt x="0" y="101219"/>
                    <a:pt x="29165" y="130384"/>
                    <a:pt x="65192" y="130384"/>
                  </a:cubicBezTo>
                  <a:cubicBezTo>
                    <a:pt x="101219" y="130384"/>
                    <a:pt x="130384" y="101219"/>
                    <a:pt x="130384" y="65192"/>
                  </a:cubicBezTo>
                  <a:cubicBezTo>
                    <a:pt x="130384" y="29165"/>
                    <a:pt x="101219" y="0"/>
                    <a:pt x="65192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  <p:sp>
          <p:nvSpPr>
            <p:cNvPr id="167" name="Forma Livre: Forma 66">
              <a:extLst>
                <a:ext uri="{FF2B5EF4-FFF2-40B4-BE49-F238E27FC236}">
                  <a16:creationId xmlns:a16="http://schemas.microsoft.com/office/drawing/2014/main" id="{7021E74F-EADC-0FEB-6F1E-09ACCD3AFE55}"/>
                </a:ext>
              </a:extLst>
            </p:cNvPr>
            <p:cNvSpPr/>
            <p:nvPr/>
          </p:nvSpPr>
          <p:spPr>
            <a:xfrm>
              <a:off x="1222051" y="1715991"/>
              <a:ext cx="236064" cy="140677"/>
            </a:xfrm>
            <a:custGeom>
              <a:avLst/>
              <a:gdLst>
                <a:gd name="connsiteX0" fmla="*/ 143423 w 236064"/>
                <a:gd name="connsiteY0" fmla="*/ 0 h 140677"/>
                <a:gd name="connsiteX1" fmla="*/ 92641 w 236064"/>
                <a:gd name="connsiteY1" fmla="*/ 0 h 140677"/>
                <a:gd name="connsiteX2" fmla="*/ 0 w 236064"/>
                <a:gd name="connsiteY2" fmla="*/ 92641 h 140677"/>
                <a:gd name="connsiteX3" fmla="*/ 0 w 236064"/>
                <a:gd name="connsiteY3" fmla="*/ 130384 h 140677"/>
                <a:gd name="connsiteX4" fmla="*/ 10293 w 236064"/>
                <a:gd name="connsiteY4" fmla="*/ 140678 h 140677"/>
                <a:gd name="connsiteX5" fmla="*/ 225771 w 236064"/>
                <a:gd name="connsiteY5" fmla="*/ 140678 h 140677"/>
                <a:gd name="connsiteX6" fmla="*/ 236064 w 236064"/>
                <a:gd name="connsiteY6" fmla="*/ 130384 h 140677"/>
                <a:gd name="connsiteX7" fmla="*/ 236064 w 236064"/>
                <a:gd name="connsiteY7" fmla="*/ 92641 h 140677"/>
                <a:gd name="connsiteX8" fmla="*/ 143423 w 236064"/>
                <a:gd name="connsiteY8" fmla="*/ 0 h 14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64" h="140677">
                  <a:moveTo>
                    <a:pt x="143423" y="0"/>
                  </a:moveTo>
                  <a:lnTo>
                    <a:pt x="92641" y="0"/>
                  </a:lnTo>
                  <a:cubicBezTo>
                    <a:pt x="41517" y="0"/>
                    <a:pt x="0" y="41517"/>
                    <a:pt x="0" y="92641"/>
                  </a:cubicBezTo>
                  <a:lnTo>
                    <a:pt x="0" y="130384"/>
                  </a:lnTo>
                  <a:cubicBezTo>
                    <a:pt x="0" y="136217"/>
                    <a:pt x="4461" y="140678"/>
                    <a:pt x="10293" y="140678"/>
                  </a:cubicBezTo>
                  <a:lnTo>
                    <a:pt x="225771" y="140678"/>
                  </a:lnTo>
                  <a:cubicBezTo>
                    <a:pt x="231604" y="140678"/>
                    <a:pt x="236064" y="136217"/>
                    <a:pt x="236064" y="130384"/>
                  </a:cubicBezTo>
                  <a:lnTo>
                    <a:pt x="236064" y="92641"/>
                  </a:lnTo>
                  <a:cubicBezTo>
                    <a:pt x="236064" y="41517"/>
                    <a:pt x="194547" y="0"/>
                    <a:pt x="143423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</p:grpSp>
      <p:grpSp>
        <p:nvGrpSpPr>
          <p:cNvPr id="168" name="Agrupar 167">
            <a:extLst>
              <a:ext uri="{FF2B5EF4-FFF2-40B4-BE49-F238E27FC236}">
                <a16:creationId xmlns:a16="http://schemas.microsoft.com/office/drawing/2014/main" id="{2FF2822B-2ADA-D29B-3A14-DF1C588131A8}"/>
              </a:ext>
            </a:extLst>
          </p:cNvPr>
          <p:cNvGrpSpPr/>
          <p:nvPr/>
        </p:nvGrpSpPr>
        <p:grpSpPr>
          <a:xfrm>
            <a:off x="6413088" y="3204250"/>
            <a:ext cx="177048" cy="208957"/>
            <a:chOff x="1222051" y="1578059"/>
            <a:chExt cx="236064" cy="278609"/>
          </a:xfrm>
          <a:solidFill>
            <a:srgbClr val="00CAD9"/>
          </a:solidFill>
        </p:grpSpPr>
        <p:sp>
          <p:nvSpPr>
            <p:cNvPr id="169" name="Forma Livre: Forma 68">
              <a:extLst>
                <a:ext uri="{FF2B5EF4-FFF2-40B4-BE49-F238E27FC236}">
                  <a16:creationId xmlns:a16="http://schemas.microsoft.com/office/drawing/2014/main" id="{623C5B9A-3B4E-1851-D154-2B536E9499D8}"/>
                </a:ext>
              </a:extLst>
            </p:cNvPr>
            <p:cNvSpPr/>
            <p:nvPr/>
          </p:nvSpPr>
          <p:spPr>
            <a:xfrm>
              <a:off x="1274891" y="1578059"/>
              <a:ext cx="130384" cy="130384"/>
            </a:xfrm>
            <a:custGeom>
              <a:avLst/>
              <a:gdLst>
                <a:gd name="connsiteX0" fmla="*/ 65192 w 130384"/>
                <a:gd name="connsiteY0" fmla="*/ 0 h 130384"/>
                <a:gd name="connsiteX1" fmla="*/ 0 w 130384"/>
                <a:gd name="connsiteY1" fmla="*/ 65192 h 130384"/>
                <a:gd name="connsiteX2" fmla="*/ 65192 w 130384"/>
                <a:gd name="connsiteY2" fmla="*/ 130384 h 130384"/>
                <a:gd name="connsiteX3" fmla="*/ 130384 w 130384"/>
                <a:gd name="connsiteY3" fmla="*/ 65192 h 130384"/>
                <a:gd name="connsiteX4" fmla="*/ 65192 w 130384"/>
                <a:gd name="connsiteY4" fmla="*/ 0 h 1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84" h="130384">
                  <a:moveTo>
                    <a:pt x="65192" y="0"/>
                  </a:moveTo>
                  <a:cubicBezTo>
                    <a:pt x="29165" y="0"/>
                    <a:pt x="0" y="29165"/>
                    <a:pt x="0" y="65192"/>
                  </a:cubicBezTo>
                  <a:cubicBezTo>
                    <a:pt x="0" y="101219"/>
                    <a:pt x="29165" y="130384"/>
                    <a:pt x="65192" y="130384"/>
                  </a:cubicBezTo>
                  <a:cubicBezTo>
                    <a:pt x="101219" y="130384"/>
                    <a:pt x="130384" y="101219"/>
                    <a:pt x="130384" y="65192"/>
                  </a:cubicBezTo>
                  <a:cubicBezTo>
                    <a:pt x="130384" y="29165"/>
                    <a:pt x="101219" y="0"/>
                    <a:pt x="65192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  <p:sp>
          <p:nvSpPr>
            <p:cNvPr id="170" name="Forma Livre: Forma 69">
              <a:extLst>
                <a:ext uri="{FF2B5EF4-FFF2-40B4-BE49-F238E27FC236}">
                  <a16:creationId xmlns:a16="http://schemas.microsoft.com/office/drawing/2014/main" id="{F28C3848-28DC-7703-3DA9-2DE78473525D}"/>
                </a:ext>
              </a:extLst>
            </p:cNvPr>
            <p:cNvSpPr/>
            <p:nvPr/>
          </p:nvSpPr>
          <p:spPr>
            <a:xfrm>
              <a:off x="1222051" y="1715991"/>
              <a:ext cx="236064" cy="140677"/>
            </a:xfrm>
            <a:custGeom>
              <a:avLst/>
              <a:gdLst>
                <a:gd name="connsiteX0" fmla="*/ 143423 w 236064"/>
                <a:gd name="connsiteY0" fmla="*/ 0 h 140677"/>
                <a:gd name="connsiteX1" fmla="*/ 92641 w 236064"/>
                <a:gd name="connsiteY1" fmla="*/ 0 h 140677"/>
                <a:gd name="connsiteX2" fmla="*/ 0 w 236064"/>
                <a:gd name="connsiteY2" fmla="*/ 92641 h 140677"/>
                <a:gd name="connsiteX3" fmla="*/ 0 w 236064"/>
                <a:gd name="connsiteY3" fmla="*/ 130384 h 140677"/>
                <a:gd name="connsiteX4" fmla="*/ 10293 w 236064"/>
                <a:gd name="connsiteY4" fmla="*/ 140678 h 140677"/>
                <a:gd name="connsiteX5" fmla="*/ 225771 w 236064"/>
                <a:gd name="connsiteY5" fmla="*/ 140678 h 140677"/>
                <a:gd name="connsiteX6" fmla="*/ 236064 w 236064"/>
                <a:gd name="connsiteY6" fmla="*/ 130384 h 140677"/>
                <a:gd name="connsiteX7" fmla="*/ 236064 w 236064"/>
                <a:gd name="connsiteY7" fmla="*/ 92641 h 140677"/>
                <a:gd name="connsiteX8" fmla="*/ 143423 w 236064"/>
                <a:gd name="connsiteY8" fmla="*/ 0 h 14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64" h="140677">
                  <a:moveTo>
                    <a:pt x="143423" y="0"/>
                  </a:moveTo>
                  <a:lnTo>
                    <a:pt x="92641" y="0"/>
                  </a:lnTo>
                  <a:cubicBezTo>
                    <a:pt x="41517" y="0"/>
                    <a:pt x="0" y="41517"/>
                    <a:pt x="0" y="92641"/>
                  </a:cubicBezTo>
                  <a:lnTo>
                    <a:pt x="0" y="130384"/>
                  </a:lnTo>
                  <a:cubicBezTo>
                    <a:pt x="0" y="136217"/>
                    <a:pt x="4461" y="140678"/>
                    <a:pt x="10293" y="140678"/>
                  </a:cubicBezTo>
                  <a:lnTo>
                    <a:pt x="225771" y="140678"/>
                  </a:lnTo>
                  <a:cubicBezTo>
                    <a:pt x="231604" y="140678"/>
                    <a:pt x="236064" y="136217"/>
                    <a:pt x="236064" y="130384"/>
                  </a:cubicBezTo>
                  <a:lnTo>
                    <a:pt x="236064" y="92641"/>
                  </a:lnTo>
                  <a:cubicBezTo>
                    <a:pt x="236064" y="41517"/>
                    <a:pt x="194547" y="0"/>
                    <a:pt x="143423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</p:grpSp>
      <p:grpSp>
        <p:nvGrpSpPr>
          <p:cNvPr id="171" name="Agrupar 170">
            <a:extLst>
              <a:ext uri="{FF2B5EF4-FFF2-40B4-BE49-F238E27FC236}">
                <a16:creationId xmlns:a16="http://schemas.microsoft.com/office/drawing/2014/main" id="{1747C1AE-2CCC-D8EB-4A5B-71E99F027AE2}"/>
              </a:ext>
            </a:extLst>
          </p:cNvPr>
          <p:cNvGrpSpPr/>
          <p:nvPr/>
        </p:nvGrpSpPr>
        <p:grpSpPr>
          <a:xfrm>
            <a:off x="6758473" y="3204250"/>
            <a:ext cx="177048" cy="208957"/>
            <a:chOff x="1222051" y="1578059"/>
            <a:chExt cx="236064" cy="278609"/>
          </a:xfrm>
          <a:solidFill>
            <a:schemeClr val="bg1">
              <a:lumMod val="50000"/>
            </a:schemeClr>
          </a:solidFill>
        </p:grpSpPr>
        <p:sp>
          <p:nvSpPr>
            <p:cNvPr id="172" name="Forma Livre: Forma 71">
              <a:extLst>
                <a:ext uri="{FF2B5EF4-FFF2-40B4-BE49-F238E27FC236}">
                  <a16:creationId xmlns:a16="http://schemas.microsoft.com/office/drawing/2014/main" id="{21A4F1E8-8180-64FA-9DB6-88AD39F011DC}"/>
                </a:ext>
              </a:extLst>
            </p:cNvPr>
            <p:cNvSpPr/>
            <p:nvPr/>
          </p:nvSpPr>
          <p:spPr>
            <a:xfrm>
              <a:off x="1274891" y="1578059"/>
              <a:ext cx="130384" cy="130384"/>
            </a:xfrm>
            <a:custGeom>
              <a:avLst/>
              <a:gdLst>
                <a:gd name="connsiteX0" fmla="*/ 65192 w 130384"/>
                <a:gd name="connsiteY0" fmla="*/ 0 h 130384"/>
                <a:gd name="connsiteX1" fmla="*/ 0 w 130384"/>
                <a:gd name="connsiteY1" fmla="*/ 65192 h 130384"/>
                <a:gd name="connsiteX2" fmla="*/ 65192 w 130384"/>
                <a:gd name="connsiteY2" fmla="*/ 130384 h 130384"/>
                <a:gd name="connsiteX3" fmla="*/ 130384 w 130384"/>
                <a:gd name="connsiteY3" fmla="*/ 65192 h 130384"/>
                <a:gd name="connsiteX4" fmla="*/ 65192 w 130384"/>
                <a:gd name="connsiteY4" fmla="*/ 0 h 1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84" h="130384">
                  <a:moveTo>
                    <a:pt x="65192" y="0"/>
                  </a:moveTo>
                  <a:cubicBezTo>
                    <a:pt x="29165" y="0"/>
                    <a:pt x="0" y="29165"/>
                    <a:pt x="0" y="65192"/>
                  </a:cubicBezTo>
                  <a:cubicBezTo>
                    <a:pt x="0" y="101219"/>
                    <a:pt x="29165" y="130384"/>
                    <a:pt x="65192" y="130384"/>
                  </a:cubicBezTo>
                  <a:cubicBezTo>
                    <a:pt x="101219" y="130384"/>
                    <a:pt x="130384" y="101219"/>
                    <a:pt x="130384" y="65192"/>
                  </a:cubicBezTo>
                  <a:cubicBezTo>
                    <a:pt x="130384" y="29165"/>
                    <a:pt x="101219" y="0"/>
                    <a:pt x="65192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  <p:sp>
          <p:nvSpPr>
            <p:cNvPr id="173" name="Forma Livre: Forma 72">
              <a:extLst>
                <a:ext uri="{FF2B5EF4-FFF2-40B4-BE49-F238E27FC236}">
                  <a16:creationId xmlns:a16="http://schemas.microsoft.com/office/drawing/2014/main" id="{DDA2E16D-3F9A-D294-76B7-14598B0178F1}"/>
                </a:ext>
              </a:extLst>
            </p:cNvPr>
            <p:cNvSpPr/>
            <p:nvPr/>
          </p:nvSpPr>
          <p:spPr>
            <a:xfrm>
              <a:off x="1222051" y="1715991"/>
              <a:ext cx="236064" cy="140677"/>
            </a:xfrm>
            <a:custGeom>
              <a:avLst/>
              <a:gdLst>
                <a:gd name="connsiteX0" fmla="*/ 143423 w 236064"/>
                <a:gd name="connsiteY0" fmla="*/ 0 h 140677"/>
                <a:gd name="connsiteX1" fmla="*/ 92641 w 236064"/>
                <a:gd name="connsiteY1" fmla="*/ 0 h 140677"/>
                <a:gd name="connsiteX2" fmla="*/ 0 w 236064"/>
                <a:gd name="connsiteY2" fmla="*/ 92641 h 140677"/>
                <a:gd name="connsiteX3" fmla="*/ 0 w 236064"/>
                <a:gd name="connsiteY3" fmla="*/ 130384 h 140677"/>
                <a:gd name="connsiteX4" fmla="*/ 10293 w 236064"/>
                <a:gd name="connsiteY4" fmla="*/ 140678 h 140677"/>
                <a:gd name="connsiteX5" fmla="*/ 225771 w 236064"/>
                <a:gd name="connsiteY5" fmla="*/ 140678 h 140677"/>
                <a:gd name="connsiteX6" fmla="*/ 236064 w 236064"/>
                <a:gd name="connsiteY6" fmla="*/ 130384 h 140677"/>
                <a:gd name="connsiteX7" fmla="*/ 236064 w 236064"/>
                <a:gd name="connsiteY7" fmla="*/ 92641 h 140677"/>
                <a:gd name="connsiteX8" fmla="*/ 143423 w 236064"/>
                <a:gd name="connsiteY8" fmla="*/ 0 h 14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64" h="140677">
                  <a:moveTo>
                    <a:pt x="143423" y="0"/>
                  </a:moveTo>
                  <a:lnTo>
                    <a:pt x="92641" y="0"/>
                  </a:lnTo>
                  <a:cubicBezTo>
                    <a:pt x="41517" y="0"/>
                    <a:pt x="0" y="41517"/>
                    <a:pt x="0" y="92641"/>
                  </a:cubicBezTo>
                  <a:lnTo>
                    <a:pt x="0" y="130384"/>
                  </a:lnTo>
                  <a:cubicBezTo>
                    <a:pt x="0" y="136217"/>
                    <a:pt x="4461" y="140678"/>
                    <a:pt x="10293" y="140678"/>
                  </a:cubicBezTo>
                  <a:lnTo>
                    <a:pt x="225771" y="140678"/>
                  </a:lnTo>
                  <a:cubicBezTo>
                    <a:pt x="231604" y="140678"/>
                    <a:pt x="236064" y="136217"/>
                    <a:pt x="236064" y="130384"/>
                  </a:cubicBezTo>
                  <a:lnTo>
                    <a:pt x="236064" y="92641"/>
                  </a:lnTo>
                  <a:cubicBezTo>
                    <a:pt x="236064" y="41517"/>
                    <a:pt x="194547" y="0"/>
                    <a:pt x="143423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</p:grpSp>
      <p:grpSp>
        <p:nvGrpSpPr>
          <p:cNvPr id="174" name="Agrupar 173">
            <a:extLst>
              <a:ext uri="{FF2B5EF4-FFF2-40B4-BE49-F238E27FC236}">
                <a16:creationId xmlns:a16="http://schemas.microsoft.com/office/drawing/2014/main" id="{2051EA22-9EB0-DF3A-5FEC-FA5F55657FEC}"/>
              </a:ext>
            </a:extLst>
          </p:cNvPr>
          <p:cNvGrpSpPr/>
          <p:nvPr/>
        </p:nvGrpSpPr>
        <p:grpSpPr>
          <a:xfrm>
            <a:off x="5899366" y="3457697"/>
            <a:ext cx="177048" cy="208957"/>
            <a:chOff x="1222051" y="1578059"/>
            <a:chExt cx="236064" cy="278609"/>
          </a:xfrm>
          <a:solidFill>
            <a:srgbClr val="00CAD9"/>
          </a:solidFill>
        </p:grpSpPr>
        <p:sp>
          <p:nvSpPr>
            <p:cNvPr id="175" name="Forma Livre: Forma 74">
              <a:extLst>
                <a:ext uri="{FF2B5EF4-FFF2-40B4-BE49-F238E27FC236}">
                  <a16:creationId xmlns:a16="http://schemas.microsoft.com/office/drawing/2014/main" id="{D6AE1FB1-232A-B75C-1A47-1670D2AF66E4}"/>
                </a:ext>
              </a:extLst>
            </p:cNvPr>
            <p:cNvSpPr/>
            <p:nvPr/>
          </p:nvSpPr>
          <p:spPr>
            <a:xfrm>
              <a:off x="1274891" y="1578059"/>
              <a:ext cx="130384" cy="130384"/>
            </a:xfrm>
            <a:custGeom>
              <a:avLst/>
              <a:gdLst>
                <a:gd name="connsiteX0" fmla="*/ 65192 w 130384"/>
                <a:gd name="connsiteY0" fmla="*/ 0 h 130384"/>
                <a:gd name="connsiteX1" fmla="*/ 0 w 130384"/>
                <a:gd name="connsiteY1" fmla="*/ 65192 h 130384"/>
                <a:gd name="connsiteX2" fmla="*/ 65192 w 130384"/>
                <a:gd name="connsiteY2" fmla="*/ 130384 h 130384"/>
                <a:gd name="connsiteX3" fmla="*/ 130384 w 130384"/>
                <a:gd name="connsiteY3" fmla="*/ 65192 h 130384"/>
                <a:gd name="connsiteX4" fmla="*/ 65192 w 130384"/>
                <a:gd name="connsiteY4" fmla="*/ 0 h 1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84" h="130384">
                  <a:moveTo>
                    <a:pt x="65192" y="0"/>
                  </a:moveTo>
                  <a:cubicBezTo>
                    <a:pt x="29165" y="0"/>
                    <a:pt x="0" y="29165"/>
                    <a:pt x="0" y="65192"/>
                  </a:cubicBezTo>
                  <a:cubicBezTo>
                    <a:pt x="0" y="101219"/>
                    <a:pt x="29165" y="130384"/>
                    <a:pt x="65192" y="130384"/>
                  </a:cubicBezTo>
                  <a:cubicBezTo>
                    <a:pt x="101219" y="130384"/>
                    <a:pt x="130384" y="101219"/>
                    <a:pt x="130384" y="65192"/>
                  </a:cubicBezTo>
                  <a:cubicBezTo>
                    <a:pt x="130384" y="29165"/>
                    <a:pt x="101219" y="0"/>
                    <a:pt x="65192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  <p:sp>
          <p:nvSpPr>
            <p:cNvPr id="176" name="Forma Livre: Forma 75">
              <a:extLst>
                <a:ext uri="{FF2B5EF4-FFF2-40B4-BE49-F238E27FC236}">
                  <a16:creationId xmlns:a16="http://schemas.microsoft.com/office/drawing/2014/main" id="{1C505AA5-9BD4-6032-CA34-AAB899C73BC2}"/>
                </a:ext>
              </a:extLst>
            </p:cNvPr>
            <p:cNvSpPr/>
            <p:nvPr/>
          </p:nvSpPr>
          <p:spPr>
            <a:xfrm>
              <a:off x="1222051" y="1715991"/>
              <a:ext cx="236064" cy="140677"/>
            </a:xfrm>
            <a:custGeom>
              <a:avLst/>
              <a:gdLst>
                <a:gd name="connsiteX0" fmla="*/ 143423 w 236064"/>
                <a:gd name="connsiteY0" fmla="*/ 0 h 140677"/>
                <a:gd name="connsiteX1" fmla="*/ 92641 w 236064"/>
                <a:gd name="connsiteY1" fmla="*/ 0 h 140677"/>
                <a:gd name="connsiteX2" fmla="*/ 0 w 236064"/>
                <a:gd name="connsiteY2" fmla="*/ 92641 h 140677"/>
                <a:gd name="connsiteX3" fmla="*/ 0 w 236064"/>
                <a:gd name="connsiteY3" fmla="*/ 130384 h 140677"/>
                <a:gd name="connsiteX4" fmla="*/ 10293 w 236064"/>
                <a:gd name="connsiteY4" fmla="*/ 140678 h 140677"/>
                <a:gd name="connsiteX5" fmla="*/ 225771 w 236064"/>
                <a:gd name="connsiteY5" fmla="*/ 140678 h 140677"/>
                <a:gd name="connsiteX6" fmla="*/ 236064 w 236064"/>
                <a:gd name="connsiteY6" fmla="*/ 130384 h 140677"/>
                <a:gd name="connsiteX7" fmla="*/ 236064 w 236064"/>
                <a:gd name="connsiteY7" fmla="*/ 92641 h 140677"/>
                <a:gd name="connsiteX8" fmla="*/ 143423 w 236064"/>
                <a:gd name="connsiteY8" fmla="*/ 0 h 14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64" h="140677">
                  <a:moveTo>
                    <a:pt x="143423" y="0"/>
                  </a:moveTo>
                  <a:lnTo>
                    <a:pt x="92641" y="0"/>
                  </a:lnTo>
                  <a:cubicBezTo>
                    <a:pt x="41517" y="0"/>
                    <a:pt x="0" y="41517"/>
                    <a:pt x="0" y="92641"/>
                  </a:cubicBezTo>
                  <a:lnTo>
                    <a:pt x="0" y="130384"/>
                  </a:lnTo>
                  <a:cubicBezTo>
                    <a:pt x="0" y="136217"/>
                    <a:pt x="4461" y="140678"/>
                    <a:pt x="10293" y="140678"/>
                  </a:cubicBezTo>
                  <a:lnTo>
                    <a:pt x="225771" y="140678"/>
                  </a:lnTo>
                  <a:cubicBezTo>
                    <a:pt x="231604" y="140678"/>
                    <a:pt x="236064" y="136217"/>
                    <a:pt x="236064" y="130384"/>
                  </a:cubicBezTo>
                  <a:lnTo>
                    <a:pt x="236064" y="92641"/>
                  </a:lnTo>
                  <a:cubicBezTo>
                    <a:pt x="236064" y="41517"/>
                    <a:pt x="194547" y="0"/>
                    <a:pt x="143423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</p:grpSp>
      <p:grpSp>
        <p:nvGrpSpPr>
          <p:cNvPr id="177" name="Agrupar 176">
            <a:extLst>
              <a:ext uri="{FF2B5EF4-FFF2-40B4-BE49-F238E27FC236}">
                <a16:creationId xmlns:a16="http://schemas.microsoft.com/office/drawing/2014/main" id="{CBFD3A59-DC44-C85F-A027-0CDEC23BD983}"/>
              </a:ext>
            </a:extLst>
          </p:cNvPr>
          <p:cNvGrpSpPr/>
          <p:nvPr/>
        </p:nvGrpSpPr>
        <p:grpSpPr>
          <a:xfrm>
            <a:off x="6244751" y="3457697"/>
            <a:ext cx="177048" cy="208957"/>
            <a:chOff x="1222051" y="1578059"/>
            <a:chExt cx="236064" cy="278609"/>
          </a:xfrm>
          <a:solidFill>
            <a:srgbClr val="00808D"/>
          </a:solidFill>
        </p:grpSpPr>
        <p:sp>
          <p:nvSpPr>
            <p:cNvPr id="178" name="Forma Livre: Forma 77">
              <a:extLst>
                <a:ext uri="{FF2B5EF4-FFF2-40B4-BE49-F238E27FC236}">
                  <a16:creationId xmlns:a16="http://schemas.microsoft.com/office/drawing/2014/main" id="{1E8A350B-49D3-92B0-3372-95D2F360EE81}"/>
                </a:ext>
              </a:extLst>
            </p:cNvPr>
            <p:cNvSpPr/>
            <p:nvPr/>
          </p:nvSpPr>
          <p:spPr>
            <a:xfrm>
              <a:off x="1274891" y="1578059"/>
              <a:ext cx="130384" cy="130384"/>
            </a:xfrm>
            <a:custGeom>
              <a:avLst/>
              <a:gdLst>
                <a:gd name="connsiteX0" fmla="*/ 65192 w 130384"/>
                <a:gd name="connsiteY0" fmla="*/ 0 h 130384"/>
                <a:gd name="connsiteX1" fmla="*/ 0 w 130384"/>
                <a:gd name="connsiteY1" fmla="*/ 65192 h 130384"/>
                <a:gd name="connsiteX2" fmla="*/ 65192 w 130384"/>
                <a:gd name="connsiteY2" fmla="*/ 130384 h 130384"/>
                <a:gd name="connsiteX3" fmla="*/ 130384 w 130384"/>
                <a:gd name="connsiteY3" fmla="*/ 65192 h 130384"/>
                <a:gd name="connsiteX4" fmla="*/ 65192 w 130384"/>
                <a:gd name="connsiteY4" fmla="*/ 0 h 1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84" h="130384">
                  <a:moveTo>
                    <a:pt x="65192" y="0"/>
                  </a:moveTo>
                  <a:cubicBezTo>
                    <a:pt x="29165" y="0"/>
                    <a:pt x="0" y="29165"/>
                    <a:pt x="0" y="65192"/>
                  </a:cubicBezTo>
                  <a:cubicBezTo>
                    <a:pt x="0" y="101219"/>
                    <a:pt x="29165" y="130384"/>
                    <a:pt x="65192" y="130384"/>
                  </a:cubicBezTo>
                  <a:cubicBezTo>
                    <a:pt x="101219" y="130384"/>
                    <a:pt x="130384" y="101219"/>
                    <a:pt x="130384" y="65192"/>
                  </a:cubicBezTo>
                  <a:cubicBezTo>
                    <a:pt x="130384" y="29165"/>
                    <a:pt x="101219" y="0"/>
                    <a:pt x="65192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  <p:sp>
          <p:nvSpPr>
            <p:cNvPr id="179" name="Forma Livre: Forma 78">
              <a:extLst>
                <a:ext uri="{FF2B5EF4-FFF2-40B4-BE49-F238E27FC236}">
                  <a16:creationId xmlns:a16="http://schemas.microsoft.com/office/drawing/2014/main" id="{5240CF7E-2D23-2683-E3F9-6CA5B61E4DC0}"/>
                </a:ext>
              </a:extLst>
            </p:cNvPr>
            <p:cNvSpPr/>
            <p:nvPr/>
          </p:nvSpPr>
          <p:spPr>
            <a:xfrm>
              <a:off x="1222051" y="1715991"/>
              <a:ext cx="236064" cy="140677"/>
            </a:xfrm>
            <a:custGeom>
              <a:avLst/>
              <a:gdLst>
                <a:gd name="connsiteX0" fmla="*/ 143423 w 236064"/>
                <a:gd name="connsiteY0" fmla="*/ 0 h 140677"/>
                <a:gd name="connsiteX1" fmla="*/ 92641 w 236064"/>
                <a:gd name="connsiteY1" fmla="*/ 0 h 140677"/>
                <a:gd name="connsiteX2" fmla="*/ 0 w 236064"/>
                <a:gd name="connsiteY2" fmla="*/ 92641 h 140677"/>
                <a:gd name="connsiteX3" fmla="*/ 0 w 236064"/>
                <a:gd name="connsiteY3" fmla="*/ 130384 h 140677"/>
                <a:gd name="connsiteX4" fmla="*/ 10293 w 236064"/>
                <a:gd name="connsiteY4" fmla="*/ 140678 h 140677"/>
                <a:gd name="connsiteX5" fmla="*/ 225771 w 236064"/>
                <a:gd name="connsiteY5" fmla="*/ 140678 h 140677"/>
                <a:gd name="connsiteX6" fmla="*/ 236064 w 236064"/>
                <a:gd name="connsiteY6" fmla="*/ 130384 h 140677"/>
                <a:gd name="connsiteX7" fmla="*/ 236064 w 236064"/>
                <a:gd name="connsiteY7" fmla="*/ 92641 h 140677"/>
                <a:gd name="connsiteX8" fmla="*/ 143423 w 236064"/>
                <a:gd name="connsiteY8" fmla="*/ 0 h 14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64" h="140677">
                  <a:moveTo>
                    <a:pt x="143423" y="0"/>
                  </a:moveTo>
                  <a:lnTo>
                    <a:pt x="92641" y="0"/>
                  </a:lnTo>
                  <a:cubicBezTo>
                    <a:pt x="41517" y="0"/>
                    <a:pt x="0" y="41517"/>
                    <a:pt x="0" y="92641"/>
                  </a:cubicBezTo>
                  <a:lnTo>
                    <a:pt x="0" y="130384"/>
                  </a:lnTo>
                  <a:cubicBezTo>
                    <a:pt x="0" y="136217"/>
                    <a:pt x="4461" y="140678"/>
                    <a:pt x="10293" y="140678"/>
                  </a:cubicBezTo>
                  <a:lnTo>
                    <a:pt x="225771" y="140678"/>
                  </a:lnTo>
                  <a:cubicBezTo>
                    <a:pt x="231604" y="140678"/>
                    <a:pt x="236064" y="136217"/>
                    <a:pt x="236064" y="130384"/>
                  </a:cubicBezTo>
                  <a:lnTo>
                    <a:pt x="236064" y="92641"/>
                  </a:lnTo>
                  <a:cubicBezTo>
                    <a:pt x="236064" y="41517"/>
                    <a:pt x="194547" y="0"/>
                    <a:pt x="143423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</p:grpSp>
      <p:grpSp>
        <p:nvGrpSpPr>
          <p:cNvPr id="180" name="Agrupar 179">
            <a:extLst>
              <a:ext uri="{FF2B5EF4-FFF2-40B4-BE49-F238E27FC236}">
                <a16:creationId xmlns:a16="http://schemas.microsoft.com/office/drawing/2014/main" id="{0789DB9B-DF52-60A0-ED44-58CDF4EC6197}"/>
              </a:ext>
            </a:extLst>
          </p:cNvPr>
          <p:cNvGrpSpPr/>
          <p:nvPr/>
        </p:nvGrpSpPr>
        <p:grpSpPr>
          <a:xfrm>
            <a:off x="6590136" y="3457697"/>
            <a:ext cx="177048" cy="208957"/>
            <a:chOff x="1222051" y="1578059"/>
            <a:chExt cx="236064" cy="278609"/>
          </a:xfrm>
          <a:solidFill>
            <a:schemeClr val="bg1">
              <a:lumMod val="50000"/>
            </a:schemeClr>
          </a:solidFill>
        </p:grpSpPr>
        <p:sp>
          <p:nvSpPr>
            <p:cNvPr id="181" name="Forma Livre: Forma 80">
              <a:extLst>
                <a:ext uri="{FF2B5EF4-FFF2-40B4-BE49-F238E27FC236}">
                  <a16:creationId xmlns:a16="http://schemas.microsoft.com/office/drawing/2014/main" id="{3FD84E37-FE58-2B32-04D7-8770047B32D0}"/>
                </a:ext>
              </a:extLst>
            </p:cNvPr>
            <p:cNvSpPr/>
            <p:nvPr/>
          </p:nvSpPr>
          <p:spPr>
            <a:xfrm>
              <a:off x="1274891" y="1578059"/>
              <a:ext cx="130384" cy="130384"/>
            </a:xfrm>
            <a:custGeom>
              <a:avLst/>
              <a:gdLst>
                <a:gd name="connsiteX0" fmla="*/ 65192 w 130384"/>
                <a:gd name="connsiteY0" fmla="*/ 0 h 130384"/>
                <a:gd name="connsiteX1" fmla="*/ 0 w 130384"/>
                <a:gd name="connsiteY1" fmla="*/ 65192 h 130384"/>
                <a:gd name="connsiteX2" fmla="*/ 65192 w 130384"/>
                <a:gd name="connsiteY2" fmla="*/ 130384 h 130384"/>
                <a:gd name="connsiteX3" fmla="*/ 130384 w 130384"/>
                <a:gd name="connsiteY3" fmla="*/ 65192 h 130384"/>
                <a:gd name="connsiteX4" fmla="*/ 65192 w 130384"/>
                <a:gd name="connsiteY4" fmla="*/ 0 h 1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84" h="130384">
                  <a:moveTo>
                    <a:pt x="65192" y="0"/>
                  </a:moveTo>
                  <a:cubicBezTo>
                    <a:pt x="29165" y="0"/>
                    <a:pt x="0" y="29165"/>
                    <a:pt x="0" y="65192"/>
                  </a:cubicBezTo>
                  <a:cubicBezTo>
                    <a:pt x="0" y="101219"/>
                    <a:pt x="29165" y="130384"/>
                    <a:pt x="65192" y="130384"/>
                  </a:cubicBezTo>
                  <a:cubicBezTo>
                    <a:pt x="101219" y="130384"/>
                    <a:pt x="130384" y="101219"/>
                    <a:pt x="130384" y="65192"/>
                  </a:cubicBezTo>
                  <a:cubicBezTo>
                    <a:pt x="130384" y="29165"/>
                    <a:pt x="101219" y="0"/>
                    <a:pt x="65192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  <p:sp>
          <p:nvSpPr>
            <p:cNvPr id="182" name="Forma Livre: Forma 81">
              <a:extLst>
                <a:ext uri="{FF2B5EF4-FFF2-40B4-BE49-F238E27FC236}">
                  <a16:creationId xmlns:a16="http://schemas.microsoft.com/office/drawing/2014/main" id="{37960427-9FFD-16EE-4E03-F7C961D2B0D5}"/>
                </a:ext>
              </a:extLst>
            </p:cNvPr>
            <p:cNvSpPr/>
            <p:nvPr/>
          </p:nvSpPr>
          <p:spPr>
            <a:xfrm>
              <a:off x="1222051" y="1715991"/>
              <a:ext cx="236064" cy="140677"/>
            </a:xfrm>
            <a:custGeom>
              <a:avLst/>
              <a:gdLst>
                <a:gd name="connsiteX0" fmla="*/ 143423 w 236064"/>
                <a:gd name="connsiteY0" fmla="*/ 0 h 140677"/>
                <a:gd name="connsiteX1" fmla="*/ 92641 w 236064"/>
                <a:gd name="connsiteY1" fmla="*/ 0 h 140677"/>
                <a:gd name="connsiteX2" fmla="*/ 0 w 236064"/>
                <a:gd name="connsiteY2" fmla="*/ 92641 h 140677"/>
                <a:gd name="connsiteX3" fmla="*/ 0 w 236064"/>
                <a:gd name="connsiteY3" fmla="*/ 130384 h 140677"/>
                <a:gd name="connsiteX4" fmla="*/ 10293 w 236064"/>
                <a:gd name="connsiteY4" fmla="*/ 140678 h 140677"/>
                <a:gd name="connsiteX5" fmla="*/ 225771 w 236064"/>
                <a:gd name="connsiteY5" fmla="*/ 140678 h 140677"/>
                <a:gd name="connsiteX6" fmla="*/ 236064 w 236064"/>
                <a:gd name="connsiteY6" fmla="*/ 130384 h 140677"/>
                <a:gd name="connsiteX7" fmla="*/ 236064 w 236064"/>
                <a:gd name="connsiteY7" fmla="*/ 92641 h 140677"/>
                <a:gd name="connsiteX8" fmla="*/ 143423 w 236064"/>
                <a:gd name="connsiteY8" fmla="*/ 0 h 14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64" h="140677">
                  <a:moveTo>
                    <a:pt x="143423" y="0"/>
                  </a:moveTo>
                  <a:lnTo>
                    <a:pt x="92641" y="0"/>
                  </a:lnTo>
                  <a:cubicBezTo>
                    <a:pt x="41517" y="0"/>
                    <a:pt x="0" y="41517"/>
                    <a:pt x="0" y="92641"/>
                  </a:cubicBezTo>
                  <a:lnTo>
                    <a:pt x="0" y="130384"/>
                  </a:lnTo>
                  <a:cubicBezTo>
                    <a:pt x="0" y="136217"/>
                    <a:pt x="4461" y="140678"/>
                    <a:pt x="10293" y="140678"/>
                  </a:cubicBezTo>
                  <a:lnTo>
                    <a:pt x="225771" y="140678"/>
                  </a:lnTo>
                  <a:cubicBezTo>
                    <a:pt x="231604" y="140678"/>
                    <a:pt x="236064" y="136217"/>
                    <a:pt x="236064" y="130384"/>
                  </a:cubicBezTo>
                  <a:lnTo>
                    <a:pt x="236064" y="92641"/>
                  </a:lnTo>
                  <a:cubicBezTo>
                    <a:pt x="236064" y="41517"/>
                    <a:pt x="194547" y="0"/>
                    <a:pt x="143423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</p:grpSp>
      <p:grpSp>
        <p:nvGrpSpPr>
          <p:cNvPr id="184" name="Agrupar 183">
            <a:extLst>
              <a:ext uri="{FF2B5EF4-FFF2-40B4-BE49-F238E27FC236}">
                <a16:creationId xmlns:a16="http://schemas.microsoft.com/office/drawing/2014/main" id="{3C5DBFEF-A4E2-EB88-7BFF-83702B1C88E5}"/>
              </a:ext>
            </a:extLst>
          </p:cNvPr>
          <p:cNvGrpSpPr/>
          <p:nvPr/>
        </p:nvGrpSpPr>
        <p:grpSpPr>
          <a:xfrm>
            <a:off x="6935521" y="3457697"/>
            <a:ext cx="177048" cy="208957"/>
            <a:chOff x="1222051" y="1578059"/>
            <a:chExt cx="236064" cy="278609"/>
          </a:xfrm>
          <a:solidFill>
            <a:srgbClr val="00808D"/>
          </a:solidFill>
        </p:grpSpPr>
        <p:sp>
          <p:nvSpPr>
            <p:cNvPr id="187" name="Forma Livre: Forma 83">
              <a:extLst>
                <a:ext uri="{FF2B5EF4-FFF2-40B4-BE49-F238E27FC236}">
                  <a16:creationId xmlns:a16="http://schemas.microsoft.com/office/drawing/2014/main" id="{14EF492F-4028-A5BB-2877-7D2E7EF8949A}"/>
                </a:ext>
              </a:extLst>
            </p:cNvPr>
            <p:cNvSpPr/>
            <p:nvPr/>
          </p:nvSpPr>
          <p:spPr>
            <a:xfrm>
              <a:off x="1274891" y="1578059"/>
              <a:ext cx="130384" cy="130384"/>
            </a:xfrm>
            <a:custGeom>
              <a:avLst/>
              <a:gdLst>
                <a:gd name="connsiteX0" fmla="*/ 65192 w 130384"/>
                <a:gd name="connsiteY0" fmla="*/ 0 h 130384"/>
                <a:gd name="connsiteX1" fmla="*/ 0 w 130384"/>
                <a:gd name="connsiteY1" fmla="*/ 65192 h 130384"/>
                <a:gd name="connsiteX2" fmla="*/ 65192 w 130384"/>
                <a:gd name="connsiteY2" fmla="*/ 130384 h 130384"/>
                <a:gd name="connsiteX3" fmla="*/ 130384 w 130384"/>
                <a:gd name="connsiteY3" fmla="*/ 65192 h 130384"/>
                <a:gd name="connsiteX4" fmla="*/ 65192 w 130384"/>
                <a:gd name="connsiteY4" fmla="*/ 0 h 1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84" h="130384">
                  <a:moveTo>
                    <a:pt x="65192" y="0"/>
                  </a:moveTo>
                  <a:cubicBezTo>
                    <a:pt x="29165" y="0"/>
                    <a:pt x="0" y="29165"/>
                    <a:pt x="0" y="65192"/>
                  </a:cubicBezTo>
                  <a:cubicBezTo>
                    <a:pt x="0" y="101219"/>
                    <a:pt x="29165" y="130384"/>
                    <a:pt x="65192" y="130384"/>
                  </a:cubicBezTo>
                  <a:cubicBezTo>
                    <a:pt x="101219" y="130384"/>
                    <a:pt x="130384" y="101219"/>
                    <a:pt x="130384" y="65192"/>
                  </a:cubicBezTo>
                  <a:cubicBezTo>
                    <a:pt x="130384" y="29165"/>
                    <a:pt x="101219" y="0"/>
                    <a:pt x="65192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  <p:sp>
          <p:nvSpPr>
            <p:cNvPr id="188" name="Forma Livre: Forma 84">
              <a:extLst>
                <a:ext uri="{FF2B5EF4-FFF2-40B4-BE49-F238E27FC236}">
                  <a16:creationId xmlns:a16="http://schemas.microsoft.com/office/drawing/2014/main" id="{17EB2870-E819-9A2E-B8CD-24375161CD9C}"/>
                </a:ext>
              </a:extLst>
            </p:cNvPr>
            <p:cNvSpPr/>
            <p:nvPr/>
          </p:nvSpPr>
          <p:spPr>
            <a:xfrm>
              <a:off x="1222051" y="1715991"/>
              <a:ext cx="236064" cy="140677"/>
            </a:xfrm>
            <a:custGeom>
              <a:avLst/>
              <a:gdLst>
                <a:gd name="connsiteX0" fmla="*/ 143423 w 236064"/>
                <a:gd name="connsiteY0" fmla="*/ 0 h 140677"/>
                <a:gd name="connsiteX1" fmla="*/ 92641 w 236064"/>
                <a:gd name="connsiteY1" fmla="*/ 0 h 140677"/>
                <a:gd name="connsiteX2" fmla="*/ 0 w 236064"/>
                <a:gd name="connsiteY2" fmla="*/ 92641 h 140677"/>
                <a:gd name="connsiteX3" fmla="*/ 0 w 236064"/>
                <a:gd name="connsiteY3" fmla="*/ 130384 h 140677"/>
                <a:gd name="connsiteX4" fmla="*/ 10293 w 236064"/>
                <a:gd name="connsiteY4" fmla="*/ 140678 h 140677"/>
                <a:gd name="connsiteX5" fmla="*/ 225771 w 236064"/>
                <a:gd name="connsiteY5" fmla="*/ 140678 h 140677"/>
                <a:gd name="connsiteX6" fmla="*/ 236064 w 236064"/>
                <a:gd name="connsiteY6" fmla="*/ 130384 h 140677"/>
                <a:gd name="connsiteX7" fmla="*/ 236064 w 236064"/>
                <a:gd name="connsiteY7" fmla="*/ 92641 h 140677"/>
                <a:gd name="connsiteX8" fmla="*/ 143423 w 236064"/>
                <a:gd name="connsiteY8" fmla="*/ 0 h 14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64" h="140677">
                  <a:moveTo>
                    <a:pt x="143423" y="0"/>
                  </a:moveTo>
                  <a:lnTo>
                    <a:pt x="92641" y="0"/>
                  </a:lnTo>
                  <a:cubicBezTo>
                    <a:pt x="41517" y="0"/>
                    <a:pt x="0" y="41517"/>
                    <a:pt x="0" y="92641"/>
                  </a:cubicBezTo>
                  <a:lnTo>
                    <a:pt x="0" y="130384"/>
                  </a:lnTo>
                  <a:cubicBezTo>
                    <a:pt x="0" y="136217"/>
                    <a:pt x="4461" y="140678"/>
                    <a:pt x="10293" y="140678"/>
                  </a:cubicBezTo>
                  <a:lnTo>
                    <a:pt x="225771" y="140678"/>
                  </a:lnTo>
                  <a:cubicBezTo>
                    <a:pt x="231604" y="140678"/>
                    <a:pt x="236064" y="136217"/>
                    <a:pt x="236064" y="130384"/>
                  </a:cubicBezTo>
                  <a:lnTo>
                    <a:pt x="236064" y="92641"/>
                  </a:lnTo>
                  <a:cubicBezTo>
                    <a:pt x="236064" y="41517"/>
                    <a:pt x="194547" y="0"/>
                    <a:pt x="143423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</p:grpSp>
      <p:grpSp>
        <p:nvGrpSpPr>
          <p:cNvPr id="190" name="Agrupar 189">
            <a:extLst>
              <a:ext uri="{FF2B5EF4-FFF2-40B4-BE49-F238E27FC236}">
                <a16:creationId xmlns:a16="http://schemas.microsoft.com/office/drawing/2014/main" id="{9F9CCD2F-A478-9632-0826-50EE473B7AA7}"/>
              </a:ext>
            </a:extLst>
          </p:cNvPr>
          <p:cNvGrpSpPr/>
          <p:nvPr/>
        </p:nvGrpSpPr>
        <p:grpSpPr>
          <a:xfrm>
            <a:off x="5722318" y="3711145"/>
            <a:ext cx="177048" cy="208957"/>
            <a:chOff x="1222051" y="1578059"/>
            <a:chExt cx="236064" cy="278609"/>
          </a:xfrm>
          <a:solidFill>
            <a:schemeClr val="bg1">
              <a:lumMod val="50000"/>
            </a:schemeClr>
          </a:solidFill>
        </p:grpSpPr>
        <p:sp>
          <p:nvSpPr>
            <p:cNvPr id="191" name="Forma Livre: Forma 86">
              <a:extLst>
                <a:ext uri="{FF2B5EF4-FFF2-40B4-BE49-F238E27FC236}">
                  <a16:creationId xmlns:a16="http://schemas.microsoft.com/office/drawing/2014/main" id="{A5D3335D-9285-9831-B437-849DCCA604ED}"/>
                </a:ext>
              </a:extLst>
            </p:cNvPr>
            <p:cNvSpPr/>
            <p:nvPr/>
          </p:nvSpPr>
          <p:spPr>
            <a:xfrm>
              <a:off x="1274891" y="1578059"/>
              <a:ext cx="130384" cy="130384"/>
            </a:xfrm>
            <a:custGeom>
              <a:avLst/>
              <a:gdLst>
                <a:gd name="connsiteX0" fmla="*/ 65192 w 130384"/>
                <a:gd name="connsiteY0" fmla="*/ 0 h 130384"/>
                <a:gd name="connsiteX1" fmla="*/ 0 w 130384"/>
                <a:gd name="connsiteY1" fmla="*/ 65192 h 130384"/>
                <a:gd name="connsiteX2" fmla="*/ 65192 w 130384"/>
                <a:gd name="connsiteY2" fmla="*/ 130384 h 130384"/>
                <a:gd name="connsiteX3" fmla="*/ 130384 w 130384"/>
                <a:gd name="connsiteY3" fmla="*/ 65192 h 130384"/>
                <a:gd name="connsiteX4" fmla="*/ 65192 w 130384"/>
                <a:gd name="connsiteY4" fmla="*/ 0 h 1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84" h="130384">
                  <a:moveTo>
                    <a:pt x="65192" y="0"/>
                  </a:moveTo>
                  <a:cubicBezTo>
                    <a:pt x="29165" y="0"/>
                    <a:pt x="0" y="29165"/>
                    <a:pt x="0" y="65192"/>
                  </a:cubicBezTo>
                  <a:cubicBezTo>
                    <a:pt x="0" y="101219"/>
                    <a:pt x="29165" y="130384"/>
                    <a:pt x="65192" y="130384"/>
                  </a:cubicBezTo>
                  <a:cubicBezTo>
                    <a:pt x="101219" y="130384"/>
                    <a:pt x="130384" y="101219"/>
                    <a:pt x="130384" y="65192"/>
                  </a:cubicBezTo>
                  <a:cubicBezTo>
                    <a:pt x="130384" y="29165"/>
                    <a:pt x="101219" y="0"/>
                    <a:pt x="65192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  <p:sp>
          <p:nvSpPr>
            <p:cNvPr id="192" name="Forma Livre: Forma 87">
              <a:extLst>
                <a:ext uri="{FF2B5EF4-FFF2-40B4-BE49-F238E27FC236}">
                  <a16:creationId xmlns:a16="http://schemas.microsoft.com/office/drawing/2014/main" id="{694DE8C2-20EE-D6C9-8BA9-880854B87E5F}"/>
                </a:ext>
              </a:extLst>
            </p:cNvPr>
            <p:cNvSpPr/>
            <p:nvPr/>
          </p:nvSpPr>
          <p:spPr>
            <a:xfrm>
              <a:off x="1222051" y="1715991"/>
              <a:ext cx="236064" cy="140677"/>
            </a:xfrm>
            <a:custGeom>
              <a:avLst/>
              <a:gdLst>
                <a:gd name="connsiteX0" fmla="*/ 143423 w 236064"/>
                <a:gd name="connsiteY0" fmla="*/ 0 h 140677"/>
                <a:gd name="connsiteX1" fmla="*/ 92641 w 236064"/>
                <a:gd name="connsiteY1" fmla="*/ 0 h 140677"/>
                <a:gd name="connsiteX2" fmla="*/ 0 w 236064"/>
                <a:gd name="connsiteY2" fmla="*/ 92641 h 140677"/>
                <a:gd name="connsiteX3" fmla="*/ 0 w 236064"/>
                <a:gd name="connsiteY3" fmla="*/ 130384 h 140677"/>
                <a:gd name="connsiteX4" fmla="*/ 10293 w 236064"/>
                <a:gd name="connsiteY4" fmla="*/ 140678 h 140677"/>
                <a:gd name="connsiteX5" fmla="*/ 225771 w 236064"/>
                <a:gd name="connsiteY5" fmla="*/ 140678 h 140677"/>
                <a:gd name="connsiteX6" fmla="*/ 236064 w 236064"/>
                <a:gd name="connsiteY6" fmla="*/ 130384 h 140677"/>
                <a:gd name="connsiteX7" fmla="*/ 236064 w 236064"/>
                <a:gd name="connsiteY7" fmla="*/ 92641 h 140677"/>
                <a:gd name="connsiteX8" fmla="*/ 143423 w 236064"/>
                <a:gd name="connsiteY8" fmla="*/ 0 h 14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64" h="140677">
                  <a:moveTo>
                    <a:pt x="143423" y="0"/>
                  </a:moveTo>
                  <a:lnTo>
                    <a:pt x="92641" y="0"/>
                  </a:lnTo>
                  <a:cubicBezTo>
                    <a:pt x="41517" y="0"/>
                    <a:pt x="0" y="41517"/>
                    <a:pt x="0" y="92641"/>
                  </a:cubicBezTo>
                  <a:lnTo>
                    <a:pt x="0" y="130384"/>
                  </a:lnTo>
                  <a:cubicBezTo>
                    <a:pt x="0" y="136217"/>
                    <a:pt x="4461" y="140678"/>
                    <a:pt x="10293" y="140678"/>
                  </a:cubicBezTo>
                  <a:lnTo>
                    <a:pt x="225771" y="140678"/>
                  </a:lnTo>
                  <a:cubicBezTo>
                    <a:pt x="231604" y="140678"/>
                    <a:pt x="236064" y="136217"/>
                    <a:pt x="236064" y="130384"/>
                  </a:cubicBezTo>
                  <a:lnTo>
                    <a:pt x="236064" y="92641"/>
                  </a:lnTo>
                  <a:cubicBezTo>
                    <a:pt x="236064" y="41517"/>
                    <a:pt x="194547" y="0"/>
                    <a:pt x="143423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</p:grpSp>
      <p:grpSp>
        <p:nvGrpSpPr>
          <p:cNvPr id="193" name="Agrupar 192">
            <a:extLst>
              <a:ext uri="{FF2B5EF4-FFF2-40B4-BE49-F238E27FC236}">
                <a16:creationId xmlns:a16="http://schemas.microsoft.com/office/drawing/2014/main" id="{A5AF6279-9888-9FC9-04A8-5FAE4406468E}"/>
              </a:ext>
            </a:extLst>
          </p:cNvPr>
          <p:cNvGrpSpPr/>
          <p:nvPr/>
        </p:nvGrpSpPr>
        <p:grpSpPr>
          <a:xfrm>
            <a:off x="6067703" y="3711145"/>
            <a:ext cx="177048" cy="208957"/>
            <a:chOff x="1222051" y="1578059"/>
            <a:chExt cx="236064" cy="278609"/>
          </a:xfrm>
          <a:solidFill>
            <a:srgbClr val="00808D"/>
          </a:solidFill>
        </p:grpSpPr>
        <p:sp>
          <p:nvSpPr>
            <p:cNvPr id="200" name="Forma Livre: Forma 89">
              <a:extLst>
                <a:ext uri="{FF2B5EF4-FFF2-40B4-BE49-F238E27FC236}">
                  <a16:creationId xmlns:a16="http://schemas.microsoft.com/office/drawing/2014/main" id="{4E542667-C5A1-9FC9-C544-362983EB12E7}"/>
                </a:ext>
              </a:extLst>
            </p:cNvPr>
            <p:cNvSpPr/>
            <p:nvPr/>
          </p:nvSpPr>
          <p:spPr>
            <a:xfrm>
              <a:off x="1274891" y="1578059"/>
              <a:ext cx="130384" cy="130384"/>
            </a:xfrm>
            <a:custGeom>
              <a:avLst/>
              <a:gdLst>
                <a:gd name="connsiteX0" fmla="*/ 65192 w 130384"/>
                <a:gd name="connsiteY0" fmla="*/ 0 h 130384"/>
                <a:gd name="connsiteX1" fmla="*/ 0 w 130384"/>
                <a:gd name="connsiteY1" fmla="*/ 65192 h 130384"/>
                <a:gd name="connsiteX2" fmla="*/ 65192 w 130384"/>
                <a:gd name="connsiteY2" fmla="*/ 130384 h 130384"/>
                <a:gd name="connsiteX3" fmla="*/ 130384 w 130384"/>
                <a:gd name="connsiteY3" fmla="*/ 65192 h 130384"/>
                <a:gd name="connsiteX4" fmla="*/ 65192 w 130384"/>
                <a:gd name="connsiteY4" fmla="*/ 0 h 1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84" h="130384">
                  <a:moveTo>
                    <a:pt x="65192" y="0"/>
                  </a:moveTo>
                  <a:cubicBezTo>
                    <a:pt x="29165" y="0"/>
                    <a:pt x="0" y="29165"/>
                    <a:pt x="0" y="65192"/>
                  </a:cubicBezTo>
                  <a:cubicBezTo>
                    <a:pt x="0" y="101219"/>
                    <a:pt x="29165" y="130384"/>
                    <a:pt x="65192" y="130384"/>
                  </a:cubicBezTo>
                  <a:cubicBezTo>
                    <a:pt x="101219" y="130384"/>
                    <a:pt x="130384" y="101219"/>
                    <a:pt x="130384" y="65192"/>
                  </a:cubicBezTo>
                  <a:cubicBezTo>
                    <a:pt x="130384" y="29165"/>
                    <a:pt x="101219" y="0"/>
                    <a:pt x="65192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  <p:sp>
          <p:nvSpPr>
            <p:cNvPr id="201" name="Forma Livre: Forma 90">
              <a:extLst>
                <a:ext uri="{FF2B5EF4-FFF2-40B4-BE49-F238E27FC236}">
                  <a16:creationId xmlns:a16="http://schemas.microsoft.com/office/drawing/2014/main" id="{E44BD3C0-CFF3-4DF7-0D56-EC4ACC983CBC}"/>
                </a:ext>
              </a:extLst>
            </p:cNvPr>
            <p:cNvSpPr/>
            <p:nvPr/>
          </p:nvSpPr>
          <p:spPr>
            <a:xfrm>
              <a:off x="1222051" y="1715991"/>
              <a:ext cx="236064" cy="140677"/>
            </a:xfrm>
            <a:custGeom>
              <a:avLst/>
              <a:gdLst>
                <a:gd name="connsiteX0" fmla="*/ 143423 w 236064"/>
                <a:gd name="connsiteY0" fmla="*/ 0 h 140677"/>
                <a:gd name="connsiteX1" fmla="*/ 92641 w 236064"/>
                <a:gd name="connsiteY1" fmla="*/ 0 h 140677"/>
                <a:gd name="connsiteX2" fmla="*/ 0 w 236064"/>
                <a:gd name="connsiteY2" fmla="*/ 92641 h 140677"/>
                <a:gd name="connsiteX3" fmla="*/ 0 w 236064"/>
                <a:gd name="connsiteY3" fmla="*/ 130384 h 140677"/>
                <a:gd name="connsiteX4" fmla="*/ 10293 w 236064"/>
                <a:gd name="connsiteY4" fmla="*/ 140678 h 140677"/>
                <a:gd name="connsiteX5" fmla="*/ 225771 w 236064"/>
                <a:gd name="connsiteY5" fmla="*/ 140678 h 140677"/>
                <a:gd name="connsiteX6" fmla="*/ 236064 w 236064"/>
                <a:gd name="connsiteY6" fmla="*/ 130384 h 140677"/>
                <a:gd name="connsiteX7" fmla="*/ 236064 w 236064"/>
                <a:gd name="connsiteY7" fmla="*/ 92641 h 140677"/>
                <a:gd name="connsiteX8" fmla="*/ 143423 w 236064"/>
                <a:gd name="connsiteY8" fmla="*/ 0 h 14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64" h="140677">
                  <a:moveTo>
                    <a:pt x="143423" y="0"/>
                  </a:moveTo>
                  <a:lnTo>
                    <a:pt x="92641" y="0"/>
                  </a:lnTo>
                  <a:cubicBezTo>
                    <a:pt x="41517" y="0"/>
                    <a:pt x="0" y="41517"/>
                    <a:pt x="0" y="92641"/>
                  </a:cubicBezTo>
                  <a:lnTo>
                    <a:pt x="0" y="130384"/>
                  </a:lnTo>
                  <a:cubicBezTo>
                    <a:pt x="0" y="136217"/>
                    <a:pt x="4461" y="140678"/>
                    <a:pt x="10293" y="140678"/>
                  </a:cubicBezTo>
                  <a:lnTo>
                    <a:pt x="225771" y="140678"/>
                  </a:lnTo>
                  <a:cubicBezTo>
                    <a:pt x="231604" y="140678"/>
                    <a:pt x="236064" y="136217"/>
                    <a:pt x="236064" y="130384"/>
                  </a:cubicBezTo>
                  <a:lnTo>
                    <a:pt x="236064" y="92641"/>
                  </a:lnTo>
                  <a:cubicBezTo>
                    <a:pt x="236064" y="41517"/>
                    <a:pt x="194547" y="0"/>
                    <a:pt x="143423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</p:grpSp>
      <p:grpSp>
        <p:nvGrpSpPr>
          <p:cNvPr id="202" name="Agrupar 201">
            <a:extLst>
              <a:ext uri="{FF2B5EF4-FFF2-40B4-BE49-F238E27FC236}">
                <a16:creationId xmlns:a16="http://schemas.microsoft.com/office/drawing/2014/main" id="{800F7625-C5D1-92B0-8145-196FEBC308E0}"/>
              </a:ext>
            </a:extLst>
          </p:cNvPr>
          <p:cNvGrpSpPr/>
          <p:nvPr/>
        </p:nvGrpSpPr>
        <p:grpSpPr>
          <a:xfrm>
            <a:off x="6413088" y="3711145"/>
            <a:ext cx="177048" cy="208957"/>
            <a:chOff x="1222051" y="1578059"/>
            <a:chExt cx="236064" cy="278609"/>
          </a:xfrm>
          <a:solidFill>
            <a:srgbClr val="00CAD9"/>
          </a:solidFill>
        </p:grpSpPr>
        <p:sp>
          <p:nvSpPr>
            <p:cNvPr id="203" name="Forma Livre: Forma 92">
              <a:extLst>
                <a:ext uri="{FF2B5EF4-FFF2-40B4-BE49-F238E27FC236}">
                  <a16:creationId xmlns:a16="http://schemas.microsoft.com/office/drawing/2014/main" id="{04CB0819-3563-1C49-AC72-02978D0FE168}"/>
                </a:ext>
              </a:extLst>
            </p:cNvPr>
            <p:cNvSpPr/>
            <p:nvPr/>
          </p:nvSpPr>
          <p:spPr>
            <a:xfrm>
              <a:off x="1274891" y="1578059"/>
              <a:ext cx="130384" cy="130384"/>
            </a:xfrm>
            <a:custGeom>
              <a:avLst/>
              <a:gdLst>
                <a:gd name="connsiteX0" fmla="*/ 65192 w 130384"/>
                <a:gd name="connsiteY0" fmla="*/ 0 h 130384"/>
                <a:gd name="connsiteX1" fmla="*/ 0 w 130384"/>
                <a:gd name="connsiteY1" fmla="*/ 65192 h 130384"/>
                <a:gd name="connsiteX2" fmla="*/ 65192 w 130384"/>
                <a:gd name="connsiteY2" fmla="*/ 130384 h 130384"/>
                <a:gd name="connsiteX3" fmla="*/ 130384 w 130384"/>
                <a:gd name="connsiteY3" fmla="*/ 65192 h 130384"/>
                <a:gd name="connsiteX4" fmla="*/ 65192 w 130384"/>
                <a:gd name="connsiteY4" fmla="*/ 0 h 1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84" h="130384">
                  <a:moveTo>
                    <a:pt x="65192" y="0"/>
                  </a:moveTo>
                  <a:cubicBezTo>
                    <a:pt x="29165" y="0"/>
                    <a:pt x="0" y="29165"/>
                    <a:pt x="0" y="65192"/>
                  </a:cubicBezTo>
                  <a:cubicBezTo>
                    <a:pt x="0" y="101219"/>
                    <a:pt x="29165" y="130384"/>
                    <a:pt x="65192" y="130384"/>
                  </a:cubicBezTo>
                  <a:cubicBezTo>
                    <a:pt x="101219" y="130384"/>
                    <a:pt x="130384" y="101219"/>
                    <a:pt x="130384" y="65192"/>
                  </a:cubicBezTo>
                  <a:cubicBezTo>
                    <a:pt x="130384" y="29165"/>
                    <a:pt x="101219" y="0"/>
                    <a:pt x="65192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  <p:sp>
          <p:nvSpPr>
            <p:cNvPr id="204" name="Forma Livre: Forma 93">
              <a:extLst>
                <a:ext uri="{FF2B5EF4-FFF2-40B4-BE49-F238E27FC236}">
                  <a16:creationId xmlns:a16="http://schemas.microsoft.com/office/drawing/2014/main" id="{AB99F665-1F5F-C2AE-36FF-E4D72CE1E3D6}"/>
                </a:ext>
              </a:extLst>
            </p:cNvPr>
            <p:cNvSpPr/>
            <p:nvPr/>
          </p:nvSpPr>
          <p:spPr>
            <a:xfrm>
              <a:off x="1222051" y="1715991"/>
              <a:ext cx="236064" cy="140677"/>
            </a:xfrm>
            <a:custGeom>
              <a:avLst/>
              <a:gdLst>
                <a:gd name="connsiteX0" fmla="*/ 143423 w 236064"/>
                <a:gd name="connsiteY0" fmla="*/ 0 h 140677"/>
                <a:gd name="connsiteX1" fmla="*/ 92641 w 236064"/>
                <a:gd name="connsiteY1" fmla="*/ 0 h 140677"/>
                <a:gd name="connsiteX2" fmla="*/ 0 w 236064"/>
                <a:gd name="connsiteY2" fmla="*/ 92641 h 140677"/>
                <a:gd name="connsiteX3" fmla="*/ 0 w 236064"/>
                <a:gd name="connsiteY3" fmla="*/ 130384 h 140677"/>
                <a:gd name="connsiteX4" fmla="*/ 10293 w 236064"/>
                <a:gd name="connsiteY4" fmla="*/ 140678 h 140677"/>
                <a:gd name="connsiteX5" fmla="*/ 225771 w 236064"/>
                <a:gd name="connsiteY5" fmla="*/ 140678 h 140677"/>
                <a:gd name="connsiteX6" fmla="*/ 236064 w 236064"/>
                <a:gd name="connsiteY6" fmla="*/ 130384 h 140677"/>
                <a:gd name="connsiteX7" fmla="*/ 236064 w 236064"/>
                <a:gd name="connsiteY7" fmla="*/ 92641 h 140677"/>
                <a:gd name="connsiteX8" fmla="*/ 143423 w 236064"/>
                <a:gd name="connsiteY8" fmla="*/ 0 h 14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64" h="140677">
                  <a:moveTo>
                    <a:pt x="143423" y="0"/>
                  </a:moveTo>
                  <a:lnTo>
                    <a:pt x="92641" y="0"/>
                  </a:lnTo>
                  <a:cubicBezTo>
                    <a:pt x="41517" y="0"/>
                    <a:pt x="0" y="41517"/>
                    <a:pt x="0" y="92641"/>
                  </a:cubicBezTo>
                  <a:lnTo>
                    <a:pt x="0" y="130384"/>
                  </a:lnTo>
                  <a:cubicBezTo>
                    <a:pt x="0" y="136217"/>
                    <a:pt x="4461" y="140678"/>
                    <a:pt x="10293" y="140678"/>
                  </a:cubicBezTo>
                  <a:lnTo>
                    <a:pt x="225771" y="140678"/>
                  </a:lnTo>
                  <a:cubicBezTo>
                    <a:pt x="231604" y="140678"/>
                    <a:pt x="236064" y="136217"/>
                    <a:pt x="236064" y="130384"/>
                  </a:cubicBezTo>
                  <a:lnTo>
                    <a:pt x="236064" y="92641"/>
                  </a:lnTo>
                  <a:cubicBezTo>
                    <a:pt x="236064" y="41517"/>
                    <a:pt x="194547" y="0"/>
                    <a:pt x="143423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</p:grpSp>
      <p:grpSp>
        <p:nvGrpSpPr>
          <p:cNvPr id="205" name="Agrupar 204">
            <a:extLst>
              <a:ext uri="{FF2B5EF4-FFF2-40B4-BE49-F238E27FC236}">
                <a16:creationId xmlns:a16="http://schemas.microsoft.com/office/drawing/2014/main" id="{2619503B-1BCD-7A8B-5A1B-7FF823C2C928}"/>
              </a:ext>
            </a:extLst>
          </p:cNvPr>
          <p:cNvGrpSpPr/>
          <p:nvPr/>
        </p:nvGrpSpPr>
        <p:grpSpPr>
          <a:xfrm>
            <a:off x="6758473" y="3711145"/>
            <a:ext cx="177048" cy="208957"/>
            <a:chOff x="1222051" y="1578059"/>
            <a:chExt cx="236064" cy="278609"/>
          </a:xfrm>
          <a:solidFill>
            <a:srgbClr val="D5D900"/>
          </a:solidFill>
        </p:grpSpPr>
        <p:sp>
          <p:nvSpPr>
            <p:cNvPr id="206" name="Forma Livre: Forma 95">
              <a:extLst>
                <a:ext uri="{FF2B5EF4-FFF2-40B4-BE49-F238E27FC236}">
                  <a16:creationId xmlns:a16="http://schemas.microsoft.com/office/drawing/2014/main" id="{726B452F-E1B7-5706-BF80-E37132D8E294}"/>
                </a:ext>
              </a:extLst>
            </p:cNvPr>
            <p:cNvSpPr/>
            <p:nvPr/>
          </p:nvSpPr>
          <p:spPr>
            <a:xfrm>
              <a:off x="1274891" y="1578059"/>
              <a:ext cx="130384" cy="130384"/>
            </a:xfrm>
            <a:custGeom>
              <a:avLst/>
              <a:gdLst>
                <a:gd name="connsiteX0" fmla="*/ 65192 w 130384"/>
                <a:gd name="connsiteY0" fmla="*/ 0 h 130384"/>
                <a:gd name="connsiteX1" fmla="*/ 0 w 130384"/>
                <a:gd name="connsiteY1" fmla="*/ 65192 h 130384"/>
                <a:gd name="connsiteX2" fmla="*/ 65192 w 130384"/>
                <a:gd name="connsiteY2" fmla="*/ 130384 h 130384"/>
                <a:gd name="connsiteX3" fmla="*/ 130384 w 130384"/>
                <a:gd name="connsiteY3" fmla="*/ 65192 h 130384"/>
                <a:gd name="connsiteX4" fmla="*/ 65192 w 130384"/>
                <a:gd name="connsiteY4" fmla="*/ 0 h 1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84" h="130384">
                  <a:moveTo>
                    <a:pt x="65192" y="0"/>
                  </a:moveTo>
                  <a:cubicBezTo>
                    <a:pt x="29165" y="0"/>
                    <a:pt x="0" y="29165"/>
                    <a:pt x="0" y="65192"/>
                  </a:cubicBezTo>
                  <a:cubicBezTo>
                    <a:pt x="0" y="101219"/>
                    <a:pt x="29165" y="130384"/>
                    <a:pt x="65192" y="130384"/>
                  </a:cubicBezTo>
                  <a:cubicBezTo>
                    <a:pt x="101219" y="130384"/>
                    <a:pt x="130384" y="101219"/>
                    <a:pt x="130384" y="65192"/>
                  </a:cubicBezTo>
                  <a:cubicBezTo>
                    <a:pt x="130384" y="29165"/>
                    <a:pt x="101219" y="0"/>
                    <a:pt x="65192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  <p:sp>
          <p:nvSpPr>
            <p:cNvPr id="207" name="Forma Livre: Forma 96">
              <a:extLst>
                <a:ext uri="{FF2B5EF4-FFF2-40B4-BE49-F238E27FC236}">
                  <a16:creationId xmlns:a16="http://schemas.microsoft.com/office/drawing/2014/main" id="{CF21C79E-8CED-5231-4DBF-DAD9E8ADA35E}"/>
                </a:ext>
              </a:extLst>
            </p:cNvPr>
            <p:cNvSpPr/>
            <p:nvPr/>
          </p:nvSpPr>
          <p:spPr>
            <a:xfrm>
              <a:off x="1222051" y="1715991"/>
              <a:ext cx="236064" cy="140677"/>
            </a:xfrm>
            <a:custGeom>
              <a:avLst/>
              <a:gdLst>
                <a:gd name="connsiteX0" fmla="*/ 143423 w 236064"/>
                <a:gd name="connsiteY0" fmla="*/ 0 h 140677"/>
                <a:gd name="connsiteX1" fmla="*/ 92641 w 236064"/>
                <a:gd name="connsiteY1" fmla="*/ 0 h 140677"/>
                <a:gd name="connsiteX2" fmla="*/ 0 w 236064"/>
                <a:gd name="connsiteY2" fmla="*/ 92641 h 140677"/>
                <a:gd name="connsiteX3" fmla="*/ 0 w 236064"/>
                <a:gd name="connsiteY3" fmla="*/ 130384 h 140677"/>
                <a:gd name="connsiteX4" fmla="*/ 10293 w 236064"/>
                <a:gd name="connsiteY4" fmla="*/ 140678 h 140677"/>
                <a:gd name="connsiteX5" fmla="*/ 225771 w 236064"/>
                <a:gd name="connsiteY5" fmla="*/ 140678 h 140677"/>
                <a:gd name="connsiteX6" fmla="*/ 236064 w 236064"/>
                <a:gd name="connsiteY6" fmla="*/ 130384 h 140677"/>
                <a:gd name="connsiteX7" fmla="*/ 236064 w 236064"/>
                <a:gd name="connsiteY7" fmla="*/ 92641 h 140677"/>
                <a:gd name="connsiteX8" fmla="*/ 143423 w 236064"/>
                <a:gd name="connsiteY8" fmla="*/ 0 h 14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64" h="140677">
                  <a:moveTo>
                    <a:pt x="143423" y="0"/>
                  </a:moveTo>
                  <a:lnTo>
                    <a:pt x="92641" y="0"/>
                  </a:lnTo>
                  <a:cubicBezTo>
                    <a:pt x="41517" y="0"/>
                    <a:pt x="0" y="41517"/>
                    <a:pt x="0" y="92641"/>
                  </a:cubicBezTo>
                  <a:lnTo>
                    <a:pt x="0" y="130384"/>
                  </a:lnTo>
                  <a:cubicBezTo>
                    <a:pt x="0" y="136217"/>
                    <a:pt x="4461" y="140678"/>
                    <a:pt x="10293" y="140678"/>
                  </a:cubicBezTo>
                  <a:lnTo>
                    <a:pt x="225771" y="140678"/>
                  </a:lnTo>
                  <a:cubicBezTo>
                    <a:pt x="231604" y="140678"/>
                    <a:pt x="236064" y="136217"/>
                    <a:pt x="236064" y="130384"/>
                  </a:cubicBezTo>
                  <a:lnTo>
                    <a:pt x="236064" y="92641"/>
                  </a:lnTo>
                  <a:cubicBezTo>
                    <a:pt x="236064" y="41517"/>
                    <a:pt x="194547" y="0"/>
                    <a:pt x="143423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</p:grpSp>
      <p:grpSp>
        <p:nvGrpSpPr>
          <p:cNvPr id="208" name="Agrupar 207">
            <a:extLst>
              <a:ext uri="{FF2B5EF4-FFF2-40B4-BE49-F238E27FC236}">
                <a16:creationId xmlns:a16="http://schemas.microsoft.com/office/drawing/2014/main" id="{76A5565F-2073-CD83-3347-2EAC8B9B70BF}"/>
              </a:ext>
            </a:extLst>
          </p:cNvPr>
          <p:cNvGrpSpPr/>
          <p:nvPr/>
        </p:nvGrpSpPr>
        <p:grpSpPr>
          <a:xfrm>
            <a:off x="4164340" y="2250092"/>
            <a:ext cx="867818" cy="208957"/>
            <a:chOff x="4669950" y="1808980"/>
            <a:chExt cx="1157090" cy="278609"/>
          </a:xfrm>
          <a:solidFill>
            <a:srgbClr val="5F2F5A"/>
          </a:solidFill>
        </p:grpSpPr>
        <p:grpSp>
          <p:nvGrpSpPr>
            <p:cNvPr id="209" name="Agrupar 208">
              <a:extLst>
                <a:ext uri="{FF2B5EF4-FFF2-40B4-BE49-F238E27FC236}">
                  <a16:creationId xmlns:a16="http://schemas.microsoft.com/office/drawing/2014/main" id="{3D290539-95DC-42C2-F993-CC190AEDD9F0}"/>
                </a:ext>
              </a:extLst>
            </p:cNvPr>
            <p:cNvGrpSpPr/>
            <p:nvPr/>
          </p:nvGrpSpPr>
          <p:grpSpPr>
            <a:xfrm>
              <a:off x="4669950" y="1808980"/>
              <a:ext cx="236064" cy="278609"/>
              <a:chOff x="1222051" y="1578059"/>
              <a:chExt cx="236064" cy="278609"/>
            </a:xfrm>
            <a:grpFill/>
          </p:grpSpPr>
          <p:sp>
            <p:nvSpPr>
              <p:cNvPr id="216" name="Forma Livre: Forma 105">
                <a:extLst>
                  <a:ext uri="{FF2B5EF4-FFF2-40B4-BE49-F238E27FC236}">
                    <a16:creationId xmlns:a16="http://schemas.microsoft.com/office/drawing/2014/main" id="{F542995C-B311-D179-6F49-F3D022DDBF7B}"/>
                  </a:ext>
                </a:extLst>
              </p:cNvPr>
              <p:cNvSpPr/>
              <p:nvPr/>
            </p:nvSpPr>
            <p:spPr>
              <a:xfrm>
                <a:off x="1274891" y="1578059"/>
                <a:ext cx="130384" cy="130384"/>
              </a:xfrm>
              <a:custGeom>
                <a:avLst/>
                <a:gdLst>
                  <a:gd name="connsiteX0" fmla="*/ 65192 w 130384"/>
                  <a:gd name="connsiteY0" fmla="*/ 0 h 130384"/>
                  <a:gd name="connsiteX1" fmla="*/ 0 w 130384"/>
                  <a:gd name="connsiteY1" fmla="*/ 65192 h 130384"/>
                  <a:gd name="connsiteX2" fmla="*/ 65192 w 130384"/>
                  <a:gd name="connsiteY2" fmla="*/ 130384 h 130384"/>
                  <a:gd name="connsiteX3" fmla="*/ 130384 w 130384"/>
                  <a:gd name="connsiteY3" fmla="*/ 65192 h 130384"/>
                  <a:gd name="connsiteX4" fmla="*/ 65192 w 130384"/>
                  <a:gd name="connsiteY4" fmla="*/ 0 h 130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384" h="130384">
                    <a:moveTo>
                      <a:pt x="65192" y="0"/>
                    </a:moveTo>
                    <a:cubicBezTo>
                      <a:pt x="29165" y="0"/>
                      <a:pt x="0" y="29165"/>
                      <a:pt x="0" y="65192"/>
                    </a:cubicBezTo>
                    <a:cubicBezTo>
                      <a:pt x="0" y="101219"/>
                      <a:pt x="29165" y="130384"/>
                      <a:pt x="65192" y="130384"/>
                    </a:cubicBezTo>
                    <a:cubicBezTo>
                      <a:pt x="101219" y="130384"/>
                      <a:pt x="130384" y="101219"/>
                      <a:pt x="130384" y="65192"/>
                    </a:cubicBezTo>
                    <a:cubicBezTo>
                      <a:pt x="130384" y="29165"/>
                      <a:pt x="101219" y="0"/>
                      <a:pt x="65192" y="0"/>
                    </a:cubicBezTo>
                    <a:close/>
                  </a:path>
                </a:pathLst>
              </a:custGeom>
              <a:grpFill/>
              <a:ln w="6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latin typeface="Arial" panose="020B0604020202020204" pitchFamily="34" charset="0"/>
                </a:endParaRPr>
              </a:p>
            </p:txBody>
          </p:sp>
          <p:sp>
            <p:nvSpPr>
              <p:cNvPr id="217" name="Forma Livre: Forma 106">
                <a:extLst>
                  <a:ext uri="{FF2B5EF4-FFF2-40B4-BE49-F238E27FC236}">
                    <a16:creationId xmlns:a16="http://schemas.microsoft.com/office/drawing/2014/main" id="{E73A8176-7B03-FCEB-A84E-05D211FA6B93}"/>
                  </a:ext>
                </a:extLst>
              </p:cNvPr>
              <p:cNvSpPr/>
              <p:nvPr/>
            </p:nvSpPr>
            <p:spPr>
              <a:xfrm>
                <a:off x="1222051" y="1715991"/>
                <a:ext cx="236064" cy="140677"/>
              </a:xfrm>
              <a:custGeom>
                <a:avLst/>
                <a:gdLst>
                  <a:gd name="connsiteX0" fmla="*/ 143423 w 236064"/>
                  <a:gd name="connsiteY0" fmla="*/ 0 h 140677"/>
                  <a:gd name="connsiteX1" fmla="*/ 92641 w 236064"/>
                  <a:gd name="connsiteY1" fmla="*/ 0 h 140677"/>
                  <a:gd name="connsiteX2" fmla="*/ 0 w 236064"/>
                  <a:gd name="connsiteY2" fmla="*/ 92641 h 140677"/>
                  <a:gd name="connsiteX3" fmla="*/ 0 w 236064"/>
                  <a:gd name="connsiteY3" fmla="*/ 130384 h 140677"/>
                  <a:gd name="connsiteX4" fmla="*/ 10293 w 236064"/>
                  <a:gd name="connsiteY4" fmla="*/ 140678 h 140677"/>
                  <a:gd name="connsiteX5" fmla="*/ 225771 w 236064"/>
                  <a:gd name="connsiteY5" fmla="*/ 140678 h 140677"/>
                  <a:gd name="connsiteX6" fmla="*/ 236064 w 236064"/>
                  <a:gd name="connsiteY6" fmla="*/ 130384 h 140677"/>
                  <a:gd name="connsiteX7" fmla="*/ 236064 w 236064"/>
                  <a:gd name="connsiteY7" fmla="*/ 92641 h 140677"/>
                  <a:gd name="connsiteX8" fmla="*/ 143423 w 236064"/>
                  <a:gd name="connsiteY8" fmla="*/ 0 h 140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6064" h="140677">
                    <a:moveTo>
                      <a:pt x="143423" y="0"/>
                    </a:moveTo>
                    <a:lnTo>
                      <a:pt x="92641" y="0"/>
                    </a:lnTo>
                    <a:cubicBezTo>
                      <a:pt x="41517" y="0"/>
                      <a:pt x="0" y="41517"/>
                      <a:pt x="0" y="92641"/>
                    </a:cubicBezTo>
                    <a:lnTo>
                      <a:pt x="0" y="130384"/>
                    </a:lnTo>
                    <a:cubicBezTo>
                      <a:pt x="0" y="136217"/>
                      <a:pt x="4461" y="140678"/>
                      <a:pt x="10293" y="140678"/>
                    </a:cubicBezTo>
                    <a:lnTo>
                      <a:pt x="225771" y="140678"/>
                    </a:lnTo>
                    <a:cubicBezTo>
                      <a:pt x="231604" y="140678"/>
                      <a:pt x="236064" y="136217"/>
                      <a:pt x="236064" y="130384"/>
                    </a:cubicBezTo>
                    <a:lnTo>
                      <a:pt x="236064" y="92641"/>
                    </a:lnTo>
                    <a:cubicBezTo>
                      <a:pt x="236064" y="41517"/>
                      <a:pt x="194547" y="0"/>
                      <a:pt x="143423" y="0"/>
                    </a:cubicBezTo>
                    <a:close/>
                  </a:path>
                </a:pathLst>
              </a:custGeom>
              <a:grpFill/>
              <a:ln w="6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10" name="Agrupar 209">
              <a:extLst>
                <a:ext uri="{FF2B5EF4-FFF2-40B4-BE49-F238E27FC236}">
                  <a16:creationId xmlns:a16="http://schemas.microsoft.com/office/drawing/2014/main" id="{66B71A01-7631-E0BC-78EB-8609B03AFE31}"/>
                </a:ext>
              </a:extLst>
            </p:cNvPr>
            <p:cNvGrpSpPr/>
            <p:nvPr/>
          </p:nvGrpSpPr>
          <p:grpSpPr>
            <a:xfrm>
              <a:off x="5130463" y="1808980"/>
              <a:ext cx="236064" cy="278609"/>
              <a:chOff x="1222051" y="1578059"/>
              <a:chExt cx="236064" cy="278609"/>
            </a:xfrm>
            <a:grpFill/>
          </p:grpSpPr>
          <p:sp>
            <p:nvSpPr>
              <p:cNvPr id="214" name="Forma Livre: Forma 103">
                <a:extLst>
                  <a:ext uri="{FF2B5EF4-FFF2-40B4-BE49-F238E27FC236}">
                    <a16:creationId xmlns:a16="http://schemas.microsoft.com/office/drawing/2014/main" id="{5E754077-9CC4-4C75-A0A2-3918C91362E9}"/>
                  </a:ext>
                </a:extLst>
              </p:cNvPr>
              <p:cNvSpPr/>
              <p:nvPr/>
            </p:nvSpPr>
            <p:spPr>
              <a:xfrm>
                <a:off x="1274891" y="1578059"/>
                <a:ext cx="130384" cy="130384"/>
              </a:xfrm>
              <a:custGeom>
                <a:avLst/>
                <a:gdLst>
                  <a:gd name="connsiteX0" fmla="*/ 65192 w 130384"/>
                  <a:gd name="connsiteY0" fmla="*/ 0 h 130384"/>
                  <a:gd name="connsiteX1" fmla="*/ 0 w 130384"/>
                  <a:gd name="connsiteY1" fmla="*/ 65192 h 130384"/>
                  <a:gd name="connsiteX2" fmla="*/ 65192 w 130384"/>
                  <a:gd name="connsiteY2" fmla="*/ 130384 h 130384"/>
                  <a:gd name="connsiteX3" fmla="*/ 130384 w 130384"/>
                  <a:gd name="connsiteY3" fmla="*/ 65192 h 130384"/>
                  <a:gd name="connsiteX4" fmla="*/ 65192 w 130384"/>
                  <a:gd name="connsiteY4" fmla="*/ 0 h 130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384" h="130384">
                    <a:moveTo>
                      <a:pt x="65192" y="0"/>
                    </a:moveTo>
                    <a:cubicBezTo>
                      <a:pt x="29165" y="0"/>
                      <a:pt x="0" y="29165"/>
                      <a:pt x="0" y="65192"/>
                    </a:cubicBezTo>
                    <a:cubicBezTo>
                      <a:pt x="0" y="101219"/>
                      <a:pt x="29165" y="130384"/>
                      <a:pt x="65192" y="130384"/>
                    </a:cubicBezTo>
                    <a:cubicBezTo>
                      <a:pt x="101219" y="130384"/>
                      <a:pt x="130384" y="101219"/>
                      <a:pt x="130384" y="65192"/>
                    </a:cubicBezTo>
                    <a:cubicBezTo>
                      <a:pt x="130384" y="29165"/>
                      <a:pt x="101219" y="0"/>
                      <a:pt x="65192" y="0"/>
                    </a:cubicBezTo>
                    <a:close/>
                  </a:path>
                </a:pathLst>
              </a:custGeom>
              <a:grpFill/>
              <a:ln w="6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latin typeface="Arial" panose="020B0604020202020204" pitchFamily="34" charset="0"/>
                </a:endParaRPr>
              </a:p>
            </p:txBody>
          </p:sp>
          <p:sp>
            <p:nvSpPr>
              <p:cNvPr id="215" name="Forma Livre: Forma 104">
                <a:extLst>
                  <a:ext uri="{FF2B5EF4-FFF2-40B4-BE49-F238E27FC236}">
                    <a16:creationId xmlns:a16="http://schemas.microsoft.com/office/drawing/2014/main" id="{6B7D8956-1765-FCB6-207D-F0D9B4E82AAC}"/>
                  </a:ext>
                </a:extLst>
              </p:cNvPr>
              <p:cNvSpPr/>
              <p:nvPr/>
            </p:nvSpPr>
            <p:spPr>
              <a:xfrm>
                <a:off x="1222051" y="1715991"/>
                <a:ext cx="236064" cy="140677"/>
              </a:xfrm>
              <a:custGeom>
                <a:avLst/>
                <a:gdLst>
                  <a:gd name="connsiteX0" fmla="*/ 143423 w 236064"/>
                  <a:gd name="connsiteY0" fmla="*/ 0 h 140677"/>
                  <a:gd name="connsiteX1" fmla="*/ 92641 w 236064"/>
                  <a:gd name="connsiteY1" fmla="*/ 0 h 140677"/>
                  <a:gd name="connsiteX2" fmla="*/ 0 w 236064"/>
                  <a:gd name="connsiteY2" fmla="*/ 92641 h 140677"/>
                  <a:gd name="connsiteX3" fmla="*/ 0 w 236064"/>
                  <a:gd name="connsiteY3" fmla="*/ 130384 h 140677"/>
                  <a:gd name="connsiteX4" fmla="*/ 10293 w 236064"/>
                  <a:gd name="connsiteY4" fmla="*/ 140678 h 140677"/>
                  <a:gd name="connsiteX5" fmla="*/ 225771 w 236064"/>
                  <a:gd name="connsiteY5" fmla="*/ 140678 h 140677"/>
                  <a:gd name="connsiteX6" fmla="*/ 236064 w 236064"/>
                  <a:gd name="connsiteY6" fmla="*/ 130384 h 140677"/>
                  <a:gd name="connsiteX7" fmla="*/ 236064 w 236064"/>
                  <a:gd name="connsiteY7" fmla="*/ 92641 h 140677"/>
                  <a:gd name="connsiteX8" fmla="*/ 143423 w 236064"/>
                  <a:gd name="connsiteY8" fmla="*/ 0 h 140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6064" h="140677">
                    <a:moveTo>
                      <a:pt x="143423" y="0"/>
                    </a:moveTo>
                    <a:lnTo>
                      <a:pt x="92641" y="0"/>
                    </a:lnTo>
                    <a:cubicBezTo>
                      <a:pt x="41517" y="0"/>
                      <a:pt x="0" y="41517"/>
                      <a:pt x="0" y="92641"/>
                    </a:cubicBezTo>
                    <a:lnTo>
                      <a:pt x="0" y="130384"/>
                    </a:lnTo>
                    <a:cubicBezTo>
                      <a:pt x="0" y="136217"/>
                      <a:pt x="4461" y="140678"/>
                      <a:pt x="10293" y="140678"/>
                    </a:cubicBezTo>
                    <a:lnTo>
                      <a:pt x="225771" y="140678"/>
                    </a:lnTo>
                    <a:cubicBezTo>
                      <a:pt x="231604" y="140678"/>
                      <a:pt x="236064" y="136217"/>
                      <a:pt x="236064" y="130384"/>
                    </a:cubicBezTo>
                    <a:lnTo>
                      <a:pt x="236064" y="92641"/>
                    </a:lnTo>
                    <a:cubicBezTo>
                      <a:pt x="236064" y="41517"/>
                      <a:pt x="194547" y="0"/>
                      <a:pt x="143423" y="0"/>
                    </a:cubicBezTo>
                    <a:close/>
                  </a:path>
                </a:pathLst>
              </a:custGeom>
              <a:grpFill/>
              <a:ln w="6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11" name="Agrupar 210">
              <a:extLst>
                <a:ext uri="{FF2B5EF4-FFF2-40B4-BE49-F238E27FC236}">
                  <a16:creationId xmlns:a16="http://schemas.microsoft.com/office/drawing/2014/main" id="{E07A1C4F-FB3A-3975-7CB2-388136AF2B1A}"/>
                </a:ext>
              </a:extLst>
            </p:cNvPr>
            <p:cNvGrpSpPr/>
            <p:nvPr/>
          </p:nvGrpSpPr>
          <p:grpSpPr>
            <a:xfrm>
              <a:off x="5590976" y="1808980"/>
              <a:ext cx="236064" cy="278609"/>
              <a:chOff x="1222051" y="1578059"/>
              <a:chExt cx="236064" cy="278609"/>
            </a:xfrm>
            <a:grpFill/>
          </p:grpSpPr>
          <p:sp>
            <p:nvSpPr>
              <p:cNvPr id="212" name="Forma Livre: Forma 101">
                <a:extLst>
                  <a:ext uri="{FF2B5EF4-FFF2-40B4-BE49-F238E27FC236}">
                    <a16:creationId xmlns:a16="http://schemas.microsoft.com/office/drawing/2014/main" id="{9BA282D5-618A-4F13-E0D3-7BF1160A2956}"/>
                  </a:ext>
                </a:extLst>
              </p:cNvPr>
              <p:cNvSpPr/>
              <p:nvPr/>
            </p:nvSpPr>
            <p:spPr>
              <a:xfrm>
                <a:off x="1274891" y="1578059"/>
                <a:ext cx="130384" cy="130384"/>
              </a:xfrm>
              <a:custGeom>
                <a:avLst/>
                <a:gdLst>
                  <a:gd name="connsiteX0" fmla="*/ 65192 w 130384"/>
                  <a:gd name="connsiteY0" fmla="*/ 0 h 130384"/>
                  <a:gd name="connsiteX1" fmla="*/ 0 w 130384"/>
                  <a:gd name="connsiteY1" fmla="*/ 65192 h 130384"/>
                  <a:gd name="connsiteX2" fmla="*/ 65192 w 130384"/>
                  <a:gd name="connsiteY2" fmla="*/ 130384 h 130384"/>
                  <a:gd name="connsiteX3" fmla="*/ 130384 w 130384"/>
                  <a:gd name="connsiteY3" fmla="*/ 65192 h 130384"/>
                  <a:gd name="connsiteX4" fmla="*/ 65192 w 130384"/>
                  <a:gd name="connsiteY4" fmla="*/ 0 h 130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384" h="130384">
                    <a:moveTo>
                      <a:pt x="65192" y="0"/>
                    </a:moveTo>
                    <a:cubicBezTo>
                      <a:pt x="29165" y="0"/>
                      <a:pt x="0" y="29165"/>
                      <a:pt x="0" y="65192"/>
                    </a:cubicBezTo>
                    <a:cubicBezTo>
                      <a:pt x="0" y="101219"/>
                      <a:pt x="29165" y="130384"/>
                      <a:pt x="65192" y="130384"/>
                    </a:cubicBezTo>
                    <a:cubicBezTo>
                      <a:pt x="101219" y="130384"/>
                      <a:pt x="130384" y="101219"/>
                      <a:pt x="130384" y="65192"/>
                    </a:cubicBezTo>
                    <a:cubicBezTo>
                      <a:pt x="130384" y="29165"/>
                      <a:pt x="101219" y="0"/>
                      <a:pt x="65192" y="0"/>
                    </a:cubicBezTo>
                    <a:close/>
                  </a:path>
                </a:pathLst>
              </a:custGeom>
              <a:grpFill/>
              <a:ln w="6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latin typeface="Arial" panose="020B0604020202020204" pitchFamily="34" charset="0"/>
                </a:endParaRPr>
              </a:p>
            </p:txBody>
          </p:sp>
          <p:sp>
            <p:nvSpPr>
              <p:cNvPr id="213" name="Forma Livre: Forma 102">
                <a:extLst>
                  <a:ext uri="{FF2B5EF4-FFF2-40B4-BE49-F238E27FC236}">
                    <a16:creationId xmlns:a16="http://schemas.microsoft.com/office/drawing/2014/main" id="{A0697D87-9587-B689-5510-6AF98EF39788}"/>
                  </a:ext>
                </a:extLst>
              </p:cNvPr>
              <p:cNvSpPr/>
              <p:nvPr/>
            </p:nvSpPr>
            <p:spPr>
              <a:xfrm>
                <a:off x="1222051" y="1715991"/>
                <a:ext cx="236064" cy="140677"/>
              </a:xfrm>
              <a:custGeom>
                <a:avLst/>
                <a:gdLst>
                  <a:gd name="connsiteX0" fmla="*/ 143423 w 236064"/>
                  <a:gd name="connsiteY0" fmla="*/ 0 h 140677"/>
                  <a:gd name="connsiteX1" fmla="*/ 92641 w 236064"/>
                  <a:gd name="connsiteY1" fmla="*/ 0 h 140677"/>
                  <a:gd name="connsiteX2" fmla="*/ 0 w 236064"/>
                  <a:gd name="connsiteY2" fmla="*/ 92641 h 140677"/>
                  <a:gd name="connsiteX3" fmla="*/ 0 w 236064"/>
                  <a:gd name="connsiteY3" fmla="*/ 130384 h 140677"/>
                  <a:gd name="connsiteX4" fmla="*/ 10293 w 236064"/>
                  <a:gd name="connsiteY4" fmla="*/ 140678 h 140677"/>
                  <a:gd name="connsiteX5" fmla="*/ 225771 w 236064"/>
                  <a:gd name="connsiteY5" fmla="*/ 140678 h 140677"/>
                  <a:gd name="connsiteX6" fmla="*/ 236064 w 236064"/>
                  <a:gd name="connsiteY6" fmla="*/ 130384 h 140677"/>
                  <a:gd name="connsiteX7" fmla="*/ 236064 w 236064"/>
                  <a:gd name="connsiteY7" fmla="*/ 92641 h 140677"/>
                  <a:gd name="connsiteX8" fmla="*/ 143423 w 236064"/>
                  <a:gd name="connsiteY8" fmla="*/ 0 h 140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6064" h="140677">
                    <a:moveTo>
                      <a:pt x="143423" y="0"/>
                    </a:moveTo>
                    <a:lnTo>
                      <a:pt x="92641" y="0"/>
                    </a:lnTo>
                    <a:cubicBezTo>
                      <a:pt x="41517" y="0"/>
                      <a:pt x="0" y="41517"/>
                      <a:pt x="0" y="92641"/>
                    </a:cubicBezTo>
                    <a:lnTo>
                      <a:pt x="0" y="130384"/>
                    </a:lnTo>
                    <a:cubicBezTo>
                      <a:pt x="0" y="136217"/>
                      <a:pt x="4461" y="140678"/>
                      <a:pt x="10293" y="140678"/>
                    </a:cubicBezTo>
                    <a:lnTo>
                      <a:pt x="225771" y="140678"/>
                    </a:lnTo>
                    <a:cubicBezTo>
                      <a:pt x="231604" y="140678"/>
                      <a:pt x="236064" y="136217"/>
                      <a:pt x="236064" y="130384"/>
                    </a:cubicBezTo>
                    <a:lnTo>
                      <a:pt x="236064" y="92641"/>
                    </a:lnTo>
                    <a:cubicBezTo>
                      <a:pt x="236064" y="41517"/>
                      <a:pt x="194547" y="0"/>
                      <a:pt x="143423" y="0"/>
                    </a:cubicBezTo>
                    <a:close/>
                  </a:path>
                </a:pathLst>
              </a:custGeom>
              <a:grpFill/>
              <a:ln w="6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218" name="Agrupar 217">
            <a:extLst>
              <a:ext uri="{FF2B5EF4-FFF2-40B4-BE49-F238E27FC236}">
                <a16:creationId xmlns:a16="http://schemas.microsoft.com/office/drawing/2014/main" id="{76FE748B-5F52-03C8-E691-41C1F77F0129}"/>
              </a:ext>
            </a:extLst>
          </p:cNvPr>
          <p:cNvGrpSpPr/>
          <p:nvPr/>
        </p:nvGrpSpPr>
        <p:grpSpPr>
          <a:xfrm>
            <a:off x="9167262" y="2303394"/>
            <a:ext cx="177048" cy="208957"/>
            <a:chOff x="1222051" y="1578059"/>
            <a:chExt cx="236064" cy="278609"/>
          </a:xfrm>
          <a:solidFill>
            <a:srgbClr val="5F2F5A"/>
          </a:solidFill>
        </p:grpSpPr>
        <p:sp>
          <p:nvSpPr>
            <p:cNvPr id="219" name="Forma Livre: Forma 108">
              <a:extLst>
                <a:ext uri="{FF2B5EF4-FFF2-40B4-BE49-F238E27FC236}">
                  <a16:creationId xmlns:a16="http://schemas.microsoft.com/office/drawing/2014/main" id="{8862F842-7077-3BD7-ED33-39D81ABCB3D4}"/>
                </a:ext>
              </a:extLst>
            </p:cNvPr>
            <p:cNvSpPr/>
            <p:nvPr/>
          </p:nvSpPr>
          <p:spPr>
            <a:xfrm>
              <a:off x="1274891" y="1578059"/>
              <a:ext cx="130384" cy="130384"/>
            </a:xfrm>
            <a:custGeom>
              <a:avLst/>
              <a:gdLst>
                <a:gd name="connsiteX0" fmla="*/ 65192 w 130384"/>
                <a:gd name="connsiteY0" fmla="*/ 0 h 130384"/>
                <a:gd name="connsiteX1" fmla="*/ 0 w 130384"/>
                <a:gd name="connsiteY1" fmla="*/ 65192 h 130384"/>
                <a:gd name="connsiteX2" fmla="*/ 65192 w 130384"/>
                <a:gd name="connsiteY2" fmla="*/ 130384 h 130384"/>
                <a:gd name="connsiteX3" fmla="*/ 130384 w 130384"/>
                <a:gd name="connsiteY3" fmla="*/ 65192 h 130384"/>
                <a:gd name="connsiteX4" fmla="*/ 65192 w 130384"/>
                <a:gd name="connsiteY4" fmla="*/ 0 h 1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84" h="130384">
                  <a:moveTo>
                    <a:pt x="65192" y="0"/>
                  </a:moveTo>
                  <a:cubicBezTo>
                    <a:pt x="29165" y="0"/>
                    <a:pt x="0" y="29165"/>
                    <a:pt x="0" y="65192"/>
                  </a:cubicBezTo>
                  <a:cubicBezTo>
                    <a:pt x="0" y="101219"/>
                    <a:pt x="29165" y="130384"/>
                    <a:pt x="65192" y="130384"/>
                  </a:cubicBezTo>
                  <a:cubicBezTo>
                    <a:pt x="101219" y="130384"/>
                    <a:pt x="130384" y="101219"/>
                    <a:pt x="130384" y="65192"/>
                  </a:cubicBezTo>
                  <a:cubicBezTo>
                    <a:pt x="130384" y="29165"/>
                    <a:pt x="101219" y="0"/>
                    <a:pt x="65192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  <p:sp>
          <p:nvSpPr>
            <p:cNvPr id="220" name="Forma Livre: Forma 109">
              <a:extLst>
                <a:ext uri="{FF2B5EF4-FFF2-40B4-BE49-F238E27FC236}">
                  <a16:creationId xmlns:a16="http://schemas.microsoft.com/office/drawing/2014/main" id="{33BBF54E-A6ED-4834-E850-F773AD85FADF}"/>
                </a:ext>
              </a:extLst>
            </p:cNvPr>
            <p:cNvSpPr/>
            <p:nvPr/>
          </p:nvSpPr>
          <p:spPr>
            <a:xfrm>
              <a:off x="1222051" y="1715991"/>
              <a:ext cx="236064" cy="140677"/>
            </a:xfrm>
            <a:custGeom>
              <a:avLst/>
              <a:gdLst>
                <a:gd name="connsiteX0" fmla="*/ 143423 w 236064"/>
                <a:gd name="connsiteY0" fmla="*/ 0 h 140677"/>
                <a:gd name="connsiteX1" fmla="*/ 92641 w 236064"/>
                <a:gd name="connsiteY1" fmla="*/ 0 h 140677"/>
                <a:gd name="connsiteX2" fmla="*/ 0 w 236064"/>
                <a:gd name="connsiteY2" fmla="*/ 92641 h 140677"/>
                <a:gd name="connsiteX3" fmla="*/ 0 w 236064"/>
                <a:gd name="connsiteY3" fmla="*/ 130384 h 140677"/>
                <a:gd name="connsiteX4" fmla="*/ 10293 w 236064"/>
                <a:gd name="connsiteY4" fmla="*/ 140678 h 140677"/>
                <a:gd name="connsiteX5" fmla="*/ 225771 w 236064"/>
                <a:gd name="connsiteY5" fmla="*/ 140678 h 140677"/>
                <a:gd name="connsiteX6" fmla="*/ 236064 w 236064"/>
                <a:gd name="connsiteY6" fmla="*/ 130384 h 140677"/>
                <a:gd name="connsiteX7" fmla="*/ 236064 w 236064"/>
                <a:gd name="connsiteY7" fmla="*/ 92641 h 140677"/>
                <a:gd name="connsiteX8" fmla="*/ 143423 w 236064"/>
                <a:gd name="connsiteY8" fmla="*/ 0 h 14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64" h="140677">
                  <a:moveTo>
                    <a:pt x="143423" y="0"/>
                  </a:moveTo>
                  <a:lnTo>
                    <a:pt x="92641" y="0"/>
                  </a:lnTo>
                  <a:cubicBezTo>
                    <a:pt x="41517" y="0"/>
                    <a:pt x="0" y="41517"/>
                    <a:pt x="0" y="92641"/>
                  </a:cubicBezTo>
                  <a:lnTo>
                    <a:pt x="0" y="130384"/>
                  </a:lnTo>
                  <a:cubicBezTo>
                    <a:pt x="0" y="136217"/>
                    <a:pt x="4461" y="140678"/>
                    <a:pt x="10293" y="140678"/>
                  </a:cubicBezTo>
                  <a:lnTo>
                    <a:pt x="225771" y="140678"/>
                  </a:lnTo>
                  <a:cubicBezTo>
                    <a:pt x="231604" y="140678"/>
                    <a:pt x="236064" y="136217"/>
                    <a:pt x="236064" y="130384"/>
                  </a:cubicBezTo>
                  <a:lnTo>
                    <a:pt x="236064" y="92641"/>
                  </a:lnTo>
                  <a:cubicBezTo>
                    <a:pt x="236064" y="41517"/>
                    <a:pt x="194547" y="0"/>
                    <a:pt x="143423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</p:grpSp>
      <p:pic>
        <p:nvPicPr>
          <p:cNvPr id="221" name="Gráfico 220" descr="Medicina com preenchimento sólido">
            <a:extLst>
              <a:ext uri="{FF2B5EF4-FFF2-40B4-BE49-F238E27FC236}">
                <a16:creationId xmlns:a16="http://schemas.microsoft.com/office/drawing/2014/main" id="{A3D4EFB8-8C93-81D9-5C54-478D83B005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19541" y="2218236"/>
            <a:ext cx="410615" cy="410615"/>
          </a:xfrm>
          <a:prstGeom prst="rect">
            <a:avLst/>
          </a:prstGeom>
        </p:spPr>
      </p:pic>
      <p:grpSp>
        <p:nvGrpSpPr>
          <p:cNvPr id="222" name="Agrupar 221">
            <a:extLst>
              <a:ext uri="{FF2B5EF4-FFF2-40B4-BE49-F238E27FC236}">
                <a16:creationId xmlns:a16="http://schemas.microsoft.com/office/drawing/2014/main" id="{808FD18A-983E-306B-3A7D-FBC494C32440}"/>
              </a:ext>
            </a:extLst>
          </p:cNvPr>
          <p:cNvGrpSpPr/>
          <p:nvPr/>
        </p:nvGrpSpPr>
        <p:grpSpPr>
          <a:xfrm>
            <a:off x="9068352" y="2866197"/>
            <a:ext cx="177048" cy="208957"/>
            <a:chOff x="1222051" y="1578059"/>
            <a:chExt cx="236064" cy="278609"/>
          </a:xfrm>
          <a:solidFill>
            <a:srgbClr val="D5D900"/>
          </a:solidFill>
        </p:grpSpPr>
        <p:sp>
          <p:nvSpPr>
            <p:cNvPr id="223" name="Forma Livre: Forma 112">
              <a:extLst>
                <a:ext uri="{FF2B5EF4-FFF2-40B4-BE49-F238E27FC236}">
                  <a16:creationId xmlns:a16="http://schemas.microsoft.com/office/drawing/2014/main" id="{1DB1D379-FAF4-754F-F3F1-A63328D9743C}"/>
                </a:ext>
              </a:extLst>
            </p:cNvPr>
            <p:cNvSpPr/>
            <p:nvPr/>
          </p:nvSpPr>
          <p:spPr>
            <a:xfrm>
              <a:off x="1274891" y="1578059"/>
              <a:ext cx="130384" cy="130384"/>
            </a:xfrm>
            <a:custGeom>
              <a:avLst/>
              <a:gdLst>
                <a:gd name="connsiteX0" fmla="*/ 65192 w 130384"/>
                <a:gd name="connsiteY0" fmla="*/ 0 h 130384"/>
                <a:gd name="connsiteX1" fmla="*/ 0 w 130384"/>
                <a:gd name="connsiteY1" fmla="*/ 65192 h 130384"/>
                <a:gd name="connsiteX2" fmla="*/ 65192 w 130384"/>
                <a:gd name="connsiteY2" fmla="*/ 130384 h 130384"/>
                <a:gd name="connsiteX3" fmla="*/ 130384 w 130384"/>
                <a:gd name="connsiteY3" fmla="*/ 65192 h 130384"/>
                <a:gd name="connsiteX4" fmla="*/ 65192 w 130384"/>
                <a:gd name="connsiteY4" fmla="*/ 0 h 1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84" h="130384">
                  <a:moveTo>
                    <a:pt x="65192" y="0"/>
                  </a:moveTo>
                  <a:cubicBezTo>
                    <a:pt x="29165" y="0"/>
                    <a:pt x="0" y="29165"/>
                    <a:pt x="0" y="65192"/>
                  </a:cubicBezTo>
                  <a:cubicBezTo>
                    <a:pt x="0" y="101219"/>
                    <a:pt x="29165" y="130384"/>
                    <a:pt x="65192" y="130384"/>
                  </a:cubicBezTo>
                  <a:cubicBezTo>
                    <a:pt x="101219" y="130384"/>
                    <a:pt x="130384" y="101219"/>
                    <a:pt x="130384" y="65192"/>
                  </a:cubicBezTo>
                  <a:cubicBezTo>
                    <a:pt x="130384" y="29165"/>
                    <a:pt x="101219" y="0"/>
                    <a:pt x="65192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  <p:sp>
          <p:nvSpPr>
            <p:cNvPr id="224" name="Forma Livre: Forma 113">
              <a:extLst>
                <a:ext uri="{FF2B5EF4-FFF2-40B4-BE49-F238E27FC236}">
                  <a16:creationId xmlns:a16="http://schemas.microsoft.com/office/drawing/2014/main" id="{B1801B8F-EF87-A990-1DCA-A90AE8C4C0F8}"/>
                </a:ext>
              </a:extLst>
            </p:cNvPr>
            <p:cNvSpPr/>
            <p:nvPr/>
          </p:nvSpPr>
          <p:spPr>
            <a:xfrm>
              <a:off x="1222051" y="1715991"/>
              <a:ext cx="236064" cy="140677"/>
            </a:xfrm>
            <a:custGeom>
              <a:avLst/>
              <a:gdLst>
                <a:gd name="connsiteX0" fmla="*/ 143423 w 236064"/>
                <a:gd name="connsiteY0" fmla="*/ 0 h 140677"/>
                <a:gd name="connsiteX1" fmla="*/ 92641 w 236064"/>
                <a:gd name="connsiteY1" fmla="*/ 0 h 140677"/>
                <a:gd name="connsiteX2" fmla="*/ 0 w 236064"/>
                <a:gd name="connsiteY2" fmla="*/ 92641 h 140677"/>
                <a:gd name="connsiteX3" fmla="*/ 0 w 236064"/>
                <a:gd name="connsiteY3" fmla="*/ 130384 h 140677"/>
                <a:gd name="connsiteX4" fmla="*/ 10293 w 236064"/>
                <a:gd name="connsiteY4" fmla="*/ 140678 h 140677"/>
                <a:gd name="connsiteX5" fmla="*/ 225771 w 236064"/>
                <a:gd name="connsiteY5" fmla="*/ 140678 h 140677"/>
                <a:gd name="connsiteX6" fmla="*/ 236064 w 236064"/>
                <a:gd name="connsiteY6" fmla="*/ 130384 h 140677"/>
                <a:gd name="connsiteX7" fmla="*/ 236064 w 236064"/>
                <a:gd name="connsiteY7" fmla="*/ 92641 h 140677"/>
                <a:gd name="connsiteX8" fmla="*/ 143423 w 236064"/>
                <a:gd name="connsiteY8" fmla="*/ 0 h 14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64" h="140677">
                  <a:moveTo>
                    <a:pt x="143423" y="0"/>
                  </a:moveTo>
                  <a:lnTo>
                    <a:pt x="92641" y="0"/>
                  </a:lnTo>
                  <a:cubicBezTo>
                    <a:pt x="41517" y="0"/>
                    <a:pt x="0" y="41517"/>
                    <a:pt x="0" y="92641"/>
                  </a:cubicBezTo>
                  <a:lnTo>
                    <a:pt x="0" y="130384"/>
                  </a:lnTo>
                  <a:cubicBezTo>
                    <a:pt x="0" y="136217"/>
                    <a:pt x="4461" y="140678"/>
                    <a:pt x="10293" y="140678"/>
                  </a:cubicBezTo>
                  <a:lnTo>
                    <a:pt x="225771" y="140678"/>
                  </a:lnTo>
                  <a:cubicBezTo>
                    <a:pt x="231604" y="140678"/>
                    <a:pt x="236064" y="136217"/>
                    <a:pt x="236064" y="130384"/>
                  </a:cubicBezTo>
                  <a:lnTo>
                    <a:pt x="236064" y="92641"/>
                  </a:lnTo>
                  <a:cubicBezTo>
                    <a:pt x="236064" y="41517"/>
                    <a:pt x="194547" y="0"/>
                    <a:pt x="143423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</p:grpSp>
      <p:grpSp>
        <p:nvGrpSpPr>
          <p:cNvPr id="225" name="Agrupar 224">
            <a:extLst>
              <a:ext uri="{FF2B5EF4-FFF2-40B4-BE49-F238E27FC236}">
                <a16:creationId xmlns:a16="http://schemas.microsoft.com/office/drawing/2014/main" id="{E1363A8D-A9A3-A56A-E641-6932CC81038C}"/>
              </a:ext>
            </a:extLst>
          </p:cNvPr>
          <p:cNvGrpSpPr/>
          <p:nvPr/>
        </p:nvGrpSpPr>
        <p:grpSpPr>
          <a:xfrm>
            <a:off x="9277074" y="2866197"/>
            <a:ext cx="177048" cy="208957"/>
            <a:chOff x="1222051" y="1578059"/>
            <a:chExt cx="236064" cy="278609"/>
          </a:xfrm>
          <a:solidFill>
            <a:srgbClr val="D5D900"/>
          </a:solidFill>
        </p:grpSpPr>
        <p:sp>
          <p:nvSpPr>
            <p:cNvPr id="226" name="Forma Livre: Forma 115">
              <a:extLst>
                <a:ext uri="{FF2B5EF4-FFF2-40B4-BE49-F238E27FC236}">
                  <a16:creationId xmlns:a16="http://schemas.microsoft.com/office/drawing/2014/main" id="{49EA9585-4DCD-470D-B278-4E2621695FD5}"/>
                </a:ext>
              </a:extLst>
            </p:cNvPr>
            <p:cNvSpPr/>
            <p:nvPr/>
          </p:nvSpPr>
          <p:spPr>
            <a:xfrm>
              <a:off x="1274891" y="1578059"/>
              <a:ext cx="130384" cy="130384"/>
            </a:xfrm>
            <a:custGeom>
              <a:avLst/>
              <a:gdLst>
                <a:gd name="connsiteX0" fmla="*/ 65192 w 130384"/>
                <a:gd name="connsiteY0" fmla="*/ 0 h 130384"/>
                <a:gd name="connsiteX1" fmla="*/ 0 w 130384"/>
                <a:gd name="connsiteY1" fmla="*/ 65192 h 130384"/>
                <a:gd name="connsiteX2" fmla="*/ 65192 w 130384"/>
                <a:gd name="connsiteY2" fmla="*/ 130384 h 130384"/>
                <a:gd name="connsiteX3" fmla="*/ 130384 w 130384"/>
                <a:gd name="connsiteY3" fmla="*/ 65192 h 130384"/>
                <a:gd name="connsiteX4" fmla="*/ 65192 w 130384"/>
                <a:gd name="connsiteY4" fmla="*/ 0 h 1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84" h="130384">
                  <a:moveTo>
                    <a:pt x="65192" y="0"/>
                  </a:moveTo>
                  <a:cubicBezTo>
                    <a:pt x="29165" y="0"/>
                    <a:pt x="0" y="29165"/>
                    <a:pt x="0" y="65192"/>
                  </a:cubicBezTo>
                  <a:cubicBezTo>
                    <a:pt x="0" y="101219"/>
                    <a:pt x="29165" y="130384"/>
                    <a:pt x="65192" y="130384"/>
                  </a:cubicBezTo>
                  <a:cubicBezTo>
                    <a:pt x="101219" y="130384"/>
                    <a:pt x="130384" y="101219"/>
                    <a:pt x="130384" y="65192"/>
                  </a:cubicBezTo>
                  <a:cubicBezTo>
                    <a:pt x="130384" y="29165"/>
                    <a:pt x="101219" y="0"/>
                    <a:pt x="65192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  <p:sp>
          <p:nvSpPr>
            <p:cNvPr id="227" name="Forma Livre: Forma 116">
              <a:extLst>
                <a:ext uri="{FF2B5EF4-FFF2-40B4-BE49-F238E27FC236}">
                  <a16:creationId xmlns:a16="http://schemas.microsoft.com/office/drawing/2014/main" id="{A517A7F3-64A0-9495-D061-B69DB37F184A}"/>
                </a:ext>
              </a:extLst>
            </p:cNvPr>
            <p:cNvSpPr/>
            <p:nvPr/>
          </p:nvSpPr>
          <p:spPr>
            <a:xfrm>
              <a:off x="1222051" y="1715991"/>
              <a:ext cx="236064" cy="140677"/>
            </a:xfrm>
            <a:custGeom>
              <a:avLst/>
              <a:gdLst>
                <a:gd name="connsiteX0" fmla="*/ 143423 w 236064"/>
                <a:gd name="connsiteY0" fmla="*/ 0 h 140677"/>
                <a:gd name="connsiteX1" fmla="*/ 92641 w 236064"/>
                <a:gd name="connsiteY1" fmla="*/ 0 h 140677"/>
                <a:gd name="connsiteX2" fmla="*/ 0 w 236064"/>
                <a:gd name="connsiteY2" fmla="*/ 92641 h 140677"/>
                <a:gd name="connsiteX3" fmla="*/ 0 w 236064"/>
                <a:gd name="connsiteY3" fmla="*/ 130384 h 140677"/>
                <a:gd name="connsiteX4" fmla="*/ 10293 w 236064"/>
                <a:gd name="connsiteY4" fmla="*/ 140678 h 140677"/>
                <a:gd name="connsiteX5" fmla="*/ 225771 w 236064"/>
                <a:gd name="connsiteY5" fmla="*/ 140678 h 140677"/>
                <a:gd name="connsiteX6" fmla="*/ 236064 w 236064"/>
                <a:gd name="connsiteY6" fmla="*/ 130384 h 140677"/>
                <a:gd name="connsiteX7" fmla="*/ 236064 w 236064"/>
                <a:gd name="connsiteY7" fmla="*/ 92641 h 140677"/>
                <a:gd name="connsiteX8" fmla="*/ 143423 w 236064"/>
                <a:gd name="connsiteY8" fmla="*/ 0 h 14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64" h="140677">
                  <a:moveTo>
                    <a:pt x="143423" y="0"/>
                  </a:moveTo>
                  <a:lnTo>
                    <a:pt x="92641" y="0"/>
                  </a:lnTo>
                  <a:cubicBezTo>
                    <a:pt x="41517" y="0"/>
                    <a:pt x="0" y="41517"/>
                    <a:pt x="0" y="92641"/>
                  </a:cubicBezTo>
                  <a:lnTo>
                    <a:pt x="0" y="130384"/>
                  </a:lnTo>
                  <a:cubicBezTo>
                    <a:pt x="0" y="136217"/>
                    <a:pt x="4461" y="140678"/>
                    <a:pt x="10293" y="140678"/>
                  </a:cubicBezTo>
                  <a:lnTo>
                    <a:pt x="225771" y="140678"/>
                  </a:lnTo>
                  <a:cubicBezTo>
                    <a:pt x="231604" y="140678"/>
                    <a:pt x="236064" y="136217"/>
                    <a:pt x="236064" y="130384"/>
                  </a:cubicBezTo>
                  <a:lnTo>
                    <a:pt x="236064" y="92641"/>
                  </a:lnTo>
                  <a:cubicBezTo>
                    <a:pt x="236064" y="41517"/>
                    <a:pt x="194547" y="0"/>
                    <a:pt x="143423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</p:grpSp>
      <p:pic>
        <p:nvPicPr>
          <p:cNvPr id="228" name="Gráfico 227" descr="Medicina com preenchimento sólido">
            <a:extLst>
              <a:ext uri="{FF2B5EF4-FFF2-40B4-BE49-F238E27FC236}">
                <a16:creationId xmlns:a16="http://schemas.microsoft.com/office/drawing/2014/main" id="{ED11DAB6-D22B-A58C-79E9-B5DCB21B59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19541" y="2781039"/>
            <a:ext cx="410615" cy="410615"/>
          </a:xfrm>
          <a:prstGeom prst="rect">
            <a:avLst/>
          </a:prstGeom>
        </p:spPr>
      </p:pic>
      <p:grpSp>
        <p:nvGrpSpPr>
          <p:cNvPr id="229" name="Agrupar 228">
            <a:extLst>
              <a:ext uri="{FF2B5EF4-FFF2-40B4-BE49-F238E27FC236}">
                <a16:creationId xmlns:a16="http://schemas.microsoft.com/office/drawing/2014/main" id="{29CFBFBD-58CB-0E5A-1F8E-C22DE65F9BDE}"/>
              </a:ext>
            </a:extLst>
          </p:cNvPr>
          <p:cNvGrpSpPr/>
          <p:nvPr/>
        </p:nvGrpSpPr>
        <p:grpSpPr>
          <a:xfrm>
            <a:off x="8969442" y="3429000"/>
            <a:ext cx="177048" cy="208957"/>
            <a:chOff x="1222051" y="1578059"/>
            <a:chExt cx="236064" cy="278609"/>
          </a:xfrm>
          <a:solidFill>
            <a:srgbClr val="00CAD9"/>
          </a:solidFill>
        </p:grpSpPr>
        <p:sp>
          <p:nvSpPr>
            <p:cNvPr id="230" name="Forma Livre: Forma 119">
              <a:extLst>
                <a:ext uri="{FF2B5EF4-FFF2-40B4-BE49-F238E27FC236}">
                  <a16:creationId xmlns:a16="http://schemas.microsoft.com/office/drawing/2014/main" id="{73FF7596-C92E-B2B2-4820-F460172E2897}"/>
                </a:ext>
              </a:extLst>
            </p:cNvPr>
            <p:cNvSpPr/>
            <p:nvPr/>
          </p:nvSpPr>
          <p:spPr>
            <a:xfrm>
              <a:off x="1274891" y="1578059"/>
              <a:ext cx="130384" cy="130384"/>
            </a:xfrm>
            <a:custGeom>
              <a:avLst/>
              <a:gdLst>
                <a:gd name="connsiteX0" fmla="*/ 65192 w 130384"/>
                <a:gd name="connsiteY0" fmla="*/ 0 h 130384"/>
                <a:gd name="connsiteX1" fmla="*/ 0 w 130384"/>
                <a:gd name="connsiteY1" fmla="*/ 65192 h 130384"/>
                <a:gd name="connsiteX2" fmla="*/ 65192 w 130384"/>
                <a:gd name="connsiteY2" fmla="*/ 130384 h 130384"/>
                <a:gd name="connsiteX3" fmla="*/ 130384 w 130384"/>
                <a:gd name="connsiteY3" fmla="*/ 65192 h 130384"/>
                <a:gd name="connsiteX4" fmla="*/ 65192 w 130384"/>
                <a:gd name="connsiteY4" fmla="*/ 0 h 1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84" h="130384">
                  <a:moveTo>
                    <a:pt x="65192" y="0"/>
                  </a:moveTo>
                  <a:cubicBezTo>
                    <a:pt x="29165" y="0"/>
                    <a:pt x="0" y="29165"/>
                    <a:pt x="0" y="65192"/>
                  </a:cubicBezTo>
                  <a:cubicBezTo>
                    <a:pt x="0" y="101219"/>
                    <a:pt x="29165" y="130384"/>
                    <a:pt x="65192" y="130384"/>
                  </a:cubicBezTo>
                  <a:cubicBezTo>
                    <a:pt x="101219" y="130384"/>
                    <a:pt x="130384" y="101219"/>
                    <a:pt x="130384" y="65192"/>
                  </a:cubicBezTo>
                  <a:cubicBezTo>
                    <a:pt x="130384" y="29165"/>
                    <a:pt x="101219" y="0"/>
                    <a:pt x="65192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  <p:sp>
          <p:nvSpPr>
            <p:cNvPr id="231" name="Forma Livre: Forma 120">
              <a:extLst>
                <a:ext uri="{FF2B5EF4-FFF2-40B4-BE49-F238E27FC236}">
                  <a16:creationId xmlns:a16="http://schemas.microsoft.com/office/drawing/2014/main" id="{5402F863-ABF8-3EBC-7131-E73393F560AD}"/>
                </a:ext>
              </a:extLst>
            </p:cNvPr>
            <p:cNvSpPr/>
            <p:nvPr/>
          </p:nvSpPr>
          <p:spPr>
            <a:xfrm>
              <a:off x="1222051" y="1715991"/>
              <a:ext cx="236064" cy="140677"/>
            </a:xfrm>
            <a:custGeom>
              <a:avLst/>
              <a:gdLst>
                <a:gd name="connsiteX0" fmla="*/ 143423 w 236064"/>
                <a:gd name="connsiteY0" fmla="*/ 0 h 140677"/>
                <a:gd name="connsiteX1" fmla="*/ 92641 w 236064"/>
                <a:gd name="connsiteY1" fmla="*/ 0 h 140677"/>
                <a:gd name="connsiteX2" fmla="*/ 0 w 236064"/>
                <a:gd name="connsiteY2" fmla="*/ 92641 h 140677"/>
                <a:gd name="connsiteX3" fmla="*/ 0 w 236064"/>
                <a:gd name="connsiteY3" fmla="*/ 130384 h 140677"/>
                <a:gd name="connsiteX4" fmla="*/ 10293 w 236064"/>
                <a:gd name="connsiteY4" fmla="*/ 140678 h 140677"/>
                <a:gd name="connsiteX5" fmla="*/ 225771 w 236064"/>
                <a:gd name="connsiteY5" fmla="*/ 140678 h 140677"/>
                <a:gd name="connsiteX6" fmla="*/ 236064 w 236064"/>
                <a:gd name="connsiteY6" fmla="*/ 130384 h 140677"/>
                <a:gd name="connsiteX7" fmla="*/ 236064 w 236064"/>
                <a:gd name="connsiteY7" fmla="*/ 92641 h 140677"/>
                <a:gd name="connsiteX8" fmla="*/ 143423 w 236064"/>
                <a:gd name="connsiteY8" fmla="*/ 0 h 14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64" h="140677">
                  <a:moveTo>
                    <a:pt x="143423" y="0"/>
                  </a:moveTo>
                  <a:lnTo>
                    <a:pt x="92641" y="0"/>
                  </a:lnTo>
                  <a:cubicBezTo>
                    <a:pt x="41517" y="0"/>
                    <a:pt x="0" y="41517"/>
                    <a:pt x="0" y="92641"/>
                  </a:cubicBezTo>
                  <a:lnTo>
                    <a:pt x="0" y="130384"/>
                  </a:lnTo>
                  <a:cubicBezTo>
                    <a:pt x="0" y="136217"/>
                    <a:pt x="4461" y="140678"/>
                    <a:pt x="10293" y="140678"/>
                  </a:cubicBezTo>
                  <a:lnTo>
                    <a:pt x="225771" y="140678"/>
                  </a:lnTo>
                  <a:cubicBezTo>
                    <a:pt x="231604" y="140678"/>
                    <a:pt x="236064" y="136217"/>
                    <a:pt x="236064" y="130384"/>
                  </a:cubicBezTo>
                  <a:lnTo>
                    <a:pt x="236064" y="92641"/>
                  </a:lnTo>
                  <a:cubicBezTo>
                    <a:pt x="236064" y="41517"/>
                    <a:pt x="194547" y="0"/>
                    <a:pt x="143423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</p:grpSp>
      <p:grpSp>
        <p:nvGrpSpPr>
          <p:cNvPr id="232" name="Agrupar 231">
            <a:extLst>
              <a:ext uri="{FF2B5EF4-FFF2-40B4-BE49-F238E27FC236}">
                <a16:creationId xmlns:a16="http://schemas.microsoft.com/office/drawing/2014/main" id="{0F7DD65C-B66F-66FE-5CFB-910667AC6494}"/>
              </a:ext>
            </a:extLst>
          </p:cNvPr>
          <p:cNvGrpSpPr/>
          <p:nvPr/>
        </p:nvGrpSpPr>
        <p:grpSpPr>
          <a:xfrm>
            <a:off x="9178164" y="3429000"/>
            <a:ext cx="177048" cy="208957"/>
            <a:chOff x="1222051" y="1578059"/>
            <a:chExt cx="236064" cy="278609"/>
          </a:xfrm>
          <a:solidFill>
            <a:srgbClr val="00CAD9"/>
          </a:solidFill>
        </p:grpSpPr>
        <p:sp>
          <p:nvSpPr>
            <p:cNvPr id="233" name="Forma Livre: Forma 122">
              <a:extLst>
                <a:ext uri="{FF2B5EF4-FFF2-40B4-BE49-F238E27FC236}">
                  <a16:creationId xmlns:a16="http://schemas.microsoft.com/office/drawing/2014/main" id="{D6BA8B51-7ED9-9608-E65B-3F8E43CC0603}"/>
                </a:ext>
              </a:extLst>
            </p:cNvPr>
            <p:cNvSpPr/>
            <p:nvPr/>
          </p:nvSpPr>
          <p:spPr>
            <a:xfrm>
              <a:off x="1274891" y="1578059"/>
              <a:ext cx="130384" cy="130384"/>
            </a:xfrm>
            <a:custGeom>
              <a:avLst/>
              <a:gdLst>
                <a:gd name="connsiteX0" fmla="*/ 65192 w 130384"/>
                <a:gd name="connsiteY0" fmla="*/ 0 h 130384"/>
                <a:gd name="connsiteX1" fmla="*/ 0 w 130384"/>
                <a:gd name="connsiteY1" fmla="*/ 65192 h 130384"/>
                <a:gd name="connsiteX2" fmla="*/ 65192 w 130384"/>
                <a:gd name="connsiteY2" fmla="*/ 130384 h 130384"/>
                <a:gd name="connsiteX3" fmla="*/ 130384 w 130384"/>
                <a:gd name="connsiteY3" fmla="*/ 65192 h 130384"/>
                <a:gd name="connsiteX4" fmla="*/ 65192 w 130384"/>
                <a:gd name="connsiteY4" fmla="*/ 0 h 1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84" h="130384">
                  <a:moveTo>
                    <a:pt x="65192" y="0"/>
                  </a:moveTo>
                  <a:cubicBezTo>
                    <a:pt x="29165" y="0"/>
                    <a:pt x="0" y="29165"/>
                    <a:pt x="0" y="65192"/>
                  </a:cubicBezTo>
                  <a:cubicBezTo>
                    <a:pt x="0" y="101219"/>
                    <a:pt x="29165" y="130384"/>
                    <a:pt x="65192" y="130384"/>
                  </a:cubicBezTo>
                  <a:cubicBezTo>
                    <a:pt x="101219" y="130384"/>
                    <a:pt x="130384" y="101219"/>
                    <a:pt x="130384" y="65192"/>
                  </a:cubicBezTo>
                  <a:cubicBezTo>
                    <a:pt x="130384" y="29165"/>
                    <a:pt x="101219" y="0"/>
                    <a:pt x="65192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  <p:sp>
          <p:nvSpPr>
            <p:cNvPr id="234" name="Forma Livre: Forma 123">
              <a:extLst>
                <a:ext uri="{FF2B5EF4-FFF2-40B4-BE49-F238E27FC236}">
                  <a16:creationId xmlns:a16="http://schemas.microsoft.com/office/drawing/2014/main" id="{204C74C1-3886-ADDF-9167-C41722300C19}"/>
                </a:ext>
              </a:extLst>
            </p:cNvPr>
            <p:cNvSpPr/>
            <p:nvPr/>
          </p:nvSpPr>
          <p:spPr>
            <a:xfrm>
              <a:off x="1222051" y="1715991"/>
              <a:ext cx="236064" cy="140677"/>
            </a:xfrm>
            <a:custGeom>
              <a:avLst/>
              <a:gdLst>
                <a:gd name="connsiteX0" fmla="*/ 143423 w 236064"/>
                <a:gd name="connsiteY0" fmla="*/ 0 h 140677"/>
                <a:gd name="connsiteX1" fmla="*/ 92641 w 236064"/>
                <a:gd name="connsiteY1" fmla="*/ 0 h 140677"/>
                <a:gd name="connsiteX2" fmla="*/ 0 w 236064"/>
                <a:gd name="connsiteY2" fmla="*/ 92641 h 140677"/>
                <a:gd name="connsiteX3" fmla="*/ 0 w 236064"/>
                <a:gd name="connsiteY3" fmla="*/ 130384 h 140677"/>
                <a:gd name="connsiteX4" fmla="*/ 10293 w 236064"/>
                <a:gd name="connsiteY4" fmla="*/ 140678 h 140677"/>
                <a:gd name="connsiteX5" fmla="*/ 225771 w 236064"/>
                <a:gd name="connsiteY5" fmla="*/ 140678 h 140677"/>
                <a:gd name="connsiteX6" fmla="*/ 236064 w 236064"/>
                <a:gd name="connsiteY6" fmla="*/ 130384 h 140677"/>
                <a:gd name="connsiteX7" fmla="*/ 236064 w 236064"/>
                <a:gd name="connsiteY7" fmla="*/ 92641 h 140677"/>
                <a:gd name="connsiteX8" fmla="*/ 143423 w 236064"/>
                <a:gd name="connsiteY8" fmla="*/ 0 h 14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64" h="140677">
                  <a:moveTo>
                    <a:pt x="143423" y="0"/>
                  </a:moveTo>
                  <a:lnTo>
                    <a:pt x="92641" y="0"/>
                  </a:lnTo>
                  <a:cubicBezTo>
                    <a:pt x="41517" y="0"/>
                    <a:pt x="0" y="41517"/>
                    <a:pt x="0" y="92641"/>
                  </a:cubicBezTo>
                  <a:lnTo>
                    <a:pt x="0" y="130384"/>
                  </a:lnTo>
                  <a:cubicBezTo>
                    <a:pt x="0" y="136217"/>
                    <a:pt x="4461" y="140678"/>
                    <a:pt x="10293" y="140678"/>
                  </a:cubicBezTo>
                  <a:lnTo>
                    <a:pt x="225771" y="140678"/>
                  </a:lnTo>
                  <a:cubicBezTo>
                    <a:pt x="231604" y="140678"/>
                    <a:pt x="236064" y="136217"/>
                    <a:pt x="236064" y="130384"/>
                  </a:cubicBezTo>
                  <a:lnTo>
                    <a:pt x="236064" y="92641"/>
                  </a:lnTo>
                  <a:cubicBezTo>
                    <a:pt x="236064" y="41517"/>
                    <a:pt x="194547" y="0"/>
                    <a:pt x="143423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</p:grpSp>
      <p:grpSp>
        <p:nvGrpSpPr>
          <p:cNvPr id="235" name="Agrupar 234">
            <a:extLst>
              <a:ext uri="{FF2B5EF4-FFF2-40B4-BE49-F238E27FC236}">
                <a16:creationId xmlns:a16="http://schemas.microsoft.com/office/drawing/2014/main" id="{7BCE827D-F02E-6A11-01CF-B4714BA7695A}"/>
              </a:ext>
            </a:extLst>
          </p:cNvPr>
          <p:cNvGrpSpPr/>
          <p:nvPr/>
        </p:nvGrpSpPr>
        <p:grpSpPr>
          <a:xfrm>
            <a:off x="9386885" y="3429000"/>
            <a:ext cx="177048" cy="208957"/>
            <a:chOff x="1222051" y="1578059"/>
            <a:chExt cx="236064" cy="278609"/>
          </a:xfrm>
          <a:solidFill>
            <a:srgbClr val="00CAD9"/>
          </a:solidFill>
        </p:grpSpPr>
        <p:sp>
          <p:nvSpPr>
            <p:cNvPr id="236" name="Forma Livre: Forma 125">
              <a:extLst>
                <a:ext uri="{FF2B5EF4-FFF2-40B4-BE49-F238E27FC236}">
                  <a16:creationId xmlns:a16="http://schemas.microsoft.com/office/drawing/2014/main" id="{550FDC53-B8CD-EFA8-4ED1-01D7D274D943}"/>
                </a:ext>
              </a:extLst>
            </p:cNvPr>
            <p:cNvSpPr/>
            <p:nvPr/>
          </p:nvSpPr>
          <p:spPr>
            <a:xfrm>
              <a:off x="1274891" y="1578059"/>
              <a:ext cx="130384" cy="130384"/>
            </a:xfrm>
            <a:custGeom>
              <a:avLst/>
              <a:gdLst>
                <a:gd name="connsiteX0" fmla="*/ 65192 w 130384"/>
                <a:gd name="connsiteY0" fmla="*/ 0 h 130384"/>
                <a:gd name="connsiteX1" fmla="*/ 0 w 130384"/>
                <a:gd name="connsiteY1" fmla="*/ 65192 h 130384"/>
                <a:gd name="connsiteX2" fmla="*/ 65192 w 130384"/>
                <a:gd name="connsiteY2" fmla="*/ 130384 h 130384"/>
                <a:gd name="connsiteX3" fmla="*/ 130384 w 130384"/>
                <a:gd name="connsiteY3" fmla="*/ 65192 h 130384"/>
                <a:gd name="connsiteX4" fmla="*/ 65192 w 130384"/>
                <a:gd name="connsiteY4" fmla="*/ 0 h 1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84" h="130384">
                  <a:moveTo>
                    <a:pt x="65192" y="0"/>
                  </a:moveTo>
                  <a:cubicBezTo>
                    <a:pt x="29165" y="0"/>
                    <a:pt x="0" y="29165"/>
                    <a:pt x="0" y="65192"/>
                  </a:cubicBezTo>
                  <a:cubicBezTo>
                    <a:pt x="0" y="101219"/>
                    <a:pt x="29165" y="130384"/>
                    <a:pt x="65192" y="130384"/>
                  </a:cubicBezTo>
                  <a:cubicBezTo>
                    <a:pt x="101219" y="130384"/>
                    <a:pt x="130384" y="101219"/>
                    <a:pt x="130384" y="65192"/>
                  </a:cubicBezTo>
                  <a:cubicBezTo>
                    <a:pt x="130384" y="29165"/>
                    <a:pt x="101219" y="0"/>
                    <a:pt x="65192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  <p:sp>
          <p:nvSpPr>
            <p:cNvPr id="237" name="Forma Livre: Forma 126">
              <a:extLst>
                <a:ext uri="{FF2B5EF4-FFF2-40B4-BE49-F238E27FC236}">
                  <a16:creationId xmlns:a16="http://schemas.microsoft.com/office/drawing/2014/main" id="{BA1F8455-4E7D-CA2F-14AD-36CCB051B6C5}"/>
                </a:ext>
              </a:extLst>
            </p:cNvPr>
            <p:cNvSpPr/>
            <p:nvPr/>
          </p:nvSpPr>
          <p:spPr>
            <a:xfrm>
              <a:off x="1222051" y="1715991"/>
              <a:ext cx="236064" cy="140677"/>
            </a:xfrm>
            <a:custGeom>
              <a:avLst/>
              <a:gdLst>
                <a:gd name="connsiteX0" fmla="*/ 143423 w 236064"/>
                <a:gd name="connsiteY0" fmla="*/ 0 h 140677"/>
                <a:gd name="connsiteX1" fmla="*/ 92641 w 236064"/>
                <a:gd name="connsiteY1" fmla="*/ 0 h 140677"/>
                <a:gd name="connsiteX2" fmla="*/ 0 w 236064"/>
                <a:gd name="connsiteY2" fmla="*/ 92641 h 140677"/>
                <a:gd name="connsiteX3" fmla="*/ 0 w 236064"/>
                <a:gd name="connsiteY3" fmla="*/ 130384 h 140677"/>
                <a:gd name="connsiteX4" fmla="*/ 10293 w 236064"/>
                <a:gd name="connsiteY4" fmla="*/ 140678 h 140677"/>
                <a:gd name="connsiteX5" fmla="*/ 225771 w 236064"/>
                <a:gd name="connsiteY5" fmla="*/ 140678 h 140677"/>
                <a:gd name="connsiteX6" fmla="*/ 236064 w 236064"/>
                <a:gd name="connsiteY6" fmla="*/ 130384 h 140677"/>
                <a:gd name="connsiteX7" fmla="*/ 236064 w 236064"/>
                <a:gd name="connsiteY7" fmla="*/ 92641 h 140677"/>
                <a:gd name="connsiteX8" fmla="*/ 143423 w 236064"/>
                <a:gd name="connsiteY8" fmla="*/ 0 h 14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64" h="140677">
                  <a:moveTo>
                    <a:pt x="143423" y="0"/>
                  </a:moveTo>
                  <a:lnTo>
                    <a:pt x="92641" y="0"/>
                  </a:lnTo>
                  <a:cubicBezTo>
                    <a:pt x="41517" y="0"/>
                    <a:pt x="0" y="41517"/>
                    <a:pt x="0" y="92641"/>
                  </a:cubicBezTo>
                  <a:lnTo>
                    <a:pt x="0" y="130384"/>
                  </a:lnTo>
                  <a:cubicBezTo>
                    <a:pt x="0" y="136217"/>
                    <a:pt x="4461" y="140678"/>
                    <a:pt x="10293" y="140678"/>
                  </a:cubicBezTo>
                  <a:lnTo>
                    <a:pt x="225771" y="140678"/>
                  </a:lnTo>
                  <a:cubicBezTo>
                    <a:pt x="231604" y="140678"/>
                    <a:pt x="236064" y="136217"/>
                    <a:pt x="236064" y="130384"/>
                  </a:cubicBezTo>
                  <a:lnTo>
                    <a:pt x="236064" y="92641"/>
                  </a:lnTo>
                  <a:cubicBezTo>
                    <a:pt x="236064" y="41517"/>
                    <a:pt x="194547" y="0"/>
                    <a:pt x="143423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</p:grpSp>
      <p:pic>
        <p:nvPicPr>
          <p:cNvPr id="238" name="Gráfico 237" descr="Medicina com preenchimento sólido">
            <a:extLst>
              <a:ext uri="{FF2B5EF4-FFF2-40B4-BE49-F238E27FC236}">
                <a16:creationId xmlns:a16="http://schemas.microsoft.com/office/drawing/2014/main" id="{742A636F-F80F-C7A5-0902-ADD05FC8CF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19541" y="3343842"/>
            <a:ext cx="410615" cy="410615"/>
          </a:xfrm>
          <a:prstGeom prst="rect">
            <a:avLst/>
          </a:prstGeom>
        </p:spPr>
      </p:pic>
      <p:grpSp>
        <p:nvGrpSpPr>
          <p:cNvPr id="239" name="Agrupar 238">
            <a:extLst>
              <a:ext uri="{FF2B5EF4-FFF2-40B4-BE49-F238E27FC236}">
                <a16:creationId xmlns:a16="http://schemas.microsoft.com/office/drawing/2014/main" id="{8274F6AC-4881-E0C2-918A-028AD13B272D}"/>
              </a:ext>
            </a:extLst>
          </p:cNvPr>
          <p:cNvGrpSpPr/>
          <p:nvPr/>
        </p:nvGrpSpPr>
        <p:grpSpPr>
          <a:xfrm>
            <a:off x="8969442" y="3991803"/>
            <a:ext cx="177048" cy="208957"/>
            <a:chOff x="1222051" y="1578059"/>
            <a:chExt cx="236064" cy="278609"/>
          </a:xfrm>
          <a:solidFill>
            <a:srgbClr val="00808D"/>
          </a:solidFill>
        </p:grpSpPr>
        <p:sp>
          <p:nvSpPr>
            <p:cNvPr id="240" name="Forma Livre: Forma 129">
              <a:extLst>
                <a:ext uri="{FF2B5EF4-FFF2-40B4-BE49-F238E27FC236}">
                  <a16:creationId xmlns:a16="http://schemas.microsoft.com/office/drawing/2014/main" id="{FD161B16-91CE-85DF-16C6-65956B9F08E4}"/>
                </a:ext>
              </a:extLst>
            </p:cNvPr>
            <p:cNvSpPr/>
            <p:nvPr/>
          </p:nvSpPr>
          <p:spPr>
            <a:xfrm>
              <a:off x="1274891" y="1578059"/>
              <a:ext cx="130384" cy="130384"/>
            </a:xfrm>
            <a:custGeom>
              <a:avLst/>
              <a:gdLst>
                <a:gd name="connsiteX0" fmla="*/ 65192 w 130384"/>
                <a:gd name="connsiteY0" fmla="*/ 0 h 130384"/>
                <a:gd name="connsiteX1" fmla="*/ 0 w 130384"/>
                <a:gd name="connsiteY1" fmla="*/ 65192 h 130384"/>
                <a:gd name="connsiteX2" fmla="*/ 65192 w 130384"/>
                <a:gd name="connsiteY2" fmla="*/ 130384 h 130384"/>
                <a:gd name="connsiteX3" fmla="*/ 130384 w 130384"/>
                <a:gd name="connsiteY3" fmla="*/ 65192 h 130384"/>
                <a:gd name="connsiteX4" fmla="*/ 65192 w 130384"/>
                <a:gd name="connsiteY4" fmla="*/ 0 h 1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84" h="130384">
                  <a:moveTo>
                    <a:pt x="65192" y="0"/>
                  </a:moveTo>
                  <a:cubicBezTo>
                    <a:pt x="29165" y="0"/>
                    <a:pt x="0" y="29165"/>
                    <a:pt x="0" y="65192"/>
                  </a:cubicBezTo>
                  <a:cubicBezTo>
                    <a:pt x="0" y="101219"/>
                    <a:pt x="29165" y="130384"/>
                    <a:pt x="65192" y="130384"/>
                  </a:cubicBezTo>
                  <a:cubicBezTo>
                    <a:pt x="101219" y="130384"/>
                    <a:pt x="130384" y="101219"/>
                    <a:pt x="130384" y="65192"/>
                  </a:cubicBezTo>
                  <a:cubicBezTo>
                    <a:pt x="130384" y="29165"/>
                    <a:pt x="101219" y="0"/>
                    <a:pt x="65192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  <p:sp>
          <p:nvSpPr>
            <p:cNvPr id="241" name="Forma Livre: Forma 130">
              <a:extLst>
                <a:ext uri="{FF2B5EF4-FFF2-40B4-BE49-F238E27FC236}">
                  <a16:creationId xmlns:a16="http://schemas.microsoft.com/office/drawing/2014/main" id="{24EEBCA0-42EF-09A7-9F09-EC82D30FD39C}"/>
                </a:ext>
              </a:extLst>
            </p:cNvPr>
            <p:cNvSpPr/>
            <p:nvPr/>
          </p:nvSpPr>
          <p:spPr>
            <a:xfrm>
              <a:off x="1222051" y="1715991"/>
              <a:ext cx="236064" cy="140677"/>
            </a:xfrm>
            <a:custGeom>
              <a:avLst/>
              <a:gdLst>
                <a:gd name="connsiteX0" fmla="*/ 143423 w 236064"/>
                <a:gd name="connsiteY0" fmla="*/ 0 h 140677"/>
                <a:gd name="connsiteX1" fmla="*/ 92641 w 236064"/>
                <a:gd name="connsiteY1" fmla="*/ 0 h 140677"/>
                <a:gd name="connsiteX2" fmla="*/ 0 w 236064"/>
                <a:gd name="connsiteY2" fmla="*/ 92641 h 140677"/>
                <a:gd name="connsiteX3" fmla="*/ 0 w 236064"/>
                <a:gd name="connsiteY3" fmla="*/ 130384 h 140677"/>
                <a:gd name="connsiteX4" fmla="*/ 10293 w 236064"/>
                <a:gd name="connsiteY4" fmla="*/ 140678 h 140677"/>
                <a:gd name="connsiteX5" fmla="*/ 225771 w 236064"/>
                <a:gd name="connsiteY5" fmla="*/ 140678 h 140677"/>
                <a:gd name="connsiteX6" fmla="*/ 236064 w 236064"/>
                <a:gd name="connsiteY6" fmla="*/ 130384 h 140677"/>
                <a:gd name="connsiteX7" fmla="*/ 236064 w 236064"/>
                <a:gd name="connsiteY7" fmla="*/ 92641 h 140677"/>
                <a:gd name="connsiteX8" fmla="*/ 143423 w 236064"/>
                <a:gd name="connsiteY8" fmla="*/ 0 h 14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64" h="140677">
                  <a:moveTo>
                    <a:pt x="143423" y="0"/>
                  </a:moveTo>
                  <a:lnTo>
                    <a:pt x="92641" y="0"/>
                  </a:lnTo>
                  <a:cubicBezTo>
                    <a:pt x="41517" y="0"/>
                    <a:pt x="0" y="41517"/>
                    <a:pt x="0" y="92641"/>
                  </a:cubicBezTo>
                  <a:lnTo>
                    <a:pt x="0" y="130384"/>
                  </a:lnTo>
                  <a:cubicBezTo>
                    <a:pt x="0" y="136217"/>
                    <a:pt x="4461" y="140678"/>
                    <a:pt x="10293" y="140678"/>
                  </a:cubicBezTo>
                  <a:lnTo>
                    <a:pt x="225771" y="140678"/>
                  </a:lnTo>
                  <a:cubicBezTo>
                    <a:pt x="231604" y="140678"/>
                    <a:pt x="236064" y="136217"/>
                    <a:pt x="236064" y="130384"/>
                  </a:cubicBezTo>
                  <a:lnTo>
                    <a:pt x="236064" y="92641"/>
                  </a:lnTo>
                  <a:cubicBezTo>
                    <a:pt x="236064" y="41517"/>
                    <a:pt x="194547" y="0"/>
                    <a:pt x="143423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</p:grpSp>
      <p:grpSp>
        <p:nvGrpSpPr>
          <p:cNvPr id="242" name="Agrupar 241">
            <a:extLst>
              <a:ext uri="{FF2B5EF4-FFF2-40B4-BE49-F238E27FC236}">
                <a16:creationId xmlns:a16="http://schemas.microsoft.com/office/drawing/2014/main" id="{6A62FDBB-78FB-CCF7-B63A-2CB627529A28}"/>
              </a:ext>
            </a:extLst>
          </p:cNvPr>
          <p:cNvGrpSpPr/>
          <p:nvPr/>
        </p:nvGrpSpPr>
        <p:grpSpPr>
          <a:xfrm>
            <a:off x="9178164" y="3991803"/>
            <a:ext cx="177048" cy="208957"/>
            <a:chOff x="1222051" y="1578059"/>
            <a:chExt cx="236064" cy="278609"/>
          </a:xfrm>
          <a:solidFill>
            <a:srgbClr val="00808D"/>
          </a:solidFill>
        </p:grpSpPr>
        <p:sp>
          <p:nvSpPr>
            <p:cNvPr id="243" name="Forma Livre: Forma 132">
              <a:extLst>
                <a:ext uri="{FF2B5EF4-FFF2-40B4-BE49-F238E27FC236}">
                  <a16:creationId xmlns:a16="http://schemas.microsoft.com/office/drawing/2014/main" id="{E84E24F8-D95F-4D59-EE40-B24DD3FE7DE8}"/>
                </a:ext>
              </a:extLst>
            </p:cNvPr>
            <p:cNvSpPr/>
            <p:nvPr/>
          </p:nvSpPr>
          <p:spPr>
            <a:xfrm>
              <a:off x="1274891" y="1578059"/>
              <a:ext cx="130384" cy="130384"/>
            </a:xfrm>
            <a:custGeom>
              <a:avLst/>
              <a:gdLst>
                <a:gd name="connsiteX0" fmla="*/ 65192 w 130384"/>
                <a:gd name="connsiteY0" fmla="*/ 0 h 130384"/>
                <a:gd name="connsiteX1" fmla="*/ 0 w 130384"/>
                <a:gd name="connsiteY1" fmla="*/ 65192 h 130384"/>
                <a:gd name="connsiteX2" fmla="*/ 65192 w 130384"/>
                <a:gd name="connsiteY2" fmla="*/ 130384 h 130384"/>
                <a:gd name="connsiteX3" fmla="*/ 130384 w 130384"/>
                <a:gd name="connsiteY3" fmla="*/ 65192 h 130384"/>
                <a:gd name="connsiteX4" fmla="*/ 65192 w 130384"/>
                <a:gd name="connsiteY4" fmla="*/ 0 h 1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84" h="130384">
                  <a:moveTo>
                    <a:pt x="65192" y="0"/>
                  </a:moveTo>
                  <a:cubicBezTo>
                    <a:pt x="29165" y="0"/>
                    <a:pt x="0" y="29165"/>
                    <a:pt x="0" y="65192"/>
                  </a:cubicBezTo>
                  <a:cubicBezTo>
                    <a:pt x="0" y="101219"/>
                    <a:pt x="29165" y="130384"/>
                    <a:pt x="65192" y="130384"/>
                  </a:cubicBezTo>
                  <a:cubicBezTo>
                    <a:pt x="101219" y="130384"/>
                    <a:pt x="130384" y="101219"/>
                    <a:pt x="130384" y="65192"/>
                  </a:cubicBezTo>
                  <a:cubicBezTo>
                    <a:pt x="130384" y="29165"/>
                    <a:pt x="101219" y="0"/>
                    <a:pt x="65192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  <p:sp>
          <p:nvSpPr>
            <p:cNvPr id="244" name="Forma Livre: Forma 133">
              <a:extLst>
                <a:ext uri="{FF2B5EF4-FFF2-40B4-BE49-F238E27FC236}">
                  <a16:creationId xmlns:a16="http://schemas.microsoft.com/office/drawing/2014/main" id="{96B887FF-D047-07EB-4FAD-BFD8D49CE59F}"/>
                </a:ext>
              </a:extLst>
            </p:cNvPr>
            <p:cNvSpPr/>
            <p:nvPr/>
          </p:nvSpPr>
          <p:spPr>
            <a:xfrm>
              <a:off x="1222051" y="1715991"/>
              <a:ext cx="236064" cy="140677"/>
            </a:xfrm>
            <a:custGeom>
              <a:avLst/>
              <a:gdLst>
                <a:gd name="connsiteX0" fmla="*/ 143423 w 236064"/>
                <a:gd name="connsiteY0" fmla="*/ 0 h 140677"/>
                <a:gd name="connsiteX1" fmla="*/ 92641 w 236064"/>
                <a:gd name="connsiteY1" fmla="*/ 0 h 140677"/>
                <a:gd name="connsiteX2" fmla="*/ 0 w 236064"/>
                <a:gd name="connsiteY2" fmla="*/ 92641 h 140677"/>
                <a:gd name="connsiteX3" fmla="*/ 0 w 236064"/>
                <a:gd name="connsiteY3" fmla="*/ 130384 h 140677"/>
                <a:gd name="connsiteX4" fmla="*/ 10293 w 236064"/>
                <a:gd name="connsiteY4" fmla="*/ 140678 h 140677"/>
                <a:gd name="connsiteX5" fmla="*/ 225771 w 236064"/>
                <a:gd name="connsiteY5" fmla="*/ 140678 h 140677"/>
                <a:gd name="connsiteX6" fmla="*/ 236064 w 236064"/>
                <a:gd name="connsiteY6" fmla="*/ 130384 h 140677"/>
                <a:gd name="connsiteX7" fmla="*/ 236064 w 236064"/>
                <a:gd name="connsiteY7" fmla="*/ 92641 h 140677"/>
                <a:gd name="connsiteX8" fmla="*/ 143423 w 236064"/>
                <a:gd name="connsiteY8" fmla="*/ 0 h 14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64" h="140677">
                  <a:moveTo>
                    <a:pt x="143423" y="0"/>
                  </a:moveTo>
                  <a:lnTo>
                    <a:pt x="92641" y="0"/>
                  </a:lnTo>
                  <a:cubicBezTo>
                    <a:pt x="41517" y="0"/>
                    <a:pt x="0" y="41517"/>
                    <a:pt x="0" y="92641"/>
                  </a:cubicBezTo>
                  <a:lnTo>
                    <a:pt x="0" y="130384"/>
                  </a:lnTo>
                  <a:cubicBezTo>
                    <a:pt x="0" y="136217"/>
                    <a:pt x="4461" y="140678"/>
                    <a:pt x="10293" y="140678"/>
                  </a:cubicBezTo>
                  <a:lnTo>
                    <a:pt x="225771" y="140678"/>
                  </a:lnTo>
                  <a:cubicBezTo>
                    <a:pt x="231604" y="140678"/>
                    <a:pt x="236064" y="136217"/>
                    <a:pt x="236064" y="130384"/>
                  </a:cubicBezTo>
                  <a:lnTo>
                    <a:pt x="236064" y="92641"/>
                  </a:lnTo>
                  <a:cubicBezTo>
                    <a:pt x="236064" y="41517"/>
                    <a:pt x="194547" y="0"/>
                    <a:pt x="143423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</p:grpSp>
      <p:grpSp>
        <p:nvGrpSpPr>
          <p:cNvPr id="245" name="Agrupar 244">
            <a:extLst>
              <a:ext uri="{FF2B5EF4-FFF2-40B4-BE49-F238E27FC236}">
                <a16:creationId xmlns:a16="http://schemas.microsoft.com/office/drawing/2014/main" id="{609B5FF3-CC85-7D6B-7FB1-4868DAF3FA03}"/>
              </a:ext>
            </a:extLst>
          </p:cNvPr>
          <p:cNvGrpSpPr/>
          <p:nvPr/>
        </p:nvGrpSpPr>
        <p:grpSpPr>
          <a:xfrm>
            <a:off x="9386885" y="3991803"/>
            <a:ext cx="177048" cy="208957"/>
            <a:chOff x="1222051" y="1578059"/>
            <a:chExt cx="236064" cy="278609"/>
          </a:xfrm>
          <a:solidFill>
            <a:srgbClr val="00808D"/>
          </a:solidFill>
        </p:grpSpPr>
        <p:sp>
          <p:nvSpPr>
            <p:cNvPr id="246" name="Forma Livre: Forma 135">
              <a:extLst>
                <a:ext uri="{FF2B5EF4-FFF2-40B4-BE49-F238E27FC236}">
                  <a16:creationId xmlns:a16="http://schemas.microsoft.com/office/drawing/2014/main" id="{BCB83E18-3CFD-C546-7AAF-146B5AB2448D}"/>
                </a:ext>
              </a:extLst>
            </p:cNvPr>
            <p:cNvSpPr/>
            <p:nvPr/>
          </p:nvSpPr>
          <p:spPr>
            <a:xfrm>
              <a:off x="1274891" y="1578059"/>
              <a:ext cx="130384" cy="130384"/>
            </a:xfrm>
            <a:custGeom>
              <a:avLst/>
              <a:gdLst>
                <a:gd name="connsiteX0" fmla="*/ 65192 w 130384"/>
                <a:gd name="connsiteY0" fmla="*/ 0 h 130384"/>
                <a:gd name="connsiteX1" fmla="*/ 0 w 130384"/>
                <a:gd name="connsiteY1" fmla="*/ 65192 h 130384"/>
                <a:gd name="connsiteX2" fmla="*/ 65192 w 130384"/>
                <a:gd name="connsiteY2" fmla="*/ 130384 h 130384"/>
                <a:gd name="connsiteX3" fmla="*/ 130384 w 130384"/>
                <a:gd name="connsiteY3" fmla="*/ 65192 h 130384"/>
                <a:gd name="connsiteX4" fmla="*/ 65192 w 130384"/>
                <a:gd name="connsiteY4" fmla="*/ 0 h 1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84" h="130384">
                  <a:moveTo>
                    <a:pt x="65192" y="0"/>
                  </a:moveTo>
                  <a:cubicBezTo>
                    <a:pt x="29165" y="0"/>
                    <a:pt x="0" y="29165"/>
                    <a:pt x="0" y="65192"/>
                  </a:cubicBezTo>
                  <a:cubicBezTo>
                    <a:pt x="0" y="101219"/>
                    <a:pt x="29165" y="130384"/>
                    <a:pt x="65192" y="130384"/>
                  </a:cubicBezTo>
                  <a:cubicBezTo>
                    <a:pt x="101219" y="130384"/>
                    <a:pt x="130384" y="101219"/>
                    <a:pt x="130384" y="65192"/>
                  </a:cubicBezTo>
                  <a:cubicBezTo>
                    <a:pt x="130384" y="29165"/>
                    <a:pt x="101219" y="0"/>
                    <a:pt x="65192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  <p:sp>
          <p:nvSpPr>
            <p:cNvPr id="247" name="Forma Livre: Forma 136">
              <a:extLst>
                <a:ext uri="{FF2B5EF4-FFF2-40B4-BE49-F238E27FC236}">
                  <a16:creationId xmlns:a16="http://schemas.microsoft.com/office/drawing/2014/main" id="{9C5D6CEE-237E-6560-1BD0-A2DA9DC20602}"/>
                </a:ext>
              </a:extLst>
            </p:cNvPr>
            <p:cNvSpPr/>
            <p:nvPr/>
          </p:nvSpPr>
          <p:spPr>
            <a:xfrm>
              <a:off x="1222051" y="1715991"/>
              <a:ext cx="236064" cy="140677"/>
            </a:xfrm>
            <a:custGeom>
              <a:avLst/>
              <a:gdLst>
                <a:gd name="connsiteX0" fmla="*/ 143423 w 236064"/>
                <a:gd name="connsiteY0" fmla="*/ 0 h 140677"/>
                <a:gd name="connsiteX1" fmla="*/ 92641 w 236064"/>
                <a:gd name="connsiteY1" fmla="*/ 0 h 140677"/>
                <a:gd name="connsiteX2" fmla="*/ 0 w 236064"/>
                <a:gd name="connsiteY2" fmla="*/ 92641 h 140677"/>
                <a:gd name="connsiteX3" fmla="*/ 0 w 236064"/>
                <a:gd name="connsiteY3" fmla="*/ 130384 h 140677"/>
                <a:gd name="connsiteX4" fmla="*/ 10293 w 236064"/>
                <a:gd name="connsiteY4" fmla="*/ 140678 h 140677"/>
                <a:gd name="connsiteX5" fmla="*/ 225771 w 236064"/>
                <a:gd name="connsiteY5" fmla="*/ 140678 h 140677"/>
                <a:gd name="connsiteX6" fmla="*/ 236064 w 236064"/>
                <a:gd name="connsiteY6" fmla="*/ 130384 h 140677"/>
                <a:gd name="connsiteX7" fmla="*/ 236064 w 236064"/>
                <a:gd name="connsiteY7" fmla="*/ 92641 h 140677"/>
                <a:gd name="connsiteX8" fmla="*/ 143423 w 236064"/>
                <a:gd name="connsiteY8" fmla="*/ 0 h 14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64" h="140677">
                  <a:moveTo>
                    <a:pt x="143423" y="0"/>
                  </a:moveTo>
                  <a:lnTo>
                    <a:pt x="92641" y="0"/>
                  </a:lnTo>
                  <a:cubicBezTo>
                    <a:pt x="41517" y="0"/>
                    <a:pt x="0" y="41517"/>
                    <a:pt x="0" y="92641"/>
                  </a:cubicBezTo>
                  <a:lnTo>
                    <a:pt x="0" y="130384"/>
                  </a:lnTo>
                  <a:cubicBezTo>
                    <a:pt x="0" y="136217"/>
                    <a:pt x="4461" y="140678"/>
                    <a:pt x="10293" y="140678"/>
                  </a:cubicBezTo>
                  <a:lnTo>
                    <a:pt x="225771" y="140678"/>
                  </a:lnTo>
                  <a:cubicBezTo>
                    <a:pt x="231604" y="140678"/>
                    <a:pt x="236064" y="136217"/>
                    <a:pt x="236064" y="130384"/>
                  </a:cubicBezTo>
                  <a:lnTo>
                    <a:pt x="236064" y="92641"/>
                  </a:lnTo>
                  <a:cubicBezTo>
                    <a:pt x="236064" y="41517"/>
                    <a:pt x="194547" y="0"/>
                    <a:pt x="143423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</p:grpSp>
      <p:pic>
        <p:nvPicPr>
          <p:cNvPr id="248" name="Gráfico 247" descr="Medicina com preenchimento sólido">
            <a:extLst>
              <a:ext uri="{FF2B5EF4-FFF2-40B4-BE49-F238E27FC236}">
                <a16:creationId xmlns:a16="http://schemas.microsoft.com/office/drawing/2014/main" id="{7ED9C92C-1E05-CC1A-C40B-4F6B3D54F5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19541" y="3906645"/>
            <a:ext cx="410615" cy="410615"/>
          </a:xfrm>
          <a:prstGeom prst="rect">
            <a:avLst/>
          </a:prstGeom>
        </p:spPr>
      </p:pic>
      <p:grpSp>
        <p:nvGrpSpPr>
          <p:cNvPr id="249" name="Agrupar 248">
            <a:extLst>
              <a:ext uri="{FF2B5EF4-FFF2-40B4-BE49-F238E27FC236}">
                <a16:creationId xmlns:a16="http://schemas.microsoft.com/office/drawing/2014/main" id="{5BF94022-2E9D-52FC-EF2E-E12BBF8BFB55}"/>
              </a:ext>
            </a:extLst>
          </p:cNvPr>
          <p:cNvGrpSpPr/>
          <p:nvPr/>
        </p:nvGrpSpPr>
        <p:grpSpPr>
          <a:xfrm>
            <a:off x="8969442" y="4554607"/>
            <a:ext cx="177048" cy="208957"/>
            <a:chOff x="1222051" y="1578059"/>
            <a:chExt cx="236064" cy="278609"/>
          </a:xfrm>
          <a:solidFill>
            <a:schemeClr val="bg1">
              <a:lumMod val="50000"/>
            </a:schemeClr>
          </a:solidFill>
        </p:grpSpPr>
        <p:sp>
          <p:nvSpPr>
            <p:cNvPr id="250" name="Forma Livre: Forma 139">
              <a:extLst>
                <a:ext uri="{FF2B5EF4-FFF2-40B4-BE49-F238E27FC236}">
                  <a16:creationId xmlns:a16="http://schemas.microsoft.com/office/drawing/2014/main" id="{95074BDA-C1FB-9F41-CA03-0B14A6D83184}"/>
                </a:ext>
              </a:extLst>
            </p:cNvPr>
            <p:cNvSpPr/>
            <p:nvPr/>
          </p:nvSpPr>
          <p:spPr>
            <a:xfrm>
              <a:off x="1274891" y="1578059"/>
              <a:ext cx="130384" cy="130384"/>
            </a:xfrm>
            <a:custGeom>
              <a:avLst/>
              <a:gdLst>
                <a:gd name="connsiteX0" fmla="*/ 65192 w 130384"/>
                <a:gd name="connsiteY0" fmla="*/ 0 h 130384"/>
                <a:gd name="connsiteX1" fmla="*/ 0 w 130384"/>
                <a:gd name="connsiteY1" fmla="*/ 65192 h 130384"/>
                <a:gd name="connsiteX2" fmla="*/ 65192 w 130384"/>
                <a:gd name="connsiteY2" fmla="*/ 130384 h 130384"/>
                <a:gd name="connsiteX3" fmla="*/ 130384 w 130384"/>
                <a:gd name="connsiteY3" fmla="*/ 65192 h 130384"/>
                <a:gd name="connsiteX4" fmla="*/ 65192 w 130384"/>
                <a:gd name="connsiteY4" fmla="*/ 0 h 1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84" h="130384">
                  <a:moveTo>
                    <a:pt x="65192" y="0"/>
                  </a:moveTo>
                  <a:cubicBezTo>
                    <a:pt x="29165" y="0"/>
                    <a:pt x="0" y="29165"/>
                    <a:pt x="0" y="65192"/>
                  </a:cubicBezTo>
                  <a:cubicBezTo>
                    <a:pt x="0" y="101219"/>
                    <a:pt x="29165" y="130384"/>
                    <a:pt x="65192" y="130384"/>
                  </a:cubicBezTo>
                  <a:cubicBezTo>
                    <a:pt x="101219" y="130384"/>
                    <a:pt x="130384" y="101219"/>
                    <a:pt x="130384" y="65192"/>
                  </a:cubicBezTo>
                  <a:cubicBezTo>
                    <a:pt x="130384" y="29165"/>
                    <a:pt x="101219" y="0"/>
                    <a:pt x="65192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  <p:sp>
          <p:nvSpPr>
            <p:cNvPr id="251" name="Forma Livre: Forma 140">
              <a:extLst>
                <a:ext uri="{FF2B5EF4-FFF2-40B4-BE49-F238E27FC236}">
                  <a16:creationId xmlns:a16="http://schemas.microsoft.com/office/drawing/2014/main" id="{F53504B2-EB95-AE5B-7F53-83242BAC7E80}"/>
                </a:ext>
              </a:extLst>
            </p:cNvPr>
            <p:cNvSpPr/>
            <p:nvPr/>
          </p:nvSpPr>
          <p:spPr>
            <a:xfrm>
              <a:off x="1222051" y="1715991"/>
              <a:ext cx="236064" cy="140677"/>
            </a:xfrm>
            <a:custGeom>
              <a:avLst/>
              <a:gdLst>
                <a:gd name="connsiteX0" fmla="*/ 143423 w 236064"/>
                <a:gd name="connsiteY0" fmla="*/ 0 h 140677"/>
                <a:gd name="connsiteX1" fmla="*/ 92641 w 236064"/>
                <a:gd name="connsiteY1" fmla="*/ 0 h 140677"/>
                <a:gd name="connsiteX2" fmla="*/ 0 w 236064"/>
                <a:gd name="connsiteY2" fmla="*/ 92641 h 140677"/>
                <a:gd name="connsiteX3" fmla="*/ 0 w 236064"/>
                <a:gd name="connsiteY3" fmla="*/ 130384 h 140677"/>
                <a:gd name="connsiteX4" fmla="*/ 10293 w 236064"/>
                <a:gd name="connsiteY4" fmla="*/ 140678 h 140677"/>
                <a:gd name="connsiteX5" fmla="*/ 225771 w 236064"/>
                <a:gd name="connsiteY5" fmla="*/ 140678 h 140677"/>
                <a:gd name="connsiteX6" fmla="*/ 236064 w 236064"/>
                <a:gd name="connsiteY6" fmla="*/ 130384 h 140677"/>
                <a:gd name="connsiteX7" fmla="*/ 236064 w 236064"/>
                <a:gd name="connsiteY7" fmla="*/ 92641 h 140677"/>
                <a:gd name="connsiteX8" fmla="*/ 143423 w 236064"/>
                <a:gd name="connsiteY8" fmla="*/ 0 h 14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64" h="140677">
                  <a:moveTo>
                    <a:pt x="143423" y="0"/>
                  </a:moveTo>
                  <a:lnTo>
                    <a:pt x="92641" y="0"/>
                  </a:lnTo>
                  <a:cubicBezTo>
                    <a:pt x="41517" y="0"/>
                    <a:pt x="0" y="41517"/>
                    <a:pt x="0" y="92641"/>
                  </a:cubicBezTo>
                  <a:lnTo>
                    <a:pt x="0" y="130384"/>
                  </a:lnTo>
                  <a:cubicBezTo>
                    <a:pt x="0" y="136217"/>
                    <a:pt x="4461" y="140678"/>
                    <a:pt x="10293" y="140678"/>
                  </a:cubicBezTo>
                  <a:lnTo>
                    <a:pt x="225771" y="140678"/>
                  </a:lnTo>
                  <a:cubicBezTo>
                    <a:pt x="231604" y="140678"/>
                    <a:pt x="236064" y="136217"/>
                    <a:pt x="236064" y="130384"/>
                  </a:cubicBezTo>
                  <a:lnTo>
                    <a:pt x="236064" y="92641"/>
                  </a:lnTo>
                  <a:cubicBezTo>
                    <a:pt x="236064" y="41517"/>
                    <a:pt x="194547" y="0"/>
                    <a:pt x="143423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</p:grpSp>
      <p:grpSp>
        <p:nvGrpSpPr>
          <p:cNvPr id="252" name="Agrupar 251">
            <a:extLst>
              <a:ext uri="{FF2B5EF4-FFF2-40B4-BE49-F238E27FC236}">
                <a16:creationId xmlns:a16="http://schemas.microsoft.com/office/drawing/2014/main" id="{E7FD4B6A-ADBD-F9B1-7144-DC575C916C44}"/>
              </a:ext>
            </a:extLst>
          </p:cNvPr>
          <p:cNvGrpSpPr/>
          <p:nvPr/>
        </p:nvGrpSpPr>
        <p:grpSpPr>
          <a:xfrm>
            <a:off x="9178164" y="4554607"/>
            <a:ext cx="177048" cy="208957"/>
            <a:chOff x="1222051" y="1578059"/>
            <a:chExt cx="236064" cy="278609"/>
          </a:xfrm>
          <a:solidFill>
            <a:schemeClr val="bg1">
              <a:lumMod val="50000"/>
            </a:schemeClr>
          </a:solidFill>
        </p:grpSpPr>
        <p:sp>
          <p:nvSpPr>
            <p:cNvPr id="253" name="Forma Livre: Forma 142">
              <a:extLst>
                <a:ext uri="{FF2B5EF4-FFF2-40B4-BE49-F238E27FC236}">
                  <a16:creationId xmlns:a16="http://schemas.microsoft.com/office/drawing/2014/main" id="{F37B5BC9-2CE9-0BB2-72B3-E5F72131ADD8}"/>
                </a:ext>
              </a:extLst>
            </p:cNvPr>
            <p:cNvSpPr/>
            <p:nvPr/>
          </p:nvSpPr>
          <p:spPr>
            <a:xfrm>
              <a:off x="1274891" y="1578059"/>
              <a:ext cx="130384" cy="130384"/>
            </a:xfrm>
            <a:custGeom>
              <a:avLst/>
              <a:gdLst>
                <a:gd name="connsiteX0" fmla="*/ 65192 w 130384"/>
                <a:gd name="connsiteY0" fmla="*/ 0 h 130384"/>
                <a:gd name="connsiteX1" fmla="*/ 0 w 130384"/>
                <a:gd name="connsiteY1" fmla="*/ 65192 h 130384"/>
                <a:gd name="connsiteX2" fmla="*/ 65192 w 130384"/>
                <a:gd name="connsiteY2" fmla="*/ 130384 h 130384"/>
                <a:gd name="connsiteX3" fmla="*/ 130384 w 130384"/>
                <a:gd name="connsiteY3" fmla="*/ 65192 h 130384"/>
                <a:gd name="connsiteX4" fmla="*/ 65192 w 130384"/>
                <a:gd name="connsiteY4" fmla="*/ 0 h 1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84" h="130384">
                  <a:moveTo>
                    <a:pt x="65192" y="0"/>
                  </a:moveTo>
                  <a:cubicBezTo>
                    <a:pt x="29165" y="0"/>
                    <a:pt x="0" y="29165"/>
                    <a:pt x="0" y="65192"/>
                  </a:cubicBezTo>
                  <a:cubicBezTo>
                    <a:pt x="0" y="101219"/>
                    <a:pt x="29165" y="130384"/>
                    <a:pt x="65192" y="130384"/>
                  </a:cubicBezTo>
                  <a:cubicBezTo>
                    <a:pt x="101219" y="130384"/>
                    <a:pt x="130384" y="101219"/>
                    <a:pt x="130384" y="65192"/>
                  </a:cubicBezTo>
                  <a:cubicBezTo>
                    <a:pt x="130384" y="29165"/>
                    <a:pt x="101219" y="0"/>
                    <a:pt x="65192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  <p:sp>
          <p:nvSpPr>
            <p:cNvPr id="254" name="Forma Livre: Forma 143">
              <a:extLst>
                <a:ext uri="{FF2B5EF4-FFF2-40B4-BE49-F238E27FC236}">
                  <a16:creationId xmlns:a16="http://schemas.microsoft.com/office/drawing/2014/main" id="{E6447D80-8D5E-8776-76C1-B0F587F453B3}"/>
                </a:ext>
              </a:extLst>
            </p:cNvPr>
            <p:cNvSpPr/>
            <p:nvPr/>
          </p:nvSpPr>
          <p:spPr>
            <a:xfrm>
              <a:off x="1222051" y="1715991"/>
              <a:ext cx="236064" cy="140677"/>
            </a:xfrm>
            <a:custGeom>
              <a:avLst/>
              <a:gdLst>
                <a:gd name="connsiteX0" fmla="*/ 143423 w 236064"/>
                <a:gd name="connsiteY0" fmla="*/ 0 h 140677"/>
                <a:gd name="connsiteX1" fmla="*/ 92641 w 236064"/>
                <a:gd name="connsiteY1" fmla="*/ 0 h 140677"/>
                <a:gd name="connsiteX2" fmla="*/ 0 w 236064"/>
                <a:gd name="connsiteY2" fmla="*/ 92641 h 140677"/>
                <a:gd name="connsiteX3" fmla="*/ 0 w 236064"/>
                <a:gd name="connsiteY3" fmla="*/ 130384 h 140677"/>
                <a:gd name="connsiteX4" fmla="*/ 10293 w 236064"/>
                <a:gd name="connsiteY4" fmla="*/ 140678 h 140677"/>
                <a:gd name="connsiteX5" fmla="*/ 225771 w 236064"/>
                <a:gd name="connsiteY5" fmla="*/ 140678 h 140677"/>
                <a:gd name="connsiteX6" fmla="*/ 236064 w 236064"/>
                <a:gd name="connsiteY6" fmla="*/ 130384 h 140677"/>
                <a:gd name="connsiteX7" fmla="*/ 236064 w 236064"/>
                <a:gd name="connsiteY7" fmla="*/ 92641 h 140677"/>
                <a:gd name="connsiteX8" fmla="*/ 143423 w 236064"/>
                <a:gd name="connsiteY8" fmla="*/ 0 h 14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64" h="140677">
                  <a:moveTo>
                    <a:pt x="143423" y="0"/>
                  </a:moveTo>
                  <a:lnTo>
                    <a:pt x="92641" y="0"/>
                  </a:lnTo>
                  <a:cubicBezTo>
                    <a:pt x="41517" y="0"/>
                    <a:pt x="0" y="41517"/>
                    <a:pt x="0" y="92641"/>
                  </a:cubicBezTo>
                  <a:lnTo>
                    <a:pt x="0" y="130384"/>
                  </a:lnTo>
                  <a:cubicBezTo>
                    <a:pt x="0" y="136217"/>
                    <a:pt x="4461" y="140678"/>
                    <a:pt x="10293" y="140678"/>
                  </a:cubicBezTo>
                  <a:lnTo>
                    <a:pt x="225771" y="140678"/>
                  </a:lnTo>
                  <a:cubicBezTo>
                    <a:pt x="231604" y="140678"/>
                    <a:pt x="236064" y="136217"/>
                    <a:pt x="236064" y="130384"/>
                  </a:cubicBezTo>
                  <a:lnTo>
                    <a:pt x="236064" y="92641"/>
                  </a:lnTo>
                  <a:cubicBezTo>
                    <a:pt x="236064" y="41517"/>
                    <a:pt x="194547" y="0"/>
                    <a:pt x="143423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</p:grpSp>
      <p:grpSp>
        <p:nvGrpSpPr>
          <p:cNvPr id="255" name="Agrupar 254">
            <a:extLst>
              <a:ext uri="{FF2B5EF4-FFF2-40B4-BE49-F238E27FC236}">
                <a16:creationId xmlns:a16="http://schemas.microsoft.com/office/drawing/2014/main" id="{ACC81518-8F51-5633-AE24-11CF62D4A8CB}"/>
              </a:ext>
            </a:extLst>
          </p:cNvPr>
          <p:cNvGrpSpPr/>
          <p:nvPr/>
        </p:nvGrpSpPr>
        <p:grpSpPr>
          <a:xfrm>
            <a:off x="9386885" y="4554607"/>
            <a:ext cx="177048" cy="208957"/>
            <a:chOff x="1222051" y="1578059"/>
            <a:chExt cx="236064" cy="278609"/>
          </a:xfrm>
          <a:solidFill>
            <a:schemeClr val="bg1">
              <a:lumMod val="50000"/>
            </a:schemeClr>
          </a:solidFill>
        </p:grpSpPr>
        <p:sp>
          <p:nvSpPr>
            <p:cNvPr id="256" name="Forma Livre: Forma 145">
              <a:extLst>
                <a:ext uri="{FF2B5EF4-FFF2-40B4-BE49-F238E27FC236}">
                  <a16:creationId xmlns:a16="http://schemas.microsoft.com/office/drawing/2014/main" id="{381C7D34-3719-5710-BD3B-AF6856A46B62}"/>
                </a:ext>
              </a:extLst>
            </p:cNvPr>
            <p:cNvSpPr/>
            <p:nvPr/>
          </p:nvSpPr>
          <p:spPr>
            <a:xfrm>
              <a:off x="1274891" y="1578059"/>
              <a:ext cx="130384" cy="130384"/>
            </a:xfrm>
            <a:custGeom>
              <a:avLst/>
              <a:gdLst>
                <a:gd name="connsiteX0" fmla="*/ 65192 w 130384"/>
                <a:gd name="connsiteY0" fmla="*/ 0 h 130384"/>
                <a:gd name="connsiteX1" fmla="*/ 0 w 130384"/>
                <a:gd name="connsiteY1" fmla="*/ 65192 h 130384"/>
                <a:gd name="connsiteX2" fmla="*/ 65192 w 130384"/>
                <a:gd name="connsiteY2" fmla="*/ 130384 h 130384"/>
                <a:gd name="connsiteX3" fmla="*/ 130384 w 130384"/>
                <a:gd name="connsiteY3" fmla="*/ 65192 h 130384"/>
                <a:gd name="connsiteX4" fmla="*/ 65192 w 130384"/>
                <a:gd name="connsiteY4" fmla="*/ 0 h 1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84" h="130384">
                  <a:moveTo>
                    <a:pt x="65192" y="0"/>
                  </a:moveTo>
                  <a:cubicBezTo>
                    <a:pt x="29165" y="0"/>
                    <a:pt x="0" y="29165"/>
                    <a:pt x="0" y="65192"/>
                  </a:cubicBezTo>
                  <a:cubicBezTo>
                    <a:pt x="0" y="101219"/>
                    <a:pt x="29165" y="130384"/>
                    <a:pt x="65192" y="130384"/>
                  </a:cubicBezTo>
                  <a:cubicBezTo>
                    <a:pt x="101219" y="130384"/>
                    <a:pt x="130384" y="101219"/>
                    <a:pt x="130384" y="65192"/>
                  </a:cubicBezTo>
                  <a:cubicBezTo>
                    <a:pt x="130384" y="29165"/>
                    <a:pt x="101219" y="0"/>
                    <a:pt x="65192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  <p:sp>
          <p:nvSpPr>
            <p:cNvPr id="257" name="Forma Livre: Forma 146">
              <a:extLst>
                <a:ext uri="{FF2B5EF4-FFF2-40B4-BE49-F238E27FC236}">
                  <a16:creationId xmlns:a16="http://schemas.microsoft.com/office/drawing/2014/main" id="{5D1B9017-CFE2-268F-DB9F-7A475F59E6E0}"/>
                </a:ext>
              </a:extLst>
            </p:cNvPr>
            <p:cNvSpPr/>
            <p:nvPr/>
          </p:nvSpPr>
          <p:spPr>
            <a:xfrm>
              <a:off x="1222051" y="1715991"/>
              <a:ext cx="236064" cy="140677"/>
            </a:xfrm>
            <a:custGeom>
              <a:avLst/>
              <a:gdLst>
                <a:gd name="connsiteX0" fmla="*/ 143423 w 236064"/>
                <a:gd name="connsiteY0" fmla="*/ 0 h 140677"/>
                <a:gd name="connsiteX1" fmla="*/ 92641 w 236064"/>
                <a:gd name="connsiteY1" fmla="*/ 0 h 140677"/>
                <a:gd name="connsiteX2" fmla="*/ 0 w 236064"/>
                <a:gd name="connsiteY2" fmla="*/ 92641 h 140677"/>
                <a:gd name="connsiteX3" fmla="*/ 0 w 236064"/>
                <a:gd name="connsiteY3" fmla="*/ 130384 h 140677"/>
                <a:gd name="connsiteX4" fmla="*/ 10293 w 236064"/>
                <a:gd name="connsiteY4" fmla="*/ 140678 h 140677"/>
                <a:gd name="connsiteX5" fmla="*/ 225771 w 236064"/>
                <a:gd name="connsiteY5" fmla="*/ 140678 h 140677"/>
                <a:gd name="connsiteX6" fmla="*/ 236064 w 236064"/>
                <a:gd name="connsiteY6" fmla="*/ 130384 h 140677"/>
                <a:gd name="connsiteX7" fmla="*/ 236064 w 236064"/>
                <a:gd name="connsiteY7" fmla="*/ 92641 h 140677"/>
                <a:gd name="connsiteX8" fmla="*/ 143423 w 236064"/>
                <a:gd name="connsiteY8" fmla="*/ 0 h 14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64" h="140677">
                  <a:moveTo>
                    <a:pt x="143423" y="0"/>
                  </a:moveTo>
                  <a:lnTo>
                    <a:pt x="92641" y="0"/>
                  </a:lnTo>
                  <a:cubicBezTo>
                    <a:pt x="41517" y="0"/>
                    <a:pt x="0" y="41517"/>
                    <a:pt x="0" y="92641"/>
                  </a:cubicBezTo>
                  <a:lnTo>
                    <a:pt x="0" y="130384"/>
                  </a:lnTo>
                  <a:cubicBezTo>
                    <a:pt x="0" y="136217"/>
                    <a:pt x="4461" y="140678"/>
                    <a:pt x="10293" y="140678"/>
                  </a:cubicBezTo>
                  <a:lnTo>
                    <a:pt x="225771" y="140678"/>
                  </a:lnTo>
                  <a:cubicBezTo>
                    <a:pt x="231604" y="140678"/>
                    <a:pt x="236064" y="136217"/>
                    <a:pt x="236064" y="130384"/>
                  </a:cubicBezTo>
                  <a:lnTo>
                    <a:pt x="236064" y="92641"/>
                  </a:lnTo>
                  <a:cubicBezTo>
                    <a:pt x="236064" y="41517"/>
                    <a:pt x="194547" y="0"/>
                    <a:pt x="143423" y="0"/>
                  </a:cubicBezTo>
                  <a:close/>
                </a:path>
              </a:pathLst>
            </a:custGeom>
            <a:grpFill/>
            <a:ln w="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latin typeface="Arial" panose="020B0604020202020204" pitchFamily="34" charset="0"/>
              </a:endParaRPr>
            </a:p>
          </p:txBody>
        </p:sp>
      </p:grpSp>
      <p:pic>
        <p:nvPicPr>
          <p:cNvPr id="258" name="Gráfico 257" descr="Medicina com preenchimento sólido">
            <a:extLst>
              <a:ext uri="{FF2B5EF4-FFF2-40B4-BE49-F238E27FC236}">
                <a16:creationId xmlns:a16="http://schemas.microsoft.com/office/drawing/2014/main" id="{6DB2F696-6DCD-F82C-33ED-02B7628E35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19541" y="4469449"/>
            <a:ext cx="410615" cy="410615"/>
          </a:xfrm>
          <a:prstGeom prst="rect">
            <a:avLst/>
          </a:prstGeom>
        </p:spPr>
      </p:pic>
      <p:sp>
        <p:nvSpPr>
          <p:cNvPr id="259" name="Chave Esquerda 258">
            <a:extLst>
              <a:ext uri="{FF2B5EF4-FFF2-40B4-BE49-F238E27FC236}">
                <a16:creationId xmlns:a16="http://schemas.microsoft.com/office/drawing/2014/main" id="{3293095D-5FF2-350C-8498-FE283F093F07}"/>
              </a:ext>
            </a:extLst>
          </p:cNvPr>
          <p:cNvSpPr/>
          <p:nvPr/>
        </p:nvSpPr>
        <p:spPr>
          <a:xfrm>
            <a:off x="8647236" y="2174728"/>
            <a:ext cx="290954" cy="2772837"/>
          </a:xfrm>
          <a:prstGeom prst="leftBrace">
            <a:avLst>
              <a:gd name="adj1" fmla="val 45252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021565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E3495-703F-85E4-5A56-7A5809809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Superiores Arredondados 408">
            <a:extLst>
              <a:ext uri="{FF2B5EF4-FFF2-40B4-BE49-F238E27FC236}">
                <a16:creationId xmlns:a16="http://schemas.microsoft.com/office/drawing/2014/main" id="{86B59CF3-E66F-7D01-0C3D-67AA2E492FEA}"/>
              </a:ext>
            </a:extLst>
          </p:cNvPr>
          <p:cNvSpPr/>
          <p:nvPr/>
        </p:nvSpPr>
        <p:spPr>
          <a:xfrm flipH="1">
            <a:off x="317242" y="1722718"/>
            <a:ext cx="11168742" cy="2565460"/>
          </a:xfrm>
          <a:prstGeom prst="round2SameRect">
            <a:avLst>
              <a:gd name="adj1" fmla="val 10687"/>
              <a:gd name="adj2" fmla="val 0"/>
            </a:avLst>
          </a:prstGeom>
          <a:solidFill>
            <a:srgbClr val="006E7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pt-BR" sz="1050" dirty="0">
              <a:solidFill>
                <a:prstClr val="white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38E0ECB-A6C6-8281-926B-90A56D8F55CF}"/>
              </a:ext>
            </a:extLst>
          </p:cNvPr>
          <p:cNvSpPr/>
          <p:nvPr/>
        </p:nvSpPr>
        <p:spPr>
          <a:xfrm>
            <a:off x="317242" y="4284339"/>
            <a:ext cx="11168741" cy="25736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12">
            <a:extLst>
              <a:ext uri="{FF2B5EF4-FFF2-40B4-BE49-F238E27FC236}">
                <a16:creationId xmlns:a16="http://schemas.microsoft.com/office/drawing/2014/main" id="{C047541F-106B-B924-9005-52393DCD9180}"/>
              </a:ext>
            </a:extLst>
          </p:cNvPr>
          <p:cNvSpPr txBox="1"/>
          <p:nvPr/>
        </p:nvSpPr>
        <p:spPr>
          <a:xfrm>
            <a:off x="8280333" y="2257138"/>
            <a:ext cx="724357" cy="323165"/>
          </a:xfrm>
          <a:prstGeom prst="rect">
            <a:avLst/>
          </a:prstGeom>
          <a:noFill/>
          <a:effectLst/>
        </p:spPr>
        <p:txBody>
          <a:bodyPr wrap="square" lIns="0" rIns="0" bIns="0" rtlCol="0">
            <a:spAutoFit/>
          </a:bodyPr>
          <a:lstStyle>
            <a:defPPr>
              <a:defRPr lang="en-US"/>
            </a:defPPr>
            <a:lvl1pPr marR="0" lvl="0" indent="0" algn="ct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>
              <a:lnSpc>
                <a:spcPct val="80000"/>
              </a:lnSpc>
            </a:pPr>
            <a:r>
              <a:rPr lang="en-US" sz="7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Capamatinibe</a:t>
            </a:r>
          </a:p>
          <a:p>
            <a:pPr>
              <a:lnSpc>
                <a:spcPct val="80000"/>
              </a:lnSpc>
            </a:pPr>
            <a:r>
              <a:rPr lang="en-US" sz="7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Tepotinibe</a:t>
            </a:r>
          </a:p>
          <a:p>
            <a:pPr>
              <a:lnSpc>
                <a:spcPct val="80000"/>
              </a:lnSpc>
            </a:pPr>
            <a:r>
              <a:rPr lang="en-US" sz="7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Amivantamabe</a:t>
            </a:r>
          </a:p>
        </p:txBody>
      </p:sp>
      <p:sp>
        <p:nvSpPr>
          <p:cNvPr id="5" name="TextBox 52">
            <a:extLst>
              <a:ext uri="{FF2B5EF4-FFF2-40B4-BE49-F238E27FC236}">
                <a16:creationId xmlns:a16="http://schemas.microsoft.com/office/drawing/2014/main" id="{B02AF466-BEE9-7E5C-D3C3-ED294E0C2B69}"/>
              </a:ext>
            </a:extLst>
          </p:cNvPr>
          <p:cNvSpPr txBox="1"/>
          <p:nvPr/>
        </p:nvSpPr>
        <p:spPr>
          <a:xfrm>
            <a:off x="4813907" y="2951533"/>
            <a:ext cx="668008" cy="18466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algn="ct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>
              <a:lnSpc>
                <a:spcPct val="80000"/>
              </a:lnSpc>
            </a:pPr>
            <a:r>
              <a:rPr lang="en-US" sz="7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 + </a:t>
            </a:r>
            <a:br>
              <a:rPr lang="en-US" sz="7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abraxane</a:t>
            </a:r>
          </a:p>
        </p:txBody>
      </p:sp>
      <p:sp>
        <p:nvSpPr>
          <p:cNvPr id="6" name="TextBox 33">
            <a:extLst>
              <a:ext uri="{FF2B5EF4-FFF2-40B4-BE49-F238E27FC236}">
                <a16:creationId xmlns:a16="http://schemas.microsoft.com/office/drawing/2014/main" id="{06A118C2-88FD-719B-509D-C84D614DB964}"/>
              </a:ext>
            </a:extLst>
          </p:cNvPr>
          <p:cNvSpPr txBox="1"/>
          <p:nvPr/>
        </p:nvSpPr>
        <p:spPr>
          <a:xfrm>
            <a:off x="7818031" y="1995884"/>
            <a:ext cx="813539" cy="230832"/>
          </a:xfrm>
          <a:prstGeom prst="rect">
            <a:avLst/>
          </a:prstGeom>
          <a:noFill/>
          <a:effectLst/>
        </p:spPr>
        <p:txBody>
          <a:bodyPr wrap="square" lIns="0" rIns="0" bIns="0" rtlCol="0">
            <a:spAutoFit/>
          </a:bodyPr>
          <a:lstStyle>
            <a:defPPr>
              <a:defRPr lang="en-US"/>
            </a:defPPr>
            <a:lvl1pPr marR="0" lvl="0" indent="0" algn="ct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>
              <a:lnSpc>
                <a:spcPct val="80000"/>
              </a:lnSpc>
            </a:pPr>
            <a:r>
              <a:rPr lang="en-US" sz="7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Lorlatinibe</a:t>
            </a:r>
          </a:p>
          <a:p>
            <a:pPr>
              <a:lnSpc>
                <a:spcPct val="80000"/>
              </a:lnSpc>
            </a:pPr>
            <a:r>
              <a:rPr lang="en-US" sz="7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Larotrectinibe</a:t>
            </a:r>
          </a:p>
        </p:txBody>
      </p:sp>
      <p:cxnSp>
        <p:nvCxnSpPr>
          <p:cNvPr id="7" name="Straight Connector 39">
            <a:extLst>
              <a:ext uri="{FF2B5EF4-FFF2-40B4-BE49-F238E27FC236}">
                <a16:creationId xmlns:a16="http://schemas.microsoft.com/office/drawing/2014/main" id="{97064C25-70A2-C6C4-0FFF-4507F519DEFC}"/>
              </a:ext>
            </a:extLst>
          </p:cNvPr>
          <p:cNvCxnSpPr>
            <a:cxnSpLocks/>
          </p:cNvCxnSpPr>
          <p:nvPr/>
        </p:nvCxnSpPr>
        <p:spPr>
          <a:xfrm>
            <a:off x="2154991" y="3248075"/>
            <a:ext cx="0" cy="498289"/>
          </a:xfrm>
          <a:prstGeom prst="line">
            <a:avLst/>
          </a:prstGeom>
          <a:ln w="19050" cmpd="sng">
            <a:solidFill>
              <a:schemeClr val="bg1"/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40">
            <a:extLst>
              <a:ext uri="{FF2B5EF4-FFF2-40B4-BE49-F238E27FC236}">
                <a16:creationId xmlns:a16="http://schemas.microsoft.com/office/drawing/2014/main" id="{DE973828-E116-9DC0-E966-853113A81E02}"/>
              </a:ext>
            </a:extLst>
          </p:cNvPr>
          <p:cNvSpPr txBox="1"/>
          <p:nvPr/>
        </p:nvSpPr>
        <p:spPr>
          <a:xfrm>
            <a:off x="1605604" y="2480884"/>
            <a:ext cx="1098777" cy="15293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algn="ct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en-US" sz="75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Erlotinibe</a:t>
            </a:r>
            <a:endParaRPr lang="en-US" sz="7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42">
            <a:extLst>
              <a:ext uri="{FF2B5EF4-FFF2-40B4-BE49-F238E27FC236}">
                <a16:creationId xmlns:a16="http://schemas.microsoft.com/office/drawing/2014/main" id="{A182809A-E3C0-16FB-21A5-D45D21928545}"/>
              </a:ext>
            </a:extLst>
          </p:cNvPr>
          <p:cNvSpPr txBox="1"/>
          <p:nvPr/>
        </p:nvSpPr>
        <p:spPr>
          <a:xfrm>
            <a:off x="1896928" y="3892983"/>
            <a:ext cx="516127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2004</a:t>
            </a:r>
          </a:p>
        </p:txBody>
      </p:sp>
      <p:cxnSp>
        <p:nvCxnSpPr>
          <p:cNvPr id="16" name="Straight Connector 43">
            <a:extLst>
              <a:ext uri="{FF2B5EF4-FFF2-40B4-BE49-F238E27FC236}">
                <a16:creationId xmlns:a16="http://schemas.microsoft.com/office/drawing/2014/main" id="{1BA8D74C-55B7-9550-D040-D4C256AE4D25}"/>
              </a:ext>
            </a:extLst>
          </p:cNvPr>
          <p:cNvCxnSpPr>
            <a:cxnSpLocks/>
          </p:cNvCxnSpPr>
          <p:nvPr/>
        </p:nvCxnSpPr>
        <p:spPr>
          <a:xfrm>
            <a:off x="2976157" y="3248075"/>
            <a:ext cx="0" cy="498289"/>
          </a:xfrm>
          <a:prstGeom prst="line">
            <a:avLst/>
          </a:prstGeom>
          <a:ln w="19050" cmpd="sng">
            <a:solidFill>
              <a:schemeClr val="bg1"/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46">
            <a:extLst>
              <a:ext uri="{FF2B5EF4-FFF2-40B4-BE49-F238E27FC236}">
                <a16:creationId xmlns:a16="http://schemas.microsoft.com/office/drawing/2014/main" id="{EE147EA9-9F98-11F7-665B-5DDC374399D8}"/>
              </a:ext>
            </a:extLst>
          </p:cNvPr>
          <p:cNvSpPr txBox="1"/>
          <p:nvPr/>
        </p:nvSpPr>
        <p:spPr>
          <a:xfrm>
            <a:off x="2708674" y="3892983"/>
            <a:ext cx="516127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algn="ctr"/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2006</a:t>
            </a:r>
          </a:p>
        </p:txBody>
      </p:sp>
      <p:cxnSp>
        <p:nvCxnSpPr>
          <p:cNvPr id="32" name="Straight Connector 47">
            <a:extLst>
              <a:ext uri="{FF2B5EF4-FFF2-40B4-BE49-F238E27FC236}">
                <a16:creationId xmlns:a16="http://schemas.microsoft.com/office/drawing/2014/main" id="{80889374-900F-6A42-D1A6-722D44BC3229}"/>
              </a:ext>
            </a:extLst>
          </p:cNvPr>
          <p:cNvCxnSpPr>
            <a:cxnSpLocks/>
          </p:cNvCxnSpPr>
          <p:nvPr/>
        </p:nvCxnSpPr>
        <p:spPr>
          <a:xfrm>
            <a:off x="4731559" y="2347978"/>
            <a:ext cx="0" cy="1414463"/>
          </a:xfrm>
          <a:prstGeom prst="line">
            <a:avLst/>
          </a:prstGeom>
          <a:ln w="19050" cmpd="sng">
            <a:solidFill>
              <a:schemeClr val="bg1"/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48">
            <a:extLst>
              <a:ext uri="{FF2B5EF4-FFF2-40B4-BE49-F238E27FC236}">
                <a16:creationId xmlns:a16="http://schemas.microsoft.com/office/drawing/2014/main" id="{B335D1C6-FBB3-EDD7-A18F-AD18495ECC62}"/>
              </a:ext>
            </a:extLst>
          </p:cNvPr>
          <p:cNvSpPr txBox="1"/>
          <p:nvPr/>
        </p:nvSpPr>
        <p:spPr>
          <a:xfrm>
            <a:off x="4381197" y="2158713"/>
            <a:ext cx="700725" cy="11541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algn="ct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en-US" sz="75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Crizotinibe</a:t>
            </a:r>
          </a:p>
        </p:txBody>
      </p:sp>
      <p:sp>
        <p:nvSpPr>
          <p:cNvPr id="34" name="TextBox 50">
            <a:extLst>
              <a:ext uri="{FF2B5EF4-FFF2-40B4-BE49-F238E27FC236}">
                <a16:creationId xmlns:a16="http://schemas.microsoft.com/office/drawing/2014/main" id="{13675EC9-2E5C-C234-3E76-E93E7977C71E}"/>
              </a:ext>
            </a:extLst>
          </p:cNvPr>
          <p:cNvSpPr txBox="1"/>
          <p:nvPr/>
        </p:nvSpPr>
        <p:spPr>
          <a:xfrm>
            <a:off x="4460290" y="3892983"/>
            <a:ext cx="516127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algn="ctr"/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35" name="TextBox 54">
            <a:extLst>
              <a:ext uri="{FF2B5EF4-FFF2-40B4-BE49-F238E27FC236}">
                <a16:creationId xmlns:a16="http://schemas.microsoft.com/office/drawing/2014/main" id="{29E4B2A4-AC99-CD05-55C2-7F21B92C4116}"/>
              </a:ext>
            </a:extLst>
          </p:cNvPr>
          <p:cNvSpPr txBox="1"/>
          <p:nvPr/>
        </p:nvSpPr>
        <p:spPr>
          <a:xfrm>
            <a:off x="5296149" y="3892983"/>
            <a:ext cx="516127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algn="ctr"/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36" name="TextBox 62">
            <a:extLst>
              <a:ext uri="{FF2B5EF4-FFF2-40B4-BE49-F238E27FC236}">
                <a16:creationId xmlns:a16="http://schemas.microsoft.com/office/drawing/2014/main" id="{2CD3998E-EDEC-3C2C-6DAE-176DD1E7885B}"/>
              </a:ext>
            </a:extLst>
          </p:cNvPr>
          <p:cNvSpPr txBox="1"/>
          <p:nvPr/>
        </p:nvSpPr>
        <p:spPr>
          <a:xfrm>
            <a:off x="6519738" y="3892983"/>
            <a:ext cx="516127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algn="ctr"/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37" name="TextBox 64">
            <a:extLst>
              <a:ext uri="{FF2B5EF4-FFF2-40B4-BE49-F238E27FC236}">
                <a16:creationId xmlns:a16="http://schemas.microsoft.com/office/drawing/2014/main" id="{80768415-E39D-04FE-FAA1-EC2206092E2B}"/>
              </a:ext>
            </a:extLst>
          </p:cNvPr>
          <p:cNvSpPr txBox="1"/>
          <p:nvPr/>
        </p:nvSpPr>
        <p:spPr>
          <a:xfrm>
            <a:off x="6093663" y="3066747"/>
            <a:ext cx="474372" cy="11541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algn="ct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en-US" sz="7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Nivo</a:t>
            </a:r>
          </a:p>
        </p:txBody>
      </p:sp>
      <p:sp>
        <p:nvSpPr>
          <p:cNvPr id="38" name="TextBox 65">
            <a:extLst>
              <a:ext uri="{FF2B5EF4-FFF2-40B4-BE49-F238E27FC236}">
                <a16:creationId xmlns:a16="http://schemas.microsoft.com/office/drawing/2014/main" id="{61521906-8859-24A9-F800-E144CCA50840}"/>
              </a:ext>
            </a:extLst>
          </p:cNvPr>
          <p:cNvSpPr txBox="1"/>
          <p:nvPr/>
        </p:nvSpPr>
        <p:spPr>
          <a:xfrm>
            <a:off x="6075367" y="3892983"/>
            <a:ext cx="516127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algn="ctr"/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39" name="TextBox 72">
            <a:extLst>
              <a:ext uri="{FF2B5EF4-FFF2-40B4-BE49-F238E27FC236}">
                <a16:creationId xmlns:a16="http://schemas.microsoft.com/office/drawing/2014/main" id="{DC20DDFD-59C2-FA98-CD5D-151110B6C610}"/>
              </a:ext>
            </a:extLst>
          </p:cNvPr>
          <p:cNvSpPr txBox="1"/>
          <p:nvPr/>
        </p:nvSpPr>
        <p:spPr>
          <a:xfrm>
            <a:off x="5219005" y="2480884"/>
            <a:ext cx="668008" cy="11541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algn="ct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en-US" sz="7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Afatinibe</a:t>
            </a:r>
          </a:p>
        </p:txBody>
      </p:sp>
      <p:sp>
        <p:nvSpPr>
          <p:cNvPr id="40" name="TextBox 74">
            <a:extLst>
              <a:ext uri="{FF2B5EF4-FFF2-40B4-BE49-F238E27FC236}">
                <a16:creationId xmlns:a16="http://schemas.microsoft.com/office/drawing/2014/main" id="{837652DF-A0C7-F198-0BB3-48756B46E4CC}"/>
              </a:ext>
            </a:extLst>
          </p:cNvPr>
          <p:cNvSpPr txBox="1"/>
          <p:nvPr/>
        </p:nvSpPr>
        <p:spPr>
          <a:xfrm>
            <a:off x="6398793" y="2157600"/>
            <a:ext cx="763647" cy="11541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algn="ct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en-US" sz="7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Alectinibe</a:t>
            </a:r>
          </a:p>
        </p:txBody>
      </p:sp>
      <p:cxnSp>
        <p:nvCxnSpPr>
          <p:cNvPr id="41" name="Straight Connector 76">
            <a:extLst>
              <a:ext uri="{FF2B5EF4-FFF2-40B4-BE49-F238E27FC236}">
                <a16:creationId xmlns:a16="http://schemas.microsoft.com/office/drawing/2014/main" id="{BE8AAC2B-EF04-BD96-0B95-ACBB313F9C0D}"/>
              </a:ext>
            </a:extLst>
          </p:cNvPr>
          <p:cNvCxnSpPr>
            <a:cxnSpLocks/>
          </p:cNvCxnSpPr>
          <p:nvPr/>
        </p:nvCxnSpPr>
        <p:spPr>
          <a:xfrm>
            <a:off x="3913578" y="3248075"/>
            <a:ext cx="0" cy="498289"/>
          </a:xfrm>
          <a:prstGeom prst="line">
            <a:avLst/>
          </a:prstGeom>
          <a:ln w="19050" cmpd="sng">
            <a:solidFill>
              <a:schemeClr val="bg1"/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77">
            <a:extLst>
              <a:ext uri="{FF2B5EF4-FFF2-40B4-BE49-F238E27FC236}">
                <a16:creationId xmlns:a16="http://schemas.microsoft.com/office/drawing/2014/main" id="{5440DAC3-1399-F39B-BC65-187C87B108A5}"/>
              </a:ext>
            </a:extLst>
          </p:cNvPr>
          <p:cNvSpPr txBox="1"/>
          <p:nvPr/>
        </p:nvSpPr>
        <p:spPr>
          <a:xfrm>
            <a:off x="3583033" y="3066747"/>
            <a:ext cx="661090" cy="11541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pt-BR"/>
            </a:defPPr>
            <a:lvl1pPr marR="0" lvl="0" indent="0" algn="ct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en-US" sz="750" b="1">
                <a:latin typeface="Arial" panose="020B0604020202020204" pitchFamily="34" charset="0"/>
                <a:cs typeface="Arial" panose="020B0604020202020204" pitchFamily="34" charset="0"/>
              </a:rPr>
              <a:t>Pemetrexede</a:t>
            </a:r>
          </a:p>
        </p:txBody>
      </p:sp>
      <p:sp>
        <p:nvSpPr>
          <p:cNvPr id="43" name="TextBox 79">
            <a:extLst>
              <a:ext uri="{FF2B5EF4-FFF2-40B4-BE49-F238E27FC236}">
                <a16:creationId xmlns:a16="http://schemas.microsoft.com/office/drawing/2014/main" id="{D60AE836-E420-1F3C-19AF-998C41F241E5}"/>
              </a:ext>
            </a:extLst>
          </p:cNvPr>
          <p:cNvSpPr txBox="1"/>
          <p:nvPr/>
        </p:nvSpPr>
        <p:spPr>
          <a:xfrm>
            <a:off x="3656534" y="3892983"/>
            <a:ext cx="516127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algn="ctr"/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44" name="TextBox 80">
            <a:extLst>
              <a:ext uri="{FF2B5EF4-FFF2-40B4-BE49-F238E27FC236}">
                <a16:creationId xmlns:a16="http://schemas.microsoft.com/office/drawing/2014/main" id="{7050814C-83F9-B6E6-ACD0-FECE147FACD8}"/>
              </a:ext>
            </a:extLst>
          </p:cNvPr>
          <p:cNvSpPr txBox="1"/>
          <p:nvPr/>
        </p:nvSpPr>
        <p:spPr>
          <a:xfrm rot="16200000">
            <a:off x="1358094" y="3043797"/>
            <a:ext cx="1046003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1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en-US" sz="900" err="1">
                <a:solidFill>
                  <a:srgbClr val="43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Doença</a:t>
            </a:r>
            <a:r>
              <a:rPr lang="en-US" sz="900">
                <a:solidFill>
                  <a:srgbClr val="43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err="1">
                <a:solidFill>
                  <a:srgbClr val="43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metastática</a:t>
            </a:r>
            <a:endParaRPr lang="en-US" sz="900">
              <a:solidFill>
                <a:srgbClr val="4354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84">
            <a:extLst>
              <a:ext uri="{FF2B5EF4-FFF2-40B4-BE49-F238E27FC236}">
                <a16:creationId xmlns:a16="http://schemas.microsoft.com/office/drawing/2014/main" id="{1336BBC6-F7C2-FC3A-846A-9A574DB584F4}"/>
              </a:ext>
            </a:extLst>
          </p:cNvPr>
          <p:cNvSpPr txBox="1"/>
          <p:nvPr/>
        </p:nvSpPr>
        <p:spPr>
          <a:xfrm>
            <a:off x="2426769" y="2158713"/>
            <a:ext cx="1098777" cy="12662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algn="ct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en-US" sz="7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Docetaxel</a:t>
            </a:r>
          </a:p>
        </p:txBody>
      </p:sp>
      <p:sp>
        <p:nvSpPr>
          <p:cNvPr id="46" name="TextBox 88">
            <a:extLst>
              <a:ext uri="{FF2B5EF4-FFF2-40B4-BE49-F238E27FC236}">
                <a16:creationId xmlns:a16="http://schemas.microsoft.com/office/drawing/2014/main" id="{5D1CDFA1-F2E8-35BE-D982-FAA1A1EFA270}"/>
              </a:ext>
            </a:extLst>
          </p:cNvPr>
          <p:cNvSpPr txBox="1"/>
          <p:nvPr/>
        </p:nvSpPr>
        <p:spPr>
          <a:xfrm>
            <a:off x="6929603" y="3892983"/>
            <a:ext cx="516127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algn="ctr"/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47" name="TextBox 92">
            <a:extLst>
              <a:ext uri="{FF2B5EF4-FFF2-40B4-BE49-F238E27FC236}">
                <a16:creationId xmlns:a16="http://schemas.microsoft.com/office/drawing/2014/main" id="{7866E4F3-AF74-4081-BE3A-29AFC77DD9CE}"/>
              </a:ext>
            </a:extLst>
          </p:cNvPr>
          <p:cNvSpPr txBox="1"/>
          <p:nvPr/>
        </p:nvSpPr>
        <p:spPr>
          <a:xfrm>
            <a:off x="7339468" y="3892983"/>
            <a:ext cx="516127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algn="ctr"/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48" name="TextBox 93">
            <a:extLst>
              <a:ext uri="{FF2B5EF4-FFF2-40B4-BE49-F238E27FC236}">
                <a16:creationId xmlns:a16="http://schemas.microsoft.com/office/drawing/2014/main" id="{03F0593A-C888-E7B0-8C5D-61A6CA01F9A1}"/>
              </a:ext>
            </a:extLst>
          </p:cNvPr>
          <p:cNvSpPr txBox="1"/>
          <p:nvPr/>
        </p:nvSpPr>
        <p:spPr>
          <a:xfrm>
            <a:off x="7141377" y="1945097"/>
            <a:ext cx="524393" cy="323165"/>
          </a:xfrm>
          <a:prstGeom prst="rect">
            <a:avLst/>
          </a:prstGeom>
          <a:noFill/>
          <a:effectLst/>
        </p:spPr>
        <p:txBody>
          <a:bodyPr wrap="square" lIns="0" rIns="0" bIns="0" rtlCol="0">
            <a:spAutoFit/>
          </a:bodyPr>
          <a:lstStyle>
            <a:defPPr>
              <a:defRPr lang="en-US"/>
            </a:defPPr>
            <a:lvl1pPr marR="0" lvl="0" indent="0" algn="ct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>
              <a:lnSpc>
                <a:spcPct val="80000"/>
              </a:lnSpc>
            </a:pPr>
            <a:r>
              <a:rPr lang="en-US" sz="7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 / peme /</a:t>
            </a:r>
            <a:br>
              <a:rPr lang="en-US" sz="7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pembro</a:t>
            </a:r>
          </a:p>
        </p:txBody>
      </p:sp>
      <p:sp>
        <p:nvSpPr>
          <p:cNvPr id="49" name="TextBox 98">
            <a:extLst>
              <a:ext uri="{FF2B5EF4-FFF2-40B4-BE49-F238E27FC236}">
                <a16:creationId xmlns:a16="http://schemas.microsoft.com/office/drawing/2014/main" id="{FF14F24E-68B8-4FC8-A704-7E479960356B}"/>
              </a:ext>
            </a:extLst>
          </p:cNvPr>
          <p:cNvSpPr txBox="1"/>
          <p:nvPr/>
        </p:nvSpPr>
        <p:spPr>
          <a:xfrm>
            <a:off x="7429026" y="3339873"/>
            <a:ext cx="481185" cy="230832"/>
          </a:xfrm>
          <a:prstGeom prst="rect">
            <a:avLst/>
          </a:prstGeom>
          <a:noFill/>
          <a:effectLst/>
        </p:spPr>
        <p:txBody>
          <a:bodyPr wrap="square" lIns="0" rIns="0" bIns="0" rtlCol="0">
            <a:spAutoFit/>
          </a:bodyPr>
          <a:lstStyle>
            <a:defPPr>
              <a:defRPr lang="en-US"/>
            </a:defPPr>
            <a:lvl1pPr marR="0" lvl="0" indent="0" algn="ct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>
              <a:lnSpc>
                <a:spcPct val="80000"/>
              </a:lnSpc>
            </a:pPr>
            <a:r>
              <a:rPr lang="en-US" sz="7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Brigatinibe</a:t>
            </a:r>
          </a:p>
        </p:txBody>
      </p:sp>
      <p:sp>
        <p:nvSpPr>
          <p:cNvPr id="50" name="TextBox 103">
            <a:extLst>
              <a:ext uri="{FF2B5EF4-FFF2-40B4-BE49-F238E27FC236}">
                <a16:creationId xmlns:a16="http://schemas.microsoft.com/office/drawing/2014/main" id="{21881B9A-8B96-A3A6-68EF-2DF513FD82E0}"/>
              </a:ext>
            </a:extLst>
          </p:cNvPr>
          <p:cNvSpPr txBox="1"/>
          <p:nvPr/>
        </p:nvSpPr>
        <p:spPr>
          <a:xfrm>
            <a:off x="4889848" y="3892983"/>
            <a:ext cx="516127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algn="ctr"/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51" name="TextBox 106">
            <a:extLst>
              <a:ext uri="{FF2B5EF4-FFF2-40B4-BE49-F238E27FC236}">
                <a16:creationId xmlns:a16="http://schemas.microsoft.com/office/drawing/2014/main" id="{E1D93C2A-471E-346E-50DD-73A468C46DEF}"/>
              </a:ext>
            </a:extLst>
          </p:cNvPr>
          <p:cNvSpPr txBox="1"/>
          <p:nvPr/>
        </p:nvSpPr>
        <p:spPr>
          <a:xfrm>
            <a:off x="7749334" y="3895793"/>
            <a:ext cx="516127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algn="ctr"/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cxnSp>
        <p:nvCxnSpPr>
          <p:cNvPr id="52" name="Straight Connector 41">
            <a:extLst>
              <a:ext uri="{FF2B5EF4-FFF2-40B4-BE49-F238E27FC236}">
                <a16:creationId xmlns:a16="http://schemas.microsoft.com/office/drawing/2014/main" id="{D2C65B49-C269-43A8-1F97-71C782C6293A}"/>
              </a:ext>
            </a:extLst>
          </p:cNvPr>
          <p:cNvCxnSpPr>
            <a:cxnSpLocks/>
          </p:cNvCxnSpPr>
          <p:nvPr/>
        </p:nvCxnSpPr>
        <p:spPr>
          <a:xfrm>
            <a:off x="2154991" y="3774233"/>
            <a:ext cx="0" cy="102249"/>
          </a:xfrm>
          <a:prstGeom prst="line">
            <a:avLst/>
          </a:prstGeom>
          <a:ln w="19050" cmpd="sng">
            <a:solidFill>
              <a:srgbClr val="00CAD9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45">
            <a:extLst>
              <a:ext uri="{FF2B5EF4-FFF2-40B4-BE49-F238E27FC236}">
                <a16:creationId xmlns:a16="http://schemas.microsoft.com/office/drawing/2014/main" id="{69E9470E-C071-F12C-5744-16DC18A5A888}"/>
              </a:ext>
            </a:extLst>
          </p:cNvPr>
          <p:cNvCxnSpPr>
            <a:cxnSpLocks/>
          </p:cNvCxnSpPr>
          <p:nvPr/>
        </p:nvCxnSpPr>
        <p:spPr>
          <a:xfrm>
            <a:off x="2976157" y="3774233"/>
            <a:ext cx="0" cy="102249"/>
          </a:xfrm>
          <a:prstGeom prst="line">
            <a:avLst/>
          </a:prstGeom>
          <a:ln w="19050" cmpd="sng">
            <a:solidFill>
              <a:srgbClr val="00CAD9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49">
            <a:extLst>
              <a:ext uri="{FF2B5EF4-FFF2-40B4-BE49-F238E27FC236}">
                <a16:creationId xmlns:a16="http://schemas.microsoft.com/office/drawing/2014/main" id="{A3AC3896-0315-8BEE-3232-74E4B1F775CF}"/>
              </a:ext>
            </a:extLst>
          </p:cNvPr>
          <p:cNvCxnSpPr/>
          <p:nvPr/>
        </p:nvCxnSpPr>
        <p:spPr>
          <a:xfrm>
            <a:off x="4731987" y="3774233"/>
            <a:ext cx="0" cy="102249"/>
          </a:xfrm>
          <a:prstGeom prst="line">
            <a:avLst/>
          </a:prstGeom>
          <a:ln w="19050" cmpd="sng">
            <a:solidFill>
              <a:srgbClr val="00CAD9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3">
            <a:extLst>
              <a:ext uri="{FF2B5EF4-FFF2-40B4-BE49-F238E27FC236}">
                <a16:creationId xmlns:a16="http://schemas.microsoft.com/office/drawing/2014/main" id="{B057285F-C1E6-BE0C-2BA6-5A2C974C994F}"/>
              </a:ext>
            </a:extLst>
          </p:cNvPr>
          <p:cNvCxnSpPr/>
          <p:nvPr/>
        </p:nvCxnSpPr>
        <p:spPr>
          <a:xfrm>
            <a:off x="5141190" y="3774233"/>
            <a:ext cx="0" cy="102249"/>
          </a:xfrm>
          <a:prstGeom prst="line">
            <a:avLst/>
          </a:prstGeom>
          <a:ln w="19050" cmpd="sng">
            <a:solidFill>
              <a:srgbClr val="00CAD9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61">
            <a:extLst>
              <a:ext uri="{FF2B5EF4-FFF2-40B4-BE49-F238E27FC236}">
                <a16:creationId xmlns:a16="http://schemas.microsoft.com/office/drawing/2014/main" id="{5945F01A-EFC8-9B63-1D2D-2DB253D4779E}"/>
              </a:ext>
            </a:extLst>
          </p:cNvPr>
          <p:cNvCxnSpPr/>
          <p:nvPr/>
        </p:nvCxnSpPr>
        <p:spPr>
          <a:xfrm>
            <a:off x="6778002" y="3774233"/>
            <a:ext cx="0" cy="102249"/>
          </a:xfrm>
          <a:prstGeom prst="line">
            <a:avLst/>
          </a:prstGeom>
          <a:ln w="19050" cmpd="sng">
            <a:solidFill>
              <a:srgbClr val="00CAD9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66">
            <a:extLst>
              <a:ext uri="{FF2B5EF4-FFF2-40B4-BE49-F238E27FC236}">
                <a16:creationId xmlns:a16="http://schemas.microsoft.com/office/drawing/2014/main" id="{96D1BD4D-4BF3-ED03-5899-678E00F96DB2}"/>
              </a:ext>
            </a:extLst>
          </p:cNvPr>
          <p:cNvCxnSpPr>
            <a:cxnSpLocks/>
          </p:cNvCxnSpPr>
          <p:nvPr/>
        </p:nvCxnSpPr>
        <p:spPr>
          <a:xfrm>
            <a:off x="6330849" y="3774233"/>
            <a:ext cx="0" cy="102249"/>
          </a:xfrm>
          <a:prstGeom prst="line">
            <a:avLst/>
          </a:prstGeom>
          <a:ln w="19050" cmpd="sng">
            <a:solidFill>
              <a:srgbClr val="00CAD9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71">
            <a:extLst>
              <a:ext uri="{FF2B5EF4-FFF2-40B4-BE49-F238E27FC236}">
                <a16:creationId xmlns:a16="http://schemas.microsoft.com/office/drawing/2014/main" id="{6E0D67F9-39D5-1B2E-AAAF-46EFC4E4E268}"/>
              </a:ext>
            </a:extLst>
          </p:cNvPr>
          <p:cNvCxnSpPr>
            <a:cxnSpLocks/>
          </p:cNvCxnSpPr>
          <p:nvPr/>
        </p:nvCxnSpPr>
        <p:spPr>
          <a:xfrm>
            <a:off x="5553009" y="3774233"/>
            <a:ext cx="0" cy="102249"/>
          </a:xfrm>
          <a:prstGeom prst="line">
            <a:avLst/>
          </a:prstGeom>
          <a:ln w="19050" cmpd="sng">
            <a:solidFill>
              <a:srgbClr val="00CAD9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78">
            <a:extLst>
              <a:ext uri="{FF2B5EF4-FFF2-40B4-BE49-F238E27FC236}">
                <a16:creationId xmlns:a16="http://schemas.microsoft.com/office/drawing/2014/main" id="{4E26CF13-E6FB-A59C-43DE-9AD2F3052861}"/>
              </a:ext>
            </a:extLst>
          </p:cNvPr>
          <p:cNvCxnSpPr>
            <a:cxnSpLocks/>
          </p:cNvCxnSpPr>
          <p:nvPr/>
        </p:nvCxnSpPr>
        <p:spPr>
          <a:xfrm>
            <a:off x="3913578" y="3774233"/>
            <a:ext cx="0" cy="102249"/>
          </a:xfrm>
          <a:prstGeom prst="line">
            <a:avLst/>
          </a:prstGeom>
          <a:ln w="19050" cmpd="sng">
            <a:solidFill>
              <a:srgbClr val="00CAD9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87">
            <a:extLst>
              <a:ext uri="{FF2B5EF4-FFF2-40B4-BE49-F238E27FC236}">
                <a16:creationId xmlns:a16="http://schemas.microsoft.com/office/drawing/2014/main" id="{DEFE6C33-6F86-EB4F-3400-92F010756028}"/>
              </a:ext>
            </a:extLst>
          </p:cNvPr>
          <p:cNvCxnSpPr/>
          <p:nvPr/>
        </p:nvCxnSpPr>
        <p:spPr>
          <a:xfrm>
            <a:off x="7187205" y="3774233"/>
            <a:ext cx="0" cy="102249"/>
          </a:xfrm>
          <a:prstGeom prst="line">
            <a:avLst/>
          </a:prstGeom>
          <a:ln w="19050" cmpd="sng">
            <a:solidFill>
              <a:srgbClr val="00CAD9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91">
            <a:extLst>
              <a:ext uri="{FF2B5EF4-FFF2-40B4-BE49-F238E27FC236}">
                <a16:creationId xmlns:a16="http://schemas.microsoft.com/office/drawing/2014/main" id="{869EE905-F2C2-7485-D79B-787A6E13CD26}"/>
              </a:ext>
            </a:extLst>
          </p:cNvPr>
          <p:cNvCxnSpPr/>
          <p:nvPr/>
        </p:nvCxnSpPr>
        <p:spPr>
          <a:xfrm>
            <a:off x="7596408" y="3774233"/>
            <a:ext cx="0" cy="102249"/>
          </a:xfrm>
          <a:prstGeom prst="line">
            <a:avLst/>
          </a:prstGeom>
          <a:ln w="19050" cmpd="sng">
            <a:solidFill>
              <a:srgbClr val="00CAD9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105">
            <a:extLst>
              <a:ext uri="{FF2B5EF4-FFF2-40B4-BE49-F238E27FC236}">
                <a16:creationId xmlns:a16="http://schemas.microsoft.com/office/drawing/2014/main" id="{D8FE940F-9CE6-7FA0-0996-DE2871F9E894}"/>
              </a:ext>
            </a:extLst>
          </p:cNvPr>
          <p:cNvCxnSpPr/>
          <p:nvPr/>
        </p:nvCxnSpPr>
        <p:spPr>
          <a:xfrm>
            <a:off x="8005611" y="3774233"/>
            <a:ext cx="0" cy="102249"/>
          </a:xfrm>
          <a:prstGeom prst="line">
            <a:avLst/>
          </a:prstGeom>
          <a:ln w="19050" cmpd="sng">
            <a:solidFill>
              <a:srgbClr val="00CAD9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107">
            <a:extLst>
              <a:ext uri="{FF2B5EF4-FFF2-40B4-BE49-F238E27FC236}">
                <a16:creationId xmlns:a16="http://schemas.microsoft.com/office/drawing/2014/main" id="{80D5A890-6676-DE1B-2709-DDBA5A2A5503}"/>
              </a:ext>
            </a:extLst>
          </p:cNvPr>
          <p:cNvCxnSpPr/>
          <p:nvPr/>
        </p:nvCxnSpPr>
        <p:spPr>
          <a:xfrm>
            <a:off x="8414810" y="3774233"/>
            <a:ext cx="0" cy="102249"/>
          </a:xfrm>
          <a:prstGeom prst="line">
            <a:avLst/>
          </a:prstGeom>
          <a:ln w="19050" cmpd="sng">
            <a:solidFill>
              <a:srgbClr val="00CAD9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111">
            <a:extLst>
              <a:ext uri="{FF2B5EF4-FFF2-40B4-BE49-F238E27FC236}">
                <a16:creationId xmlns:a16="http://schemas.microsoft.com/office/drawing/2014/main" id="{5347870F-E92C-A74C-78EA-0700359A15BA}"/>
              </a:ext>
            </a:extLst>
          </p:cNvPr>
          <p:cNvSpPr txBox="1"/>
          <p:nvPr/>
        </p:nvSpPr>
        <p:spPr>
          <a:xfrm>
            <a:off x="8159198" y="3891397"/>
            <a:ext cx="516127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algn="ctr"/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65" name="TextBox 100">
            <a:extLst>
              <a:ext uri="{FF2B5EF4-FFF2-40B4-BE49-F238E27FC236}">
                <a16:creationId xmlns:a16="http://schemas.microsoft.com/office/drawing/2014/main" id="{EB58EC3E-A58D-193F-1EFC-2490F3049360}"/>
              </a:ext>
            </a:extLst>
          </p:cNvPr>
          <p:cNvSpPr txBox="1"/>
          <p:nvPr/>
        </p:nvSpPr>
        <p:spPr>
          <a:xfrm>
            <a:off x="7734008" y="2293593"/>
            <a:ext cx="377309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algn="ct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>
              <a:lnSpc>
                <a:spcPct val="80000"/>
              </a:lnSpc>
            </a:pPr>
            <a:r>
              <a:rPr lang="en-US" sz="7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3× chemo </a:t>
            </a:r>
          </a:p>
          <a:p>
            <a:pPr>
              <a:lnSpc>
                <a:spcPct val="80000"/>
              </a:lnSpc>
            </a:pPr>
            <a:r>
              <a:rPr lang="en-US" sz="7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IO</a:t>
            </a:r>
          </a:p>
        </p:txBody>
      </p:sp>
      <p:cxnSp>
        <p:nvCxnSpPr>
          <p:cNvPr id="66" name="Straight Connector 35">
            <a:extLst>
              <a:ext uri="{FF2B5EF4-FFF2-40B4-BE49-F238E27FC236}">
                <a16:creationId xmlns:a16="http://schemas.microsoft.com/office/drawing/2014/main" id="{44B314E2-1950-60F3-A5F3-E4780EEC8D48}"/>
              </a:ext>
            </a:extLst>
          </p:cNvPr>
          <p:cNvCxnSpPr>
            <a:cxnSpLocks/>
          </p:cNvCxnSpPr>
          <p:nvPr/>
        </p:nvCxnSpPr>
        <p:spPr>
          <a:xfrm>
            <a:off x="2154991" y="2672748"/>
            <a:ext cx="0" cy="498289"/>
          </a:xfrm>
          <a:prstGeom prst="line">
            <a:avLst/>
          </a:prstGeom>
          <a:ln w="76200" cap="rnd" cmpd="sng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35">
            <a:extLst>
              <a:ext uri="{FF2B5EF4-FFF2-40B4-BE49-F238E27FC236}">
                <a16:creationId xmlns:a16="http://schemas.microsoft.com/office/drawing/2014/main" id="{10299AD6-5ED0-A9D2-8C3A-08C9C1868DA0}"/>
              </a:ext>
            </a:extLst>
          </p:cNvPr>
          <p:cNvCxnSpPr>
            <a:cxnSpLocks/>
          </p:cNvCxnSpPr>
          <p:nvPr/>
        </p:nvCxnSpPr>
        <p:spPr>
          <a:xfrm>
            <a:off x="2976157" y="2330567"/>
            <a:ext cx="0" cy="867422"/>
          </a:xfrm>
          <a:prstGeom prst="line">
            <a:avLst/>
          </a:prstGeom>
          <a:ln w="76200" cap="rnd" cmpd="sng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44">
            <a:extLst>
              <a:ext uri="{FF2B5EF4-FFF2-40B4-BE49-F238E27FC236}">
                <a16:creationId xmlns:a16="http://schemas.microsoft.com/office/drawing/2014/main" id="{5DBA5772-B706-C8A9-8245-08298095DD07}"/>
              </a:ext>
            </a:extLst>
          </p:cNvPr>
          <p:cNvSpPr txBox="1"/>
          <p:nvPr/>
        </p:nvSpPr>
        <p:spPr>
          <a:xfrm>
            <a:off x="2426769" y="2705462"/>
            <a:ext cx="1098777" cy="171228"/>
          </a:xfrm>
          <a:prstGeom prst="rect">
            <a:avLst/>
          </a:prstGeom>
          <a:solidFill>
            <a:srgbClr val="AFABAB"/>
          </a:solidFill>
          <a:effectLst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R="0" lvl="0" indent="0" algn="ct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en-US" sz="75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Bevacizumabe</a:t>
            </a:r>
            <a:endParaRPr lang="en-US" sz="7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" name="Straight Connector 76">
            <a:extLst>
              <a:ext uri="{FF2B5EF4-FFF2-40B4-BE49-F238E27FC236}">
                <a16:creationId xmlns:a16="http://schemas.microsoft.com/office/drawing/2014/main" id="{9C05CC1D-6E5C-A2C3-E59E-F1F07FC17CD7}"/>
              </a:ext>
            </a:extLst>
          </p:cNvPr>
          <p:cNvCxnSpPr>
            <a:cxnSpLocks/>
          </p:cNvCxnSpPr>
          <p:nvPr/>
        </p:nvCxnSpPr>
        <p:spPr>
          <a:xfrm>
            <a:off x="5147910" y="3248075"/>
            <a:ext cx="0" cy="498289"/>
          </a:xfrm>
          <a:prstGeom prst="line">
            <a:avLst/>
          </a:prstGeom>
          <a:ln w="19050" cmpd="sng">
            <a:solidFill>
              <a:schemeClr val="bg1"/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39">
            <a:extLst>
              <a:ext uri="{FF2B5EF4-FFF2-40B4-BE49-F238E27FC236}">
                <a16:creationId xmlns:a16="http://schemas.microsoft.com/office/drawing/2014/main" id="{7306B472-FFBB-9058-4910-EC04720E56F2}"/>
              </a:ext>
            </a:extLst>
          </p:cNvPr>
          <p:cNvCxnSpPr>
            <a:cxnSpLocks/>
          </p:cNvCxnSpPr>
          <p:nvPr/>
        </p:nvCxnSpPr>
        <p:spPr>
          <a:xfrm>
            <a:off x="5553009" y="3248075"/>
            <a:ext cx="0" cy="498289"/>
          </a:xfrm>
          <a:prstGeom prst="line">
            <a:avLst/>
          </a:prstGeom>
          <a:ln w="19050" cmpd="sng">
            <a:solidFill>
              <a:schemeClr val="bg1"/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35">
            <a:extLst>
              <a:ext uri="{FF2B5EF4-FFF2-40B4-BE49-F238E27FC236}">
                <a16:creationId xmlns:a16="http://schemas.microsoft.com/office/drawing/2014/main" id="{E24EEC1E-40EF-6939-F83C-B63C7F6B6F79}"/>
              </a:ext>
            </a:extLst>
          </p:cNvPr>
          <p:cNvCxnSpPr>
            <a:cxnSpLocks/>
          </p:cNvCxnSpPr>
          <p:nvPr/>
        </p:nvCxnSpPr>
        <p:spPr>
          <a:xfrm>
            <a:off x="5553009" y="2672748"/>
            <a:ext cx="0" cy="498289"/>
          </a:xfrm>
          <a:prstGeom prst="line">
            <a:avLst/>
          </a:prstGeom>
          <a:ln w="76200" cap="rnd" cmpd="sng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6">
            <a:extLst>
              <a:ext uri="{FF2B5EF4-FFF2-40B4-BE49-F238E27FC236}">
                <a16:creationId xmlns:a16="http://schemas.microsoft.com/office/drawing/2014/main" id="{053A8304-D683-43FF-3324-D3B583C9009E}"/>
              </a:ext>
            </a:extLst>
          </p:cNvPr>
          <p:cNvCxnSpPr>
            <a:cxnSpLocks/>
          </p:cNvCxnSpPr>
          <p:nvPr/>
        </p:nvCxnSpPr>
        <p:spPr>
          <a:xfrm>
            <a:off x="6330849" y="3248075"/>
            <a:ext cx="0" cy="498289"/>
          </a:xfrm>
          <a:prstGeom prst="line">
            <a:avLst/>
          </a:prstGeom>
          <a:ln w="19050" cmpd="sng">
            <a:solidFill>
              <a:schemeClr val="bg1"/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6">
            <a:extLst>
              <a:ext uri="{FF2B5EF4-FFF2-40B4-BE49-F238E27FC236}">
                <a16:creationId xmlns:a16="http://schemas.microsoft.com/office/drawing/2014/main" id="{B2E9F914-7D3D-03C0-F28A-47E122E8EF1F}"/>
              </a:ext>
            </a:extLst>
          </p:cNvPr>
          <p:cNvCxnSpPr>
            <a:cxnSpLocks/>
          </p:cNvCxnSpPr>
          <p:nvPr/>
        </p:nvCxnSpPr>
        <p:spPr>
          <a:xfrm>
            <a:off x="6780616" y="3248075"/>
            <a:ext cx="0" cy="498289"/>
          </a:xfrm>
          <a:prstGeom prst="line">
            <a:avLst/>
          </a:prstGeom>
          <a:ln w="19050" cmpd="sng">
            <a:solidFill>
              <a:schemeClr val="bg1"/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35">
            <a:extLst>
              <a:ext uri="{FF2B5EF4-FFF2-40B4-BE49-F238E27FC236}">
                <a16:creationId xmlns:a16="http://schemas.microsoft.com/office/drawing/2014/main" id="{E571D73A-5FC4-72EE-FB7C-C1CE092DC9EC}"/>
              </a:ext>
            </a:extLst>
          </p:cNvPr>
          <p:cNvCxnSpPr>
            <a:cxnSpLocks/>
          </p:cNvCxnSpPr>
          <p:nvPr/>
        </p:nvCxnSpPr>
        <p:spPr>
          <a:xfrm>
            <a:off x="6780616" y="2330567"/>
            <a:ext cx="0" cy="867422"/>
          </a:xfrm>
          <a:prstGeom prst="line">
            <a:avLst/>
          </a:prstGeom>
          <a:ln w="76200" cap="rnd" cmpd="sng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39">
            <a:extLst>
              <a:ext uri="{FF2B5EF4-FFF2-40B4-BE49-F238E27FC236}">
                <a16:creationId xmlns:a16="http://schemas.microsoft.com/office/drawing/2014/main" id="{BFC35E2B-CA13-D8A6-7432-ACA8ECF2C666}"/>
              </a:ext>
            </a:extLst>
          </p:cNvPr>
          <p:cNvCxnSpPr>
            <a:cxnSpLocks/>
          </p:cNvCxnSpPr>
          <p:nvPr/>
        </p:nvCxnSpPr>
        <p:spPr>
          <a:xfrm>
            <a:off x="6494366" y="3248075"/>
            <a:ext cx="0" cy="498289"/>
          </a:xfrm>
          <a:prstGeom prst="line">
            <a:avLst/>
          </a:prstGeom>
          <a:ln w="19050" cmpd="sng">
            <a:solidFill>
              <a:schemeClr val="bg1"/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35">
            <a:extLst>
              <a:ext uri="{FF2B5EF4-FFF2-40B4-BE49-F238E27FC236}">
                <a16:creationId xmlns:a16="http://schemas.microsoft.com/office/drawing/2014/main" id="{4B1A7F99-8B50-4F54-5995-F790AC84310F}"/>
              </a:ext>
            </a:extLst>
          </p:cNvPr>
          <p:cNvCxnSpPr>
            <a:cxnSpLocks/>
          </p:cNvCxnSpPr>
          <p:nvPr/>
        </p:nvCxnSpPr>
        <p:spPr>
          <a:xfrm>
            <a:off x="6494366" y="2672748"/>
            <a:ext cx="0" cy="498289"/>
          </a:xfrm>
          <a:prstGeom prst="line">
            <a:avLst/>
          </a:prstGeom>
          <a:ln w="76200" cap="rnd" cmpd="sng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60">
            <a:extLst>
              <a:ext uri="{FF2B5EF4-FFF2-40B4-BE49-F238E27FC236}">
                <a16:creationId xmlns:a16="http://schemas.microsoft.com/office/drawing/2014/main" id="{75275783-8040-F8FA-1EAC-D0720082F7DD}"/>
              </a:ext>
            </a:extLst>
          </p:cNvPr>
          <p:cNvSpPr txBox="1"/>
          <p:nvPr/>
        </p:nvSpPr>
        <p:spPr>
          <a:xfrm>
            <a:off x="6574460" y="3066747"/>
            <a:ext cx="412313" cy="151439"/>
          </a:xfrm>
          <a:prstGeom prst="rect">
            <a:avLst/>
          </a:prstGeom>
          <a:solidFill>
            <a:srgbClr val="AFABAB"/>
          </a:solidFill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algn="ct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en-US" sz="7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Pembro</a:t>
            </a:r>
          </a:p>
        </p:txBody>
      </p:sp>
      <p:sp>
        <p:nvSpPr>
          <p:cNvPr id="78" name="TextBox 73">
            <a:extLst>
              <a:ext uri="{FF2B5EF4-FFF2-40B4-BE49-F238E27FC236}">
                <a16:creationId xmlns:a16="http://schemas.microsoft.com/office/drawing/2014/main" id="{DBC45662-FE4A-D94A-4C9E-BD22E2A606DB}"/>
              </a:ext>
            </a:extLst>
          </p:cNvPr>
          <p:cNvSpPr txBox="1"/>
          <p:nvPr/>
        </p:nvSpPr>
        <p:spPr>
          <a:xfrm>
            <a:off x="6392025" y="2397024"/>
            <a:ext cx="777182" cy="115416"/>
          </a:xfrm>
          <a:prstGeom prst="rect">
            <a:avLst/>
          </a:prstGeom>
          <a:solidFill>
            <a:srgbClr val="AFABAB"/>
          </a:solidFill>
          <a:effectLst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algn="ct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en-US" sz="7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Osimertinibe</a:t>
            </a:r>
          </a:p>
        </p:txBody>
      </p:sp>
      <p:sp>
        <p:nvSpPr>
          <p:cNvPr id="79" name="TextBox 75">
            <a:extLst>
              <a:ext uri="{FF2B5EF4-FFF2-40B4-BE49-F238E27FC236}">
                <a16:creationId xmlns:a16="http://schemas.microsoft.com/office/drawing/2014/main" id="{F941F74D-CE9F-F145-934F-BC170A8B5F5D}"/>
              </a:ext>
            </a:extLst>
          </p:cNvPr>
          <p:cNvSpPr txBox="1"/>
          <p:nvPr/>
        </p:nvSpPr>
        <p:spPr>
          <a:xfrm>
            <a:off x="6254790" y="2608871"/>
            <a:ext cx="474372" cy="115416"/>
          </a:xfrm>
          <a:prstGeom prst="rect">
            <a:avLst/>
          </a:prstGeom>
          <a:solidFill>
            <a:srgbClr val="AFABAB"/>
          </a:solidFill>
          <a:effectLst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algn="ct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en-US" sz="7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Gefitinibe</a:t>
            </a:r>
          </a:p>
        </p:txBody>
      </p:sp>
      <p:cxnSp>
        <p:nvCxnSpPr>
          <p:cNvPr id="80" name="Straight Connector 76">
            <a:extLst>
              <a:ext uri="{FF2B5EF4-FFF2-40B4-BE49-F238E27FC236}">
                <a16:creationId xmlns:a16="http://schemas.microsoft.com/office/drawing/2014/main" id="{7F470C47-1349-3623-68BC-859AC300800C}"/>
              </a:ext>
            </a:extLst>
          </p:cNvPr>
          <p:cNvCxnSpPr>
            <a:cxnSpLocks/>
          </p:cNvCxnSpPr>
          <p:nvPr/>
        </p:nvCxnSpPr>
        <p:spPr>
          <a:xfrm>
            <a:off x="7023503" y="2965013"/>
            <a:ext cx="0" cy="781350"/>
          </a:xfrm>
          <a:prstGeom prst="line">
            <a:avLst/>
          </a:prstGeom>
          <a:ln w="19050" cmpd="sng">
            <a:solidFill>
              <a:schemeClr val="bg1"/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60">
            <a:extLst>
              <a:ext uri="{FF2B5EF4-FFF2-40B4-BE49-F238E27FC236}">
                <a16:creationId xmlns:a16="http://schemas.microsoft.com/office/drawing/2014/main" id="{27A8FBF8-877D-934C-DE61-1A3A8CFA315C}"/>
              </a:ext>
            </a:extLst>
          </p:cNvPr>
          <p:cNvSpPr txBox="1"/>
          <p:nvPr/>
        </p:nvSpPr>
        <p:spPr>
          <a:xfrm>
            <a:off x="6860523" y="2772523"/>
            <a:ext cx="325961" cy="119723"/>
          </a:xfrm>
          <a:prstGeom prst="rect">
            <a:avLst/>
          </a:prstGeom>
          <a:solidFill>
            <a:srgbClr val="AFABAB"/>
          </a:solidFill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algn="ct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en-US" sz="7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Atezo</a:t>
            </a:r>
          </a:p>
        </p:txBody>
      </p:sp>
      <p:cxnSp>
        <p:nvCxnSpPr>
          <p:cNvPr id="82" name="Straight Connector 76">
            <a:extLst>
              <a:ext uri="{FF2B5EF4-FFF2-40B4-BE49-F238E27FC236}">
                <a16:creationId xmlns:a16="http://schemas.microsoft.com/office/drawing/2014/main" id="{DE699A82-EF0B-674C-07E7-D1E646704C7A}"/>
              </a:ext>
            </a:extLst>
          </p:cNvPr>
          <p:cNvCxnSpPr>
            <a:cxnSpLocks/>
          </p:cNvCxnSpPr>
          <p:nvPr/>
        </p:nvCxnSpPr>
        <p:spPr>
          <a:xfrm>
            <a:off x="7406211" y="3248075"/>
            <a:ext cx="0" cy="498289"/>
          </a:xfrm>
          <a:prstGeom prst="line">
            <a:avLst/>
          </a:prstGeom>
          <a:ln w="19050" cmpd="sng">
            <a:solidFill>
              <a:schemeClr val="bg1"/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35">
            <a:extLst>
              <a:ext uri="{FF2B5EF4-FFF2-40B4-BE49-F238E27FC236}">
                <a16:creationId xmlns:a16="http://schemas.microsoft.com/office/drawing/2014/main" id="{ACCEFFDC-56E8-A16D-5D9D-858889FFA270}"/>
              </a:ext>
            </a:extLst>
          </p:cNvPr>
          <p:cNvCxnSpPr>
            <a:cxnSpLocks/>
          </p:cNvCxnSpPr>
          <p:nvPr/>
        </p:nvCxnSpPr>
        <p:spPr>
          <a:xfrm>
            <a:off x="7406211" y="2330567"/>
            <a:ext cx="0" cy="867422"/>
          </a:xfrm>
          <a:prstGeom prst="line">
            <a:avLst/>
          </a:prstGeom>
          <a:ln w="76200" cap="rnd" cmpd="sng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96">
            <a:extLst>
              <a:ext uri="{FF2B5EF4-FFF2-40B4-BE49-F238E27FC236}">
                <a16:creationId xmlns:a16="http://schemas.microsoft.com/office/drawing/2014/main" id="{241F0946-5923-01E1-F4D7-ECA4A01F07B7}"/>
              </a:ext>
            </a:extLst>
          </p:cNvPr>
          <p:cNvSpPr txBox="1"/>
          <p:nvPr/>
        </p:nvSpPr>
        <p:spPr>
          <a:xfrm>
            <a:off x="7060234" y="2976919"/>
            <a:ext cx="709159" cy="211930"/>
          </a:xfrm>
          <a:prstGeom prst="rect">
            <a:avLst/>
          </a:prstGeom>
          <a:solidFill>
            <a:srgbClr val="AFABAB"/>
          </a:solidFill>
          <a:effectLst/>
        </p:spPr>
        <p:txBody>
          <a:bodyPr wrap="square" lIns="0" tIns="27000" rIns="0" bIns="0" rtlCol="0">
            <a:spAutoFit/>
          </a:bodyPr>
          <a:lstStyle>
            <a:defPPr>
              <a:defRPr lang="en-US"/>
            </a:defPPr>
            <a:lvl1pPr marR="0" lvl="0" indent="0" algn="ct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>
              <a:lnSpc>
                <a:spcPct val="80000"/>
              </a:lnSpc>
            </a:pPr>
            <a:r>
              <a:rPr lang="en-US" sz="7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Dabrafenibe / trametinibe</a:t>
            </a:r>
          </a:p>
        </p:txBody>
      </p:sp>
      <p:cxnSp>
        <p:nvCxnSpPr>
          <p:cNvPr id="89" name="Straight Connector 76">
            <a:extLst>
              <a:ext uri="{FF2B5EF4-FFF2-40B4-BE49-F238E27FC236}">
                <a16:creationId xmlns:a16="http://schemas.microsoft.com/office/drawing/2014/main" id="{53764135-24CC-DEAF-EBC0-494505E4A6F0}"/>
              </a:ext>
            </a:extLst>
          </p:cNvPr>
          <p:cNvCxnSpPr>
            <a:cxnSpLocks/>
          </p:cNvCxnSpPr>
          <p:nvPr/>
        </p:nvCxnSpPr>
        <p:spPr>
          <a:xfrm>
            <a:off x="7669618" y="3526697"/>
            <a:ext cx="0" cy="219667"/>
          </a:xfrm>
          <a:prstGeom prst="line">
            <a:avLst/>
          </a:prstGeom>
          <a:ln w="19050" cmpd="sng">
            <a:solidFill>
              <a:schemeClr val="bg1"/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39">
            <a:extLst>
              <a:ext uri="{FF2B5EF4-FFF2-40B4-BE49-F238E27FC236}">
                <a16:creationId xmlns:a16="http://schemas.microsoft.com/office/drawing/2014/main" id="{51CE6A71-0644-1C59-9157-4C9EB6609760}"/>
              </a:ext>
            </a:extLst>
          </p:cNvPr>
          <p:cNvCxnSpPr>
            <a:cxnSpLocks/>
          </p:cNvCxnSpPr>
          <p:nvPr/>
        </p:nvCxnSpPr>
        <p:spPr>
          <a:xfrm>
            <a:off x="7931628" y="3248075"/>
            <a:ext cx="0" cy="498289"/>
          </a:xfrm>
          <a:prstGeom prst="line">
            <a:avLst/>
          </a:prstGeom>
          <a:ln w="19050" cmpd="sng">
            <a:solidFill>
              <a:schemeClr val="bg1"/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35">
            <a:extLst>
              <a:ext uri="{FF2B5EF4-FFF2-40B4-BE49-F238E27FC236}">
                <a16:creationId xmlns:a16="http://schemas.microsoft.com/office/drawing/2014/main" id="{AC0A3A50-9691-2501-7A99-1D1C549E81A2}"/>
              </a:ext>
            </a:extLst>
          </p:cNvPr>
          <p:cNvCxnSpPr>
            <a:cxnSpLocks/>
          </p:cNvCxnSpPr>
          <p:nvPr/>
        </p:nvCxnSpPr>
        <p:spPr>
          <a:xfrm>
            <a:off x="7931628" y="2672748"/>
            <a:ext cx="0" cy="498289"/>
          </a:xfrm>
          <a:prstGeom prst="line">
            <a:avLst/>
          </a:prstGeom>
          <a:ln w="76200" cap="rnd" cmpd="sng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76">
            <a:extLst>
              <a:ext uri="{FF2B5EF4-FFF2-40B4-BE49-F238E27FC236}">
                <a16:creationId xmlns:a16="http://schemas.microsoft.com/office/drawing/2014/main" id="{24EAFAAB-20ED-C16F-2148-FC98F06B141C}"/>
              </a:ext>
            </a:extLst>
          </p:cNvPr>
          <p:cNvCxnSpPr>
            <a:cxnSpLocks/>
          </p:cNvCxnSpPr>
          <p:nvPr/>
        </p:nvCxnSpPr>
        <p:spPr>
          <a:xfrm>
            <a:off x="8227743" y="3248075"/>
            <a:ext cx="0" cy="498289"/>
          </a:xfrm>
          <a:prstGeom prst="line">
            <a:avLst/>
          </a:prstGeom>
          <a:ln w="19050" cmpd="sng">
            <a:solidFill>
              <a:schemeClr val="bg1"/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35">
            <a:extLst>
              <a:ext uri="{FF2B5EF4-FFF2-40B4-BE49-F238E27FC236}">
                <a16:creationId xmlns:a16="http://schemas.microsoft.com/office/drawing/2014/main" id="{C4990DF7-EFD3-1C85-1C02-A4FF28B0C29D}"/>
              </a:ext>
            </a:extLst>
          </p:cNvPr>
          <p:cNvCxnSpPr>
            <a:cxnSpLocks/>
          </p:cNvCxnSpPr>
          <p:nvPr/>
        </p:nvCxnSpPr>
        <p:spPr>
          <a:xfrm>
            <a:off x="8227743" y="2330567"/>
            <a:ext cx="0" cy="867422"/>
          </a:xfrm>
          <a:prstGeom prst="line">
            <a:avLst/>
          </a:prstGeom>
          <a:ln w="76200" cap="rnd" cmpd="sng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39">
            <a:extLst>
              <a:ext uri="{FF2B5EF4-FFF2-40B4-BE49-F238E27FC236}">
                <a16:creationId xmlns:a16="http://schemas.microsoft.com/office/drawing/2014/main" id="{514BEDB1-CBDF-7678-8D9A-A1C9C2002C44}"/>
              </a:ext>
            </a:extLst>
          </p:cNvPr>
          <p:cNvCxnSpPr>
            <a:cxnSpLocks/>
          </p:cNvCxnSpPr>
          <p:nvPr/>
        </p:nvCxnSpPr>
        <p:spPr>
          <a:xfrm>
            <a:off x="8642511" y="3248075"/>
            <a:ext cx="0" cy="498289"/>
          </a:xfrm>
          <a:prstGeom prst="line">
            <a:avLst/>
          </a:prstGeom>
          <a:ln w="19050" cmpd="sng">
            <a:solidFill>
              <a:schemeClr val="bg1"/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35">
            <a:extLst>
              <a:ext uri="{FF2B5EF4-FFF2-40B4-BE49-F238E27FC236}">
                <a16:creationId xmlns:a16="http://schemas.microsoft.com/office/drawing/2014/main" id="{37D30001-3CEA-A279-EB55-636AFD897985}"/>
              </a:ext>
            </a:extLst>
          </p:cNvPr>
          <p:cNvCxnSpPr>
            <a:cxnSpLocks/>
          </p:cNvCxnSpPr>
          <p:nvPr/>
        </p:nvCxnSpPr>
        <p:spPr>
          <a:xfrm>
            <a:off x="8642511" y="2672748"/>
            <a:ext cx="0" cy="498289"/>
          </a:xfrm>
          <a:prstGeom prst="line">
            <a:avLst/>
          </a:prstGeom>
          <a:ln w="76200" cap="rnd" cmpd="sng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38">
            <a:extLst>
              <a:ext uri="{FF2B5EF4-FFF2-40B4-BE49-F238E27FC236}">
                <a16:creationId xmlns:a16="http://schemas.microsoft.com/office/drawing/2014/main" id="{11C13C87-64AF-E938-DFD3-92C0751CB1CB}"/>
              </a:ext>
            </a:extLst>
          </p:cNvPr>
          <p:cNvCxnSpPr>
            <a:cxnSpLocks/>
          </p:cNvCxnSpPr>
          <p:nvPr/>
        </p:nvCxnSpPr>
        <p:spPr>
          <a:xfrm>
            <a:off x="1723697" y="3747122"/>
            <a:ext cx="7584891" cy="38323"/>
          </a:xfrm>
          <a:prstGeom prst="line">
            <a:avLst/>
          </a:prstGeom>
          <a:ln w="50800" cap="rnd" cmpd="sng">
            <a:solidFill>
              <a:srgbClr val="00CA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CaixaDeTexto 96">
            <a:extLst>
              <a:ext uri="{FF2B5EF4-FFF2-40B4-BE49-F238E27FC236}">
                <a16:creationId xmlns:a16="http://schemas.microsoft.com/office/drawing/2014/main" id="{8E49C100-38F8-6003-6EAB-36DF5FC66782}"/>
              </a:ext>
            </a:extLst>
          </p:cNvPr>
          <p:cNvSpPr txBox="1"/>
          <p:nvPr/>
        </p:nvSpPr>
        <p:spPr>
          <a:xfrm>
            <a:off x="9623857" y="2501211"/>
            <a:ext cx="970548" cy="1246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900" b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Medicina personalizada bem estabelecida…</a:t>
            </a:r>
          </a:p>
          <a:p>
            <a:r>
              <a:rPr lang="pt-BR"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Teste para: </a:t>
            </a:r>
            <a:br>
              <a:rPr lang="pt-BR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painel amplo de 50 genes  com os principais drives + PD-L1</a:t>
            </a:r>
          </a:p>
        </p:txBody>
      </p:sp>
      <p:sp>
        <p:nvSpPr>
          <p:cNvPr id="98" name="CaixaDeTexto 97">
            <a:extLst>
              <a:ext uri="{FF2B5EF4-FFF2-40B4-BE49-F238E27FC236}">
                <a16:creationId xmlns:a16="http://schemas.microsoft.com/office/drawing/2014/main" id="{0CB29CA4-A843-D8E6-EEE7-8B3D4337EA80}"/>
              </a:ext>
            </a:extLst>
          </p:cNvPr>
          <p:cNvSpPr txBox="1"/>
          <p:nvPr/>
        </p:nvSpPr>
        <p:spPr>
          <a:xfrm>
            <a:off x="9281320" y="4723467"/>
            <a:ext cx="897132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900" b="1">
                <a:solidFill>
                  <a:srgbClr val="006E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…com aplicabilidade para o cenário em doença precoce</a:t>
            </a:r>
          </a:p>
          <a:p>
            <a:r>
              <a:rPr lang="pt-BR" sz="9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Teste para:</a:t>
            </a:r>
          </a:p>
          <a:p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EGFR e PD-L1</a:t>
            </a:r>
          </a:p>
        </p:txBody>
      </p:sp>
      <p:sp>
        <p:nvSpPr>
          <p:cNvPr id="100" name="TextBox 80">
            <a:extLst>
              <a:ext uri="{FF2B5EF4-FFF2-40B4-BE49-F238E27FC236}">
                <a16:creationId xmlns:a16="http://schemas.microsoft.com/office/drawing/2014/main" id="{B9DACEC0-27FB-B3A9-9EF9-E98AEC4CB559}"/>
              </a:ext>
            </a:extLst>
          </p:cNvPr>
          <p:cNvSpPr txBox="1"/>
          <p:nvPr/>
        </p:nvSpPr>
        <p:spPr>
          <a:xfrm rot="16200000">
            <a:off x="1448852" y="4807710"/>
            <a:ext cx="809950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1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defTabSz="536972"/>
            <a:r>
              <a:rPr lang="en-US" sz="900" err="1">
                <a:solidFill>
                  <a:srgbClr val="43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Doença</a:t>
            </a:r>
            <a:r>
              <a:rPr lang="en-US" sz="900">
                <a:solidFill>
                  <a:srgbClr val="43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err="1">
                <a:solidFill>
                  <a:srgbClr val="43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ressecável</a:t>
            </a:r>
            <a:endParaRPr lang="en-US" sz="900">
              <a:solidFill>
                <a:srgbClr val="4354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Straight Connector 39">
            <a:extLst>
              <a:ext uri="{FF2B5EF4-FFF2-40B4-BE49-F238E27FC236}">
                <a16:creationId xmlns:a16="http://schemas.microsoft.com/office/drawing/2014/main" id="{C6D85055-9042-C72C-46A9-6EBBC21C036B}"/>
              </a:ext>
            </a:extLst>
          </p:cNvPr>
          <p:cNvCxnSpPr>
            <a:cxnSpLocks/>
          </p:cNvCxnSpPr>
          <p:nvPr/>
        </p:nvCxnSpPr>
        <p:spPr>
          <a:xfrm>
            <a:off x="2598411" y="5201386"/>
            <a:ext cx="0" cy="185096"/>
          </a:xfrm>
          <a:prstGeom prst="line">
            <a:avLst/>
          </a:prstGeom>
          <a:ln w="19050" cmpd="sng">
            <a:solidFill>
              <a:schemeClr val="tx1">
                <a:lumMod val="50000"/>
                <a:lumOff val="50000"/>
              </a:schemeClr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44">
            <a:extLst>
              <a:ext uri="{FF2B5EF4-FFF2-40B4-BE49-F238E27FC236}">
                <a16:creationId xmlns:a16="http://schemas.microsoft.com/office/drawing/2014/main" id="{71F973D9-F99C-8C1E-031F-23E3317EE536}"/>
              </a:ext>
            </a:extLst>
          </p:cNvPr>
          <p:cNvSpPr txBox="1"/>
          <p:nvPr/>
        </p:nvSpPr>
        <p:spPr>
          <a:xfrm>
            <a:off x="2049023" y="4860673"/>
            <a:ext cx="1098777" cy="17122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R="0" lvl="0" indent="0" algn="ct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pt-BR" sz="75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Quimioterapia de </a:t>
            </a:r>
            <a:r>
              <a:rPr lang="pt-BR" sz="750" b="1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doublet</a:t>
            </a:r>
            <a:r>
              <a:rPr lang="pt-BR" sz="75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cisplatina adjuvante</a:t>
            </a:r>
            <a:endParaRPr lang="en-US" sz="750" b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42">
            <a:extLst>
              <a:ext uri="{FF2B5EF4-FFF2-40B4-BE49-F238E27FC236}">
                <a16:creationId xmlns:a16="http://schemas.microsoft.com/office/drawing/2014/main" id="{7C8CF08C-BF3F-D269-61CE-C950EC2688D9}"/>
              </a:ext>
            </a:extLst>
          </p:cNvPr>
          <p:cNvSpPr txBox="1"/>
          <p:nvPr/>
        </p:nvSpPr>
        <p:spPr>
          <a:xfrm>
            <a:off x="2340348" y="5530607"/>
            <a:ext cx="516127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algn="ctr"/>
            <a:r>
              <a:rPr lang="en-US" sz="900">
                <a:solidFill>
                  <a:srgbClr val="43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</a:p>
        </p:txBody>
      </p:sp>
      <p:cxnSp>
        <p:nvCxnSpPr>
          <p:cNvPr id="104" name="Straight Connector 41">
            <a:extLst>
              <a:ext uri="{FF2B5EF4-FFF2-40B4-BE49-F238E27FC236}">
                <a16:creationId xmlns:a16="http://schemas.microsoft.com/office/drawing/2014/main" id="{384820A8-1DEF-ACF6-25D1-9E207B3A0915}"/>
              </a:ext>
            </a:extLst>
          </p:cNvPr>
          <p:cNvCxnSpPr>
            <a:cxnSpLocks/>
          </p:cNvCxnSpPr>
          <p:nvPr/>
        </p:nvCxnSpPr>
        <p:spPr>
          <a:xfrm>
            <a:off x="2598411" y="5411856"/>
            <a:ext cx="0" cy="102249"/>
          </a:xfrm>
          <a:prstGeom prst="line">
            <a:avLst/>
          </a:prstGeom>
          <a:ln w="19050" cmpd="sng">
            <a:solidFill>
              <a:srgbClr val="00CAD9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7">
            <a:extLst>
              <a:ext uri="{FF2B5EF4-FFF2-40B4-BE49-F238E27FC236}">
                <a16:creationId xmlns:a16="http://schemas.microsoft.com/office/drawing/2014/main" id="{2FE6A4F4-13EE-E89E-77C6-78D8004F36B6}"/>
              </a:ext>
            </a:extLst>
          </p:cNvPr>
          <p:cNvCxnSpPr/>
          <p:nvPr/>
        </p:nvCxnSpPr>
        <p:spPr>
          <a:xfrm>
            <a:off x="8387542" y="5411856"/>
            <a:ext cx="0" cy="102249"/>
          </a:xfrm>
          <a:prstGeom prst="line">
            <a:avLst/>
          </a:prstGeom>
          <a:ln w="19050" cmpd="sng">
            <a:solidFill>
              <a:srgbClr val="00CAD9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Box 111">
            <a:extLst>
              <a:ext uri="{FF2B5EF4-FFF2-40B4-BE49-F238E27FC236}">
                <a16:creationId xmlns:a16="http://schemas.microsoft.com/office/drawing/2014/main" id="{19372989-8C4C-EB5F-0177-64849ACD7891}"/>
              </a:ext>
            </a:extLst>
          </p:cNvPr>
          <p:cNvSpPr txBox="1"/>
          <p:nvPr/>
        </p:nvSpPr>
        <p:spPr>
          <a:xfrm>
            <a:off x="8131930" y="5529020"/>
            <a:ext cx="516127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algn="ctr"/>
            <a:r>
              <a:rPr lang="en-US" sz="900">
                <a:solidFill>
                  <a:srgbClr val="43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cxnSp>
        <p:nvCxnSpPr>
          <p:cNvPr id="107" name="Straight Connector 39">
            <a:extLst>
              <a:ext uri="{FF2B5EF4-FFF2-40B4-BE49-F238E27FC236}">
                <a16:creationId xmlns:a16="http://schemas.microsoft.com/office/drawing/2014/main" id="{1B02F312-86E4-7284-39ED-BB4E4E77E25C}"/>
              </a:ext>
            </a:extLst>
          </p:cNvPr>
          <p:cNvCxnSpPr>
            <a:cxnSpLocks/>
          </p:cNvCxnSpPr>
          <p:nvPr/>
        </p:nvCxnSpPr>
        <p:spPr>
          <a:xfrm>
            <a:off x="8387542" y="5201386"/>
            <a:ext cx="0" cy="185096"/>
          </a:xfrm>
          <a:prstGeom prst="line">
            <a:avLst/>
          </a:prstGeom>
          <a:ln w="19050" cmpd="sng">
            <a:solidFill>
              <a:schemeClr val="tx1">
                <a:lumMod val="50000"/>
                <a:lumOff val="50000"/>
              </a:schemeClr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TextBox 44">
            <a:extLst>
              <a:ext uri="{FF2B5EF4-FFF2-40B4-BE49-F238E27FC236}">
                <a16:creationId xmlns:a16="http://schemas.microsoft.com/office/drawing/2014/main" id="{EC68475E-87AD-3341-88A8-D77FA068CDAA}"/>
              </a:ext>
            </a:extLst>
          </p:cNvPr>
          <p:cNvSpPr txBox="1"/>
          <p:nvPr/>
        </p:nvSpPr>
        <p:spPr>
          <a:xfrm>
            <a:off x="7798322" y="4979546"/>
            <a:ext cx="1098777" cy="17122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R="0" lvl="0" indent="0" algn="ct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pt-BR" sz="75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Osimertinibe</a:t>
            </a:r>
            <a:endParaRPr lang="en-US" sz="750" b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9" name="Straight Connector 39">
            <a:extLst>
              <a:ext uri="{FF2B5EF4-FFF2-40B4-BE49-F238E27FC236}">
                <a16:creationId xmlns:a16="http://schemas.microsoft.com/office/drawing/2014/main" id="{1F79141E-663D-8500-A253-28E2DF3097D1}"/>
              </a:ext>
            </a:extLst>
          </p:cNvPr>
          <p:cNvCxnSpPr>
            <a:cxnSpLocks/>
          </p:cNvCxnSpPr>
          <p:nvPr/>
        </p:nvCxnSpPr>
        <p:spPr>
          <a:xfrm>
            <a:off x="8690100" y="4972767"/>
            <a:ext cx="0" cy="413716"/>
          </a:xfrm>
          <a:prstGeom prst="line">
            <a:avLst/>
          </a:prstGeom>
          <a:ln w="19050" cmpd="sng">
            <a:solidFill>
              <a:schemeClr val="tx1">
                <a:lumMod val="50000"/>
                <a:lumOff val="50000"/>
              </a:schemeClr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TextBox 44">
            <a:extLst>
              <a:ext uri="{FF2B5EF4-FFF2-40B4-BE49-F238E27FC236}">
                <a16:creationId xmlns:a16="http://schemas.microsoft.com/office/drawing/2014/main" id="{051CE57F-E986-8F31-175A-B4C2F92F8580}"/>
              </a:ext>
            </a:extLst>
          </p:cNvPr>
          <p:cNvSpPr txBox="1"/>
          <p:nvPr/>
        </p:nvSpPr>
        <p:spPr>
          <a:xfrm>
            <a:off x="8421951" y="4747585"/>
            <a:ext cx="516127" cy="17122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R="0" lvl="0" indent="0" algn="ct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pt-BR" sz="75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Atezo</a:t>
            </a:r>
            <a:endParaRPr lang="en-US" sz="750" b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1" name="Straight Connector 107">
            <a:extLst>
              <a:ext uri="{FF2B5EF4-FFF2-40B4-BE49-F238E27FC236}">
                <a16:creationId xmlns:a16="http://schemas.microsoft.com/office/drawing/2014/main" id="{BF642368-D5CA-50E8-7EDB-1FF0AB1C38D5}"/>
              </a:ext>
            </a:extLst>
          </p:cNvPr>
          <p:cNvCxnSpPr>
            <a:cxnSpLocks/>
          </p:cNvCxnSpPr>
          <p:nvPr/>
        </p:nvCxnSpPr>
        <p:spPr>
          <a:xfrm>
            <a:off x="8690100" y="5411856"/>
            <a:ext cx="0" cy="102249"/>
          </a:xfrm>
          <a:prstGeom prst="line">
            <a:avLst/>
          </a:prstGeom>
          <a:ln w="19050" cmpd="sng">
            <a:solidFill>
              <a:srgbClr val="00CAD9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07">
            <a:extLst>
              <a:ext uri="{FF2B5EF4-FFF2-40B4-BE49-F238E27FC236}">
                <a16:creationId xmlns:a16="http://schemas.microsoft.com/office/drawing/2014/main" id="{CEA34E33-1C58-7E88-DE2A-7FABB1E500CD}"/>
              </a:ext>
            </a:extLst>
          </p:cNvPr>
          <p:cNvCxnSpPr>
            <a:cxnSpLocks/>
          </p:cNvCxnSpPr>
          <p:nvPr/>
        </p:nvCxnSpPr>
        <p:spPr>
          <a:xfrm>
            <a:off x="8992659" y="5411856"/>
            <a:ext cx="0" cy="102249"/>
          </a:xfrm>
          <a:prstGeom prst="line">
            <a:avLst/>
          </a:prstGeom>
          <a:ln w="19050" cmpd="sng">
            <a:solidFill>
              <a:srgbClr val="00CAD9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1">
            <a:extLst>
              <a:ext uri="{FF2B5EF4-FFF2-40B4-BE49-F238E27FC236}">
                <a16:creationId xmlns:a16="http://schemas.microsoft.com/office/drawing/2014/main" id="{EDDBAEF3-B51F-932E-8AAE-5F352907D601}"/>
              </a:ext>
            </a:extLst>
          </p:cNvPr>
          <p:cNvSpPr txBox="1"/>
          <p:nvPr/>
        </p:nvSpPr>
        <p:spPr>
          <a:xfrm>
            <a:off x="8449617" y="5529020"/>
            <a:ext cx="516127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algn="ctr"/>
            <a:r>
              <a:rPr lang="en-US" sz="900">
                <a:solidFill>
                  <a:srgbClr val="43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114" name="TextBox 111">
            <a:extLst>
              <a:ext uri="{FF2B5EF4-FFF2-40B4-BE49-F238E27FC236}">
                <a16:creationId xmlns:a16="http://schemas.microsoft.com/office/drawing/2014/main" id="{40539617-AF1B-7333-FCFB-2EA3AEB0B25C}"/>
              </a:ext>
            </a:extLst>
          </p:cNvPr>
          <p:cNvSpPr txBox="1"/>
          <p:nvPr/>
        </p:nvSpPr>
        <p:spPr>
          <a:xfrm>
            <a:off x="8737047" y="5529020"/>
            <a:ext cx="516127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algn="ctr"/>
            <a:r>
              <a:rPr lang="en-US" sz="900">
                <a:solidFill>
                  <a:srgbClr val="43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cxnSp>
        <p:nvCxnSpPr>
          <p:cNvPr id="115" name="Straight Connector 39">
            <a:extLst>
              <a:ext uri="{FF2B5EF4-FFF2-40B4-BE49-F238E27FC236}">
                <a16:creationId xmlns:a16="http://schemas.microsoft.com/office/drawing/2014/main" id="{C75EA7A4-D10E-0DFE-6B96-9A7CF9E5AB28}"/>
              </a:ext>
            </a:extLst>
          </p:cNvPr>
          <p:cNvCxnSpPr>
            <a:cxnSpLocks/>
          </p:cNvCxnSpPr>
          <p:nvPr/>
        </p:nvCxnSpPr>
        <p:spPr>
          <a:xfrm>
            <a:off x="8996885" y="4972767"/>
            <a:ext cx="0" cy="413716"/>
          </a:xfrm>
          <a:prstGeom prst="line">
            <a:avLst/>
          </a:prstGeom>
          <a:ln w="19050" cmpd="sng">
            <a:solidFill>
              <a:schemeClr val="tx1">
                <a:lumMod val="50000"/>
                <a:lumOff val="50000"/>
              </a:schemeClr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TextBox 44">
            <a:extLst>
              <a:ext uri="{FF2B5EF4-FFF2-40B4-BE49-F238E27FC236}">
                <a16:creationId xmlns:a16="http://schemas.microsoft.com/office/drawing/2014/main" id="{991A2201-51E8-8E95-4473-92B361EC31A2}"/>
              </a:ext>
            </a:extLst>
          </p:cNvPr>
          <p:cNvSpPr txBox="1"/>
          <p:nvPr/>
        </p:nvSpPr>
        <p:spPr>
          <a:xfrm>
            <a:off x="8737047" y="4598126"/>
            <a:ext cx="516127" cy="17122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R="0" lvl="0" indent="0" algn="ct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pt-BR" sz="750" b="1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Nivo+QT</a:t>
            </a:r>
            <a:endParaRPr lang="pt-BR" sz="750" b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75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750" b="1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</a:t>
            </a:r>
            <a:r>
              <a:rPr lang="pt-BR" sz="75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750" b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8" name="Straight Connector 38">
            <a:extLst>
              <a:ext uri="{FF2B5EF4-FFF2-40B4-BE49-F238E27FC236}">
                <a16:creationId xmlns:a16="http://schemas.microsoft.com/office/drawing/2014/main" id="{D11A7C62-87AE-005E-FA5F-400EA399B183}"/>
              </a:ext>
            </a:extLst>
          </p:cNvPr>
          <p:cNvCxnSpPr>
            <a:cxnSpLocks/>
          </p:cNvCxnSpPr>
          <p:nvPr/>
        </p:nvCxnSpPr>
        <p:spPr>
          <a:xfrm>
            <a:off x="1696429" y="5393008"/>
            <a:ext cx="7336019" cy="19104"/>
          </a:xfrm>
          <a:prstGeom prst="line">
            <a:avLst/>
          </a:prstGeom>
          <a:ln w="50800" cap="rnd" cmpd="sng">
            <a:solidFill>
              <a:srgbClr val="00CA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TextBox 111">
            <a:extLst>
              <a:ext uri="{FF2B5EF4-FFF2-40B4-BE49-F238E27FC236}">
                <a16:creationId xmlns:a16="http://schemas.microsoft.com/office/drawing/2014/main" id="{19876635-54BF-32A5-F9B4-E929501BEB3D}"/>
              </a:ext>
            </a:extLst>
          </p:cNvPr>
          <p:cNvSpPr txBox="1"/>
          <p:nvPr/>
        </p:nvSpPr>
        <p:spPr>
          <a:xfrm>
            <a:off x="8702128" y="3921396"/>
            <a:ext cx="516127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3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algn="ctr"/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5E5EF2AF-5A9E-E30F-4638-B989F22EF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dirty="0"/>
              <a:t>Evolução histórica do tratamento no CPNPC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17C8E13-810A-6D79-11E3-2EE7C22E83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5711695"/>
            <a:ext cx="11028783" cy="10058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Adapatado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de: 1. (NCCN) National Comprehensive Cancer Network. NCCN Guidelines Version 5.2020 Non-Small Cell Lung Cancer.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Disponível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&lt;https://www.nccn.org/professionals/physician_gls/pdf/nscl.pdf&gt;.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 LINDEMAN, N. I. et al. Updated Molecular Testing Guideline for the selection of Lung Cancer Patients for Treatment With Targeted Tyrosine Kinase Inhibitors: Guideline From the College of American Pathologists, the International Association for the Study of Lung Cancer, and the Association for Molecular Pathology.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Journal of Thoracic Oncology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v. 13, n. 3, p. 323–358, 1 mar. 2018.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3. KALEMKERIAN, G. P. et al. Molecular Testing Guideline for the Selection of Patients With Lung Cancer for Treatment With Targeted Tyrosine Kinase Inhibitors: American Society of Clinical Oncology Endorsement of the College of American Pathologists/International Association for the Study of Lung Cancer/Association for Molecular Pathology Clinical Practice Guideline Update.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Journal Of Clinical Oncology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v. 36, n. 9, p. 911-919, 20 mar. 2018.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6644258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d19994ccec75bdbb40f172282ae6aa6dff49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MI No Product">
  <a:themeElements>
    <a:clrScheme name="AZ MA Color Set">
      <a:dk1>
        <a:srgbClr val="000000"/>
      </a:dk1>
      <a:lt1>
        <a:srgbClr val="FFFFFF"/>
      </a:lt1>
      <a:dk2>
        <a:srgbClr val="3F4444"/>
      </a:dk2>
      <a:lt2>
        <a:srgbClr val="9DB0AC"/>
      </a:lt2>
      <a:accent1>
        <a:srgbClr val="7F134C"/>
      </a:accent1>
      <a:accent2>
        <a:srgbClr val="0D3759"/>
      </a:accent2>
      <a:accent3>
        <a:srgbClr val="65D2DF"/>
      </a:accent3>
      <a:accent4>
        <a:srgbClr val="3C1053"/>
      </a:accent4>
      <a:accent5>
        <a:srgbClr val="B5D820"/>
      </a:accent5>
      <a:accent6>
        <a:srgbClr val="F0AB00"/>
      </a:accent6>
      <a:hlink>
        <a:srgbClr val="7F134C"/>
      </a:hlink>
      <a:folHlink>
        <a:srgbClr val="9DB0A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230188" indent="-230188">
          <a:buClr>
            <a:schemeClr val="accent1"/>
          </a:buClr>
          <a:buFont typeface="Arial" panose="020B0604020202020204" pitchFamily="34" charset="0"/>
          <a:buChar char="•"/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AZ MA Color Set">
      <a:dk1>
        <a:srgbClr val="000000"/>
      </a:dk1>
      <a:lt1>
        <a:srgbClr val="FFFFFF"/>
      </a:lt1>
      <a:dk2>
        <a:srgbClr val="3F4444"/>
      </a:dk2>
      <a:lt2>
        <a:srgbClr val="9DB0AC"/>
      </a:lt2>
      <a:accent1>
        <a:srgbClr val="7F134C"/>
      </a:accent1>
      <a:accent2>
        <a:srgbClr val="0D3759"/>
      </a:accent2>
      <a:accent3>
        <a:srgbClr val="65D2DF"/>
      </a:accent3>
      <a:accent4>
        <a:srgbClr val="3C1053"/>
      </a:accent4>
      <a:accent5>
        <a:srgbClr val="B5D820"/>
      </a:accent5>
      <a:accent6>
        <a:srgbClr val="F0AB00"/>
      </a:accent6>
      <a:hlink>
        <a:srgbClr val="7F134C"/>
      </a:hlink>
      <a:folHlink>
        <a:srgbClr val="9DB0A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Z MA Color Set">
      <a:dk1>
        <a:srgbClr val="000000"/>
      </a:dk1>
      <a:lt1>
        <a:srgbClr val="FFFFFF"/>
      </a:lt1>
      <a:dk2>
        <a:srgbClr val="3F4444"/>
      </a:dk2>
      <a:lt2>
        <a:srgbClr val="9DB0AC"/>
      </a:lt2>
      <a:accent1>
        <a:srgbClr val="7F134C"/>
      </a:accent1>
      <a:accent2>
        <a:srgbClr val="0D3759"/>
      </a:accent2>
      <a:accent3>
        <a:srgbClr val="65D2DF"/>
      </a:accent3>
      <a:accent4>
        <a:srgbClr val="3C1053"/>
      </a:accent4>
      <a:accent5>
        <a:srgbClr val="B5D820"/>
      </a:accent5>
      <a:accent6>
        <a:srgbClr val="F0AB00"/>
      </a:accent6>
      <a:hlink>
        <a:srgbClr val="7F134C"/>
      </a:hlink>
      <a:folHlink>
        <a:srgbClr val="9DB0A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?mso-contentType ?>
<SharedContentType xmlns="Microsoft.SharePoint.Taxonomy.ContentTypeSync" SourceId="1ee89e71-04cd-405e-9ca3-99e020c1694d" ContentTypeId="0x0101" PreviousValue="false"/>
</file>

<file path=customXml/item10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1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2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3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4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eyword xmlns="44a56295-c29e-4898-8136-a54736c65b82" xsi:nil="true"/>
    <Descriptions xmlns="44a56295-c29e-4898-8136-a54736c65b82" xsi:nil="true"/>
    <lcf76f155ced4ddcb4097134ff3c332f xmlns="133bdd65-9f76-45e6-be8c-1128513df6c6">
      <Terms xmlns="http://schemas.microsoft.com/office/infopath/2007/PartnerControls"/>
    </lcf76f155ced4ddcb4097134ff3c332f>
    <TaxCatchAll xmlns="44a56295-c29e-4898-8136-a54736c65b8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EDC0BB1D2B90A4B900FDAF8741CF966" ma:contentTypeVersion="18" ma:contentTypeDescription="Crie um novo documento." ma:contentTypeScope="" ma:versionID="745a013117b3bcad69ea6fd32b411269">
  <xsd:schema xmlns:xsd="http://www.w3.org/2001/XMLSchema" xmlns:xs="http://www.w3.org/2001/XMLSchema" xmlns:p="http://schemas.microsoft.com/office/2006/metadata/properties" xmlns:ns2="44a56295-c29e-4898-8136-a54736c65b82" xmlns:ns3="133bdd65-9f76-45e6-be8c-1128513df6c6" xmlns:ns4="8d2c0a7c-5d6e-4d10-af53-1f56d3f51ffd" targetNamespace="http://schemas.microsoft.com/office/2006/metadata/properties" ma:root="true" ma:fieldsID="208ed12b10044c1d549b58007b86a58d" ns2:_="" ns3:_="" ns4:_="">
    <xsd:import namespace="44a56295-c29e-4898-8136-a54736c65b82"/>
    <xsd:import namespace="133bdd65-9f76-45e6-be8c-1128513df6c6"/>
    <xsd:import namespace="8d2c0a7c-5d6e-4d10-af53-1f56d3f51ffd"/>
    <xsd:element name="properties">
      <xsd:complexType>
        <xsd:sequence>
          <xsd:element name="documentManagement">
            <xsd:complexType>
              <xsd:all>
                <xsd:element ref="ns2:Descriptions" minOccurs="0"/>
                <xsd:element ref="ns2:Keyword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a56295-c29e-4898-8136-a54736c65b82" elementFormDefault="qualified">
    <xsd:import namespace="http://schemas.microsoft.com/office/2006/documentManagement/types"/>
    <xsd:import namespace="http://schemas.microsoft.com/office/infopath/2007/PartnerControls"/>
    <xsd:element name="Descriptions" ma:index="8" nillable="true" ma:displayName="Descriptions" ma:description="Describe your document to make it appear at the top of search results" ma:internalName="Descriptions">
      <xsd:simpleType>
        <xsd:restriction base="dms:Note">
          <xsd:maxLength value="255"/>
        </xsd:restriction>
      </xsd:simpleType>
    </xsd:element>
    <xsd:element name="Keyword" ma:index="9" nillable="true" ma:displayName="Keyword" ma:description="Enter list of terms separated by semi-colon(;)" ma:internalName="Keyword">
      <xsd:simpleType>
        <xsd:restriction base="dms:Text">
          <xsd:maxLength value="255"/>
        </xsd:restriction>
      </xsd:simpleType>
    </xsd:element>
    <xsd:element name="TaxCatchAll" ma:index="21" nillable="true" ma:displayName="Taxonomy Catch All Column" ma:hidden="true" ma:list="{6b183b06-3bd8-4536-a45e-d99cfe9290f5}" ma:internalName="TaxCatchAll" ma:showField="CatchAllData" ma:web="8d2c0a7c-5d6e-4d10-af53-1f56d3f51f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3bdd65-9f76-45e6-be8c-1128513df6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Marcações de imagem" ma:readOnly="false" ma:fieldId="{5cf76f15-5ced-4ddc-b409-7134ff3c332f}" ma:taxonomyMulti="true" ma:sspId="1ee89e71-04cd-405e-9ca3-99e020c169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2c0a7c-5d6e-4d10-af53-1f56d3f51ff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6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7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Props1.xml><?xml version="1.0" encoding="utf-8"?>
<ds:datastoreItem xmlns:ds="http://schemas.openxmlformats.org/officeDocument/2006/customXml" ds:itemID="{EF5615AA-8C73-4863-B34E-ADCFA8053F73}">
  <ds:schemaRefs>
    <ds:schemaRef ds:uri="Microsoft.SharePoint.Taxonomy.ContentTypeSync"/>
  </ds:schemaRefs>
</ds:datastoreItem>
</file>

<file path=customXml/itemProps10.xml><?xml version="1.0" encoding="utf-8"?>
<ds:datastoreItem xmlns:ds="http://schemas.openxmlformats.org/officeDocument/2006/customXml" ds:itemID="{1183EDAC-7FEC-4F68-9F33-5AE7405AB41B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64409CB1-79E8-4255-B6EF-4156EC6241EA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8ABC911E-FB28-498F-9F79-CE3AD4331BA2}">
  <ds:schemaRefs>
    <ds:schemaRef ds:uri="http://schemas.microsoft.com/office/2006/metadata/properties"/>
    <ds:schemaRef ds:uri="http://www.w3.org/2000/xmlns/"/>
    <ds:schemaRef ds:uri="44a56295-c29e-4898-8136-a54736c65b82"/>
    <ds:schemaRef ds:uri="http://www.w3.org/2001/XMLSchema-instance"/>
    <ds:schemaRef ds:uri="133bdd65-9f76-45e6-be8c-1128513df6c6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8E7639B-6BAC-419E-8BBF-E4E5D3BB5DAF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44a56295-c29e-4898-8136-a54736c65b82"/>
    <ds:schemaRef ds:uri="133bdd65-9f76-45e6-be8c-1128513df6c6"/>
    <ds:schemaRef ds:uri="8d2c0a7c-5d6e-4d10-af53-1f56d3f51ffd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6CE9477D-D109-4BE0-B8FD-94756162FAF8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4078</TotalTime>
  <Words>6513</Words>
  <Application>Microsoft Office PowerPoint</Application>
  <PresentationFormat>Widescreen</PresentationFormat>
  <Paragraphs>767</Paragraphs>
  <Slides>71</Slides>
  <Notes>62</Notes>
  <HiddenSlides>0</HiddenSlides>
  <MMClips>2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71</vt:i4>
      </vt:variant>
    </vt:vector>
  </HeadingPairs>
  <TitlesOfParts>
    <vt:vector size="81" baseType="lpstr">
      <vt:lpstr>Arial</vt:lpstr>
      <vt:lpstr>Arial</vt:lpstr>
      <vt:lpstr>Arial Black</vt:lpstr>
      <vt:lpstr>Arial Bold</vt:lpstr>
      <vt:lpstr>BlinkMacSystemFont</vt:lpstr>
      <vt:lpstr>Calibri</vt:lpstr>
      <vt:lpstr>Calibri Bold</vt:lpstr>
      <vt:lpstr>Calibri Light</vt:lpstr>
      <vt:lpstr>Century Gothic</vt:lpstr>
      <vt:lpstr>MI No Product</vt:lpstr>
      <vt:lpstr>TESTAGem molecular em câncer de pulmão uma abordagem multidisciplinar</vt:lpstr>
      <vt:lpstr>Declaração de Conflito de Interesse</vt:lpstr>
      <vt:lpstr>Declaração Conflitos de Interesse</vt:lpstr>
      <vt:lpstr>Resumo da aula</vt:lpstr>
      <vt:lpstr>Epidemiologia do Câncer de Pulmão</vt:lpstr>
      <vt:lpstr>Volume de triagem e diagnósticos de câncer de pulmão</vt:lpstr>
      <vt:lpstr>Tendências específicas do estágio na incidência de câncer de pulmão</vt:lpstr>
      <vt:lpstr>Revolução na oncologia de precisão</vt:lpstr>
      <vt:lpstr>Evolução histórica do tratamento no CPNPC</vt:lpstr>
      <vt:lpstr>Evolução histórica do tratamento no CPNPC foi acompanhada na revolução da patologia</vt:lpstr>
      <vt:lpstr>Reviews</vt:lpstr>
      <vt:lpstr>Summary of US and European Guidelines</vt:lpstr>
      <vt:lpstr>Summary of US and European Guidelines</vt:lpstr>
      <vt:lpstr>As terapias guiadas por biomarcadores melhoram a sobrevida de pacientes com CNPC avançado</vt:lpstr>
      <vt:lpstr>Prioridades para amostras de pulmão em 2023</vt:lpstr>
      <vt:lpstr>Apresentação do PowerPoint</vt:lpstr>
      <vt:lpstr>Classificação dos tumores pulmonares com base nas peças de ressecção, OMS 2021 </vt:lpstr>
      <vt:lpstr>Algoritmo de Tratamento NCCN 2024 Doença Metastática</vt:lpstr>
      <vt:lpstr>Perfil molecular dos pacientes com  Adenocarcinoma pulmonar</vt:lpstr>
      <vt:lpstr>Biomarcadores e Terapia Alvo</vt:lpstr>
      <vt:lpstr>Cronograma proposto para o diagnóstico de câncer de pulmão de células não pequenas avançado</vt:lpstr>
      <vt:lpstr>NGS é fundamental para um amplo perfil molecular de NSCLC e oncologia de precisão. Seu poder clínico está estritamente relacionado à melhor escolha de amostra, técnica e painel para cada paciente, como um triângulo mágico</vt:lpstr>
      <vt:lpstr>NGS é fundamental para um amplo perfil molecular de NSCLC e oncologia de precisão.   Seu poder clínico está estritamente relacionado à melhor escolha de amostra, técnica e painel para cada paciente.</vt:lpstr>
      <vt:lpstr>Como testar</vt:lpstr>
      <vt:lpstr>NGS upfront ou Testagem de genes únicos Recomendações da IALSC 2023</vt:lpstr>
      <vt:lpstr>NGS é fundamental para um amplo perfil molecular de NSCLC e oncologia de precisão</vt:lpstr>
      <vt:lpstr>Utilidade clínica de testagem rápida de EGFR em CNPC avançado</vt:lpstr>
      <vt:lpstr>Importância da realização de Painéis mutagênicos de resultados rápidos na rotina diagnóstica em pacientes com Câncer de Pulmão Estádios iniciais e avançados</vt:lpstr>
      <vt:lpstr>Importância da realização de Painéis mutagênicos de resultados rápidos na rotina diagnóstica em pacientes com Câncer de Pulmão Co-mutações</vt:lpstr>
      <vt:lpstr>Importância da realização de Painéis mutagênicos de resultados rápidos na rotina diagnóstica em pacientes com Câncer de Pulmão Co-mutações</vt:lpstr>
      <vt:lpstr>Importância da realização de Painéis mutagênicos de resultados rápidos na rotina diagnóstica em pacientes com Câncer de Pulmão, Mesmo em paciente não-adenocarcinomas</vt:lpstr>
      <vt:lpstr>Apresentação do PowerPoint</vt:lpstr>
      <vt:lpstr>Diagrama de fluxo de trabalho de testes moleculares somáticos</vt:lpstr>
      <vt:lpstr>“Navegação tecidual” – o papel central da Patologia na escolha de testes e encaminhamento de tecidos e amostras</vt:lpstr>
      <vt:lpstr>Amostragem de tecidos</vt:lpstr>
      <vt:lpstr>Pontos-chave para ajudar os radiologistas a melhorar o sucesso da NGS Fatores relevantes de amostragem e processamento de tecidos que contribuem para o sucesso do NGS​</vt:lpstr>
      <vt:lpstr>Técnicas de biópsia e métodos de aquisição de amostras</vt:lpstr>
      <vt:lpstr>Técnicas de biópsia e métodos de aquisição de amostras</vt:lpstr>
      <vt:lpstr>Princípios fundamentais para a seleção ideal do local da biópsia</vt:lpstr>
      <vt:lpstr>TBbx</vt:lpstr>
      <vt:lpstr>Apresentação do PowerPoint</vt:lpstr>
      <vt:lpstr>Fluxo geral do processamento de um tecido de pulmão para análise histológica</vt:lpstr>
      <vt:lpstr>Fluxo geral do processamento de um tecido de pulmão para análise histológica</vt:lpstr>
      <vt:lpstr>Fluxo geral do processamento de um tecido de pulmão para análise histológica</vt:lpstr>
      <vt:lpstr>Fluxo geral do processamento de um tecido de pulmão para análise histológica</vt:lpstr>
      <vt:lpstr>Uma maneira alternativa é incorporar fragmentos em blocos de parafina separados</vt:lpstr>
      <vt:lpstr>Uma maneira alternativa é incorporar fragmentos em blocos de parafina separados</vt:lpstr>
      <vt:lpstr>Uma maneira alternativa é incorporar fragmentos em blocos de parafina separados</vt:lpstr>
      <vt:lpstr>Algoritmo de testagem quando o estágio clínico do paciente é desconhecido no momento da biópsia – IALSC 2023</vt:lpstr>
      <vt:lpstr>Macrodissecção</vt:lpstr>
      <vt:lpstr>Macrodissecção e importância para o Enriquecimento tumoral</vt:lpstr>
      <vt:lpstr>Apresentação do PowerPoint</vt:lpstr>
      <vt:lpstr>Fatores pré-analíticos cujo limiares afetam de alguma forma os resultados moleculares</vt:lpstr>
      <vt:lpstr>A fixação em formol é a etapa mais crítica da fase pré-analítica</vt:lpstr>
      <vt:lpstr>A fixação em formol é a etapa mais crítica da fase pré-analítica</vt:lpstr>
      <vt:lpstr>Modificações de DNA normalmente observadas em amostras FFPE</vt:lpstr>
      <vt:lpstr>Modificações de DNA normalmente observadas em amostras FFPE</vt:lpstr>
      <vt:lpstr>Critérios e limites para a adequação do DNA extraído de FFPE</vt:lpstr>
      <vt:lpstr>Imagens representativas de possíveis problemas a serem identificados na seleção de amostras para análise NGS de FFPE de biopsias e cirúrgicas</vt:lpstr>
      <vt:lpstr>NGS e amostragem de tecidos guiada por imagem: uma cartilha para radiologistas intervencionistas – Fração Tumoral e Celularidade na Amostra</vt:lpstr>
      <vt:lpstr>NGS e amostragem de tecidos guiada por imagem: uma cartilha para radiologistas intervencionistas – Fração Tumoral e Celularidade na Amostra</vt:lpstr>
      <vt:lpstr>Apresentação do PowerPoint</vt:lpstr>
      <vt:lpstr>Biópsia Líquida</vt:lpstr>
      <vt:lpstr>Biópsia líquida como ferramenta em todo o espectro de cuidado do paciente com câncer</vt:lpstr>
      <vt:lpstr>Semelhanças</vt:lpstr>
      <vt:lpstr>Visão dos possíveis testes utilizando biópsia líquida</vt:lpstr>
      <vt:lpstr>TAT de NGS de biópsia líquida versus tecido</vt:lpstr>
      <vt:lpstr>Frequência de biomarcadores recomendados pelas diretrizes detectados em testes usando tecido e biópsia líquida</vt:lpstr>
      <vt:lpstr>Frequência de biomarcadores recomendados pelas diretrizes detectados em testes usando tecido e biópsia líquida</vt:lpstr>
      <vt:lpstr>Apresentação do PowerPoint</vt:lpstr>
      <vt:lpstr>obrigadA!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DeLaurentis, Christine</dc:creator>
  <cp:lastModifiedBy>Ellen Nascimento</cp:lastModifiedBy>
  <cp:revision>163</cp:revision>
  <dcterms:created xsi:type="dcterms:W3CDTF">2015-10-23T18:57:23Z</dcterms:created>
  <dcterms:modified xsi:type="dcterms:W3CDTF">2024-05-30T11:58:20Z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0x0101008AE782DC338C9B4BAA339BD0AB2F6B48</vt:lpwstr>
  </property>
  <property fmtid="{D5CDD505-2E9C-101B-9397-08002B2CF9AE}" pid="3" name="MediaServiceImageTags">
    <vt:lpwstr/>
  </property>
</Properties>
</file>